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ppt" ContentType="application/vnd.ms-powerpoi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90"/>
  </p:notesMasterIdLst>
  <p:sldIdLst>
    <p:sldId id="357" r:id="rId2"/>
    <p:sldId id="534" r:id="rId3"/>
    <p:sldId id="528" r:id="rId4"/>
    <p:sldId id="529" r:id="rId5"/>
    <p:sldId id="374" r:id="rId6"/>
    <p:sldId id="539" r:id="rId7"/>
    <p:sldId id="547" r:id="rId8"/>
    <p:sldId id="548" r:id="rId9"/>
    <p:sldId id="549" r:id="rId10"/>
    <p:sldId id="376" r:id="rId11"/>
    <p:sldId id="535" r:id="rId12"/>
    <p:sldId id="311" r:id="rId13"/>
    <p:sldId id="550" r:id="rId14"/>
    <p:sldId id="553" r:id="rId15"/>
    <p:sldId id="552" r:id="rId16"/>
    <p:sldId id="542" r:id="rId17"/>
    <p:sldId id="381" r:id="rId18"/>
    <p:sldId id="383" r:id="rId19"/>
    <p:sldId id="540" r:id="rId20"/>
    <p:sldId id="382" r:id="rId21"/>
    <p:sldId id="385" r:id="rId22"/>
    <p:sldId id="386" r:id="rId23"/>
    <p:sldId id="551" r:id="rId24"/>
    <p:sldId id="387" r:id="rId25"/>
    <p:sldId id="388" r:id="rId26"/>
    <p:sldId id="389" r:id="rId27"/>
    <p:sldId id="538" r:id="rId28"/>
    <p:sldId id="390" r:id="rId29"/>
    <p:sldId id="536" r:id="rId30"/>
    <p:sldId id="391" r:id="rId31"/>
    <p:sldId id="392" r:id="rId32"/>
    <p:sldId id="394" r:id="rId33"/>
    <p:sldId id="519" r:id="rId34"/>
    <p:sldId id="395" r:id="rId35"/>
    <p:sldId id="396" r:id="rId36"/>
    <p:sldId id="544" r:id="rId37"/>
    <p:sldId id="262" r:id="rId38"/>
    <p:sldId id="397" r:id="rId39"/>
    <p:sldId id="399" r:id="rId40"/>
    <p:sldId id="400" r:id="rId41"/>
    <p:sldId id="401" r:id="rId42"/>
    <p:sldId id="402" r:id="rId43"/>
    <p:sldId id="501" r:id="rId44"/>
    <p:sldId id="403" r:id="rId45"/>
    <p:sldId id="404" r:id="rId46"/>
    <p:sldId id="405" r:id="rId47"/>
    <p:sldId id="406" r:id="rId48"/>
    <p:sldId id="407" r:id="rId49"/>
    <p:sldId id="546" r:id="rId50"/>
    <p:sldId id="266" r:id="rId51"/>
    <p:sldId id="409" r:id="rId52"/>
    <p:sldId id="410" r:id="rId53"/>
    <p:sldId id="554" r:id="rId54"/>
    <p:sldId id="411" r:id="rId55"/>
    <p:sldId id="412" r:id="rId56"/>
    <p:sldId id="526" r:id="rId57"/>
    <p:sldId id="306" r:id="rId58"/>
    <p:sldId id="413" r:id="rId59"/>
    <p:sldId id="341" r:id="rId60"/>
    <p:sldId id="414" r:id="rId61"/>
    <p:sldId id="415" r:id="rId62"/>
    <p:sldId id="416" r:id="rId63"/>
    <p:sldId id="270" r:id="rId64"/>
    <p:sldId id="417" r:id="rId65"/>
    <p:sldId id="503" r:id="rId66"/>
    <p:sldId id="504" r:id="rId67"/>
    <p:sldId id="505" r:id="rId68"/>
    <p:sldId id="418" r:id="rId69"/>
    <p:sldId id="557" r:id="rId70"/>
    <p:sldId id="419" r:id="rId71"/>
    <p:sldId id="506" r:id="rId72"/>
    <p:sldId id="555" r:id="rId73"/>
    <p:sldId id="336" r:id="rId74"/>
    <p:sldId id="420" r:id="rId75"/>
    <p:sldId id="421" r:id="rId76"/>
    <p:sldId id="559" r:id="rId77"/>
    <p:sldId id="520" r:id="rId78"/>
    <p:sldId id="562" r:id="rId79"/>
    <p:sldId id="521" r:id="rId80"/>
    <p:sldId id="561" r:id="rId81"/>
    <p:sldId id="563" r:id="rId82"/>
    <p:sldId id="422" r:id="rId83"/>
    <p:sldId id="564" r:id="rId84"/>
    <p:sldId id="566" r:id="rId85"/>
    <p:sldId id="558" r:id="rId86"/>
    <p:sldId id="275" r:id="rId87"/>
    <p:sldId id="424" r:id="rId88"/>
    <p:sldId id="425" r:id="rId89"/>
    <p:sldId id="426" r:id="rId90"/>
    <p:sldId id="427" r:id="rId91"/>
    <p:sldId id="428" r:id="rId92"/>
    <p:sldId id="507" r:id="rId93"/>
    <p:sldId id="429" r:id="rId94"/>
    <p:sldId id="430" r:id="rId95"/>
    <p:sldId id="509" r:id="rId96"/>
    <p:sldId id="510" r:id="rId97"/>
    <p:sldId id="431" r:id="rId98"/>
    <p:sldId id="433" r:id="rId99"/>
    <p:sldId id="435" r:id="rId100"/>
    <p:sldId id="436" r:id="rId101"/>
    <p:sldId id="437" r:id="rId102"/>
    <p:sldId id="530" r:id="rId103"/>
    <p:sldId id="439" r:id="rId104"/>
    <p:sldId id="440" r:id="rId105"/>
    <p:sldId id="441" r:id="rId106"/>
    <p:sldId id="442" r:id="rId107"/>
    <p:sldId id="511" r:id="rId108"/>
    <p:sldId id="527" r:id="rId109"/>
    <p:sldId id="443" r:id="rId110"/>
    <p:sldId id="512" r:id="rId111"/>
    <p:sldId id="513" r:id="rId112"/>
    <p:sldId id="524" r:id="rId113"/>
    <p:sldId id="444" r:id="rId114"/>
    <p:sldId id="445" r:id="rId115"/>
    <p:sldId id="525" r:id="rId116"/>
    <p:sldId id="446" r:id="rId117"/>
    <p:sldId id="447" r:id="rId118"/>
    <p:sldId id="448" r:id="rId119"/>
    <p:sldId id="449" r:id="rId120"/>
    <p:sldId id="450" r:id="rId121"/>
    <p:sldId id="451" r:id="rId122"/>
    <p:sldId id="452" r:id="rId123"/>
    <p:sldId id="453" r:id="rId124"/>
    <p:sldId id="329" r:id="rId125"/>
    <p:sldId id="325" r:id="rId126"/>
    <p:sldId id="326" r:id="rId127"/>
    <p:sldId id="327" r:id="rId128"/>
    <p:sldId id="283" r:id="rId129"/>
    <p:sldId id="462" r:id="rId130"/>
    <p:sldId id="456" r:id="rId131"/>
    <p:sldId id="457" r:id="rId132"/>
    <p:sldId id="458" r:id="rId133"/>
    <p:sldId id="459" r:id="rId134"/>
    <p:sldId id="460" r:id="rId135"/>
    <p:sldId id="337" r:id="rId136"/>
    <p:sldId id="461" r:id="rId137"/>
    <p:sldId id="339" r:id="rId138"/>
    <p:sldId id="463" r:id="rId139"/>
    <p:sldId id="464" r:id="rId140"/>
    <p:sldId id="465" r:id="rId141"/>
    <p:sldId id="466" r:id="rId142"/>
    <p:sldId id="467" r:id="rId143"/>
    <p:sldId id="331" r:id="rId144"/>
    <p:sldId id="309" r:id="rId145"/>
    <p:sldId id="468" r:id="rId146"/>
    <p:sldId id="469" r:id="rId147"/>
    <p:sldId id="343" r:id="rId148"/>
    <p:sldId id="470" r:id="rId149"/>
    <p:sldId id="354" r:id="rId150"/>
    <p:sldId id="347" r:id="rId151"/>
    <p:sldId id="471" r:id="rId152"/>
    <p:sldId id="473" r:id="rId153"/>
    <p:sldId id="531" r:id="rId154"/>
    <p:sldId id="532" r:id="rId155"/>
    <p:sldId id="475" r:id="rId156"/>
    <p:sldId id="514" r:id="rId157"/>
    <p:sldId id="359" r:id="rId158"/>
    <p:sldId id="476" r:id="rId159"/>
    <p:sldId id="477" r:id="rId160"/>
    <p:sldId id="355" r:id="rId161"/>
    <p:sldId id="478" r:id="rId162"/>
    <p:sldId id="479" r:id="rId163"/>
    <p:sldId id="480" r:id="rId164"/>
    <p:sldId id="515" r:id="rId165"/>
    <p:sldId id="481" r:id="rId166"/>
    <p:sldId id="482" r:id="rId167"/>
    <p:sldId id="483" r:id="rId168"/>
    <p:sldId id="484" r:id="rId169"/>
    <p:sldId id="485" r:id="rId170"/>
    <p:sldId id="486" r:id="rId171"/>
    <p:sldId id="487" r:id="rId172"/>
    <p:sldId id="488" r:id="rId173"/>
    <p:sldId id="489" r:id="rId174"/>
    <p:sldId id="490" r:id="rId175"/>
    <p:sldId id="491" r:id="rId176"/>
    <p:sldId id="516" r:id="rId177"/>
    <p:sldId id="517" r:id="rId178"/>
    <p:sldId id="493" r:id="rId179"/>
    <p:sldId id="494" r:id="rId180"/>
    <p:sldId id="518" r:id="rId181"/>
    <p:sldId id="495" r:id="rId182"/>
    <p:sldId id="384" r:id="rId183"/>
    <p:sldId id="398" r:id="rId184"/>
    <p:sldId id="432" r:id="rId185"/>
    <p:sldId id="499" r:id="rId186"/>
    <p:sldId id="500" r:id="rId187"/>
    <p:sldId id="502" r:id="rId188"/>
    <p:sldId id="496" r:id="rId189"/>
  </p:sldIdLst>
  <p:sldSz cx="9144000" cy="6858000" type="screen4x3"/>
  <p:notesSz cx="6858000" cy="9144000"/>
  <p:custShowLst>
    <p:custShow name="1-1" id="0">
      <p:sldLst>
        <p:sld r:id="rId183"/>
      </p:sldLst>
    </p:custShow>
    <p:custShow name="自定义放映11" id="1">
      <p:sldLst>
        <p:sld r:id="rId19"/>
        <p:sld r:id="rId21"/>
        <p:sld r:id="rId22"/>
        <p:sld r:id="rId23"/>
        <p:sld r:id="rId25"/>
        <p:sld r:id="rId26"/>
        <p:sld r:id="rId27"/>
        <p:sld r:id="rId29"/>
        <p:sld r:id="rId31"/>
      </p:sldLst>
    </p:custShow>
    <p:custShow name="自定义放映12" id="2">
      <p:sldLst>
        <p:sld r:id="rId32"/>
      </p:sldLst>
    </p:custShow>
    <p:custShow name="自定义放映1" id="3">
      <p:sldLst>
        <p:sld r:id="rId18"/>
      </p:sldLst>
    </p:custShow>
    <p:custShow name="1-2" id="4">
      <p:sldLst>
        <p:sld r:id="rId34"/>
      </p:sldLst>
    </p:custShow>
    <p:custShow name="自定义放映13" id="5">
      <p:sldLst>
        <p:sld r:id="rId33"/>
        <p:sld r:id="rId35"/>
        <p:sld r:id="rId36"/>
      </p:sldLst>
    </p:custShow>
    <p:custShow name="1-3" id="6">
      <p:sldLst>
        <p:sld r:id="rId184"/>
      </p:sldLst>
    </p:custShow>
    <p:custShow name="自定义放映2211" id="7">
      <p:sldLst>
        <p:sld r:id="rId45"/>
      </p:sldLst>
    </p:custShow>
    <p:custShow name="自定义放映2212" id="8">
      <p:sldLst>
        <p:sld r:id="rId46"/>
      </p:sldLst>
    </p:custShow>
    <p:custShow name="自定义放映2213" id="9">
      <p:sldLst>
        <p:sld r:id="rId47"/>
      </p:sldLst>
    </p:custShow>
    <p:custShow name="自定义放映221" id="10">
      <p:sldLst>
        <p:sld r:id="rId43"/>
        <p:sld r:id="rId44"/>
        <p:sld r:id="rId48"/>
      </p:sldLst>
    </p:custShow>
    <p:custShow name="自定义放映222" id="11">
      <p:sldLst>
        <p:sld r:id="rId49"/>
      </p:sldLst>
    </p:custShow>
    <p:custShow name="自定义放映311" id="12">
      <p:sldLst>
        <p:sld r:id="rId53"/>
        <p:sld r:id="rId55"/>
        <p:sld r:id="rId56"/>
        <p:sld r:id="rId58"/>
        <p:sld r:id="rId59"/>
        <p:sld r:id="rId60"/>
      </p:sldLst>
    </p:custShow>
    <p:custShow name="自定义放映312" id="13">
      <p:sldLst>
        <p:sld r:id="rId61"/>
        <p:sld r:id="rId62"/>
        <p:sld r:id="rId63"/>
        <p:sld r:id="rId64"/>
        <p:sld r:id="rId65"/>
      </p:sldLst>
    </p:custShow>
    <p:custShow name="自定义放映31" id="14">
      <p:sldLst>
        <p:sld r:id="rId52"/>
        <p:sld r:id="rId66"/>
        <p:sld r:id="rId67"/>
        <p:sld r:id="rId68"/>
        <p:sld r:id="rId69"/>
      </p:sldLst>
    </p:custShow>
    <p:custShow name="自定义放映4111" id="15">
      <p:sldLst>
        <p:sld r:id="rId90"/>
        <p:sld r:id="rId91"/>
        <p:sld r:id="rId92"/>
        <p:sld r:id="rId93"/>
      </p:sldLst>
    </p:custShow>
    <p:custShow name="1-10" id="16">
      <p:sldLst>
        <p:sld r:id="rId185"/>
      </p:sldLst>
    </p:custShow>
    <p:custShow name="自定义放映2" id="17">
      <p:sldLst>
        <p:sld r:id="rId38"/>
        <p:sld r:id="rId39"/>
        <p:sld r:id="rId40"/>
        <p:sld r:id="rId41"/>
        <p:sld r:id="rId42"/>
      </p:sldLst>
    </p:custShow>
    <p:custShow name="自定义放映3" id="18">
      <p:sldLst>
        <p:sld r:id="rId51"/>
      </p:sldLst>
    </p:custShow>
    <p:custShow name="自定义放映32" id="19">
      <p:sldLst>
        <p:sld r:id="rId71"/>
        <p:sld r:id="rId72"/>
      </p:sldLst>
    </p:custShow>
    <p:custShow name="自定义放映4112" id="20">
      <p:sldLst>
        <p:sld r:id="rId94"/>
        <p:sld r:id="rId95"/>
        <p:sld r:id="rId96"/>
        <p:sld r:id="rId97"/>
        <p:sld r:id="rId98"/>
        <p:sld r:id="rId99"/>
        <p:sld r:id="rId100"/>
      </p:sldLst>
    </p:custShow>
    <p:custShow name="自定义放映411" id="21">
      <p:sldLst>
        <p:sld r:id="rId89"/>
      </p:sldLst>
    </p:custShow>
    <p:custShow name="自定义放映4" id="22">
      <p:sldLst>
        <p:sld r:id="rId87"/>
      </p:sldLst>
    </p:custShow>
    <p:custShow name="自定义放映412" id="23">
      <p:sldLst>
        <p:sld r:id="rId101"/>
      </p:sldLst>
    </p:custShow>
    <p:custShow name="自定义放映413" id="24">
      <p:sldLst>
        <p:sld r:id="rId102"/>
        <p:sld r:id="rId103"/>
        <p:sld r:id="rId104"/>
        <p:sld r:id="rId105"/>
      </p:sldLst>
    </p:custShow>
    <p:custShow name="自定义放映4231" id="25">
      <p:sldLst>
        <p:sld r:id="rId115"/>
        <p:sld r:id="rId116"/>
      </p:sldLst>
    </p:custShow>
    <p:custShow name="自定义放映4232" id="26">
      <p:sldLst>
        <p:sld r:id="rId117"/>
      </p:sldLst>
    </p:custShow>
    <p:custShow name="自定义放映4233" id="27">
      <p:sldLst>
        <p:sld r:id="rId118"/>
      </p:sldLst>
    </p:custShow>
    <p:custShow name="自定义放映4234" id="28">
      <p:sldLst>
        <p:sld r:id="rId119"/>
      </p:sldLst>
    </p:custShow>
    <p:custShow name="自定义放映4251" id="29">
      <p:sldLst>
        <p:sld r:id="rId122"/>
      </p:sldLst>
    </p:custShow>
    <p:custShow name="自定义放映421" id="30">
      <p:sldLst>
        <p:sld r:id="rId107"/>
        <p:sld r:id="rId108"/>
        <p:sld r:id="rId109"/>
      </p:sldLst>
    </p:custShow>
    <p:custShow name="自定义放映422" id="31">
      <p:sldLst>
        <p:sld r:id="rId110"/>
        <p:sld r:id="rId111"/>
        <p:sld r:id="rId113"/>
      </p:sldLst>
    </p:custShow>
    <p:custShow name="自定义放映423" id="32">
      <p:sldLst>
        <p:sld r:id="rId114"/>
      </p:sldLst>
    </p:custShow>
    <p:custShow name="自定义放映424" id="33">
      <p:sldLst>
        <p:sld r:id="rId120"/>
        <p:sld r:id="rId121"/>
      </p:sldLst>
    </p:custShow>
    <p:custShow name="自定义放映5" id="34">
      <p:sldLst>
        <p:sld r:id="rId123"/>
        <p:sld r:id="rId124"/>
        <p:sld r:id="rId125"/>
        <p:sld r:id="rId126"/>
        <p:sld r:id="rId127"/>
        <p:sld r:id="rId128"/>
      </p:sldLst>
    </p:custShow>
    <p:custShow name="自定义放映41" id="35">
      <p:sldLst>
        <p:sld r:id="rId88"/>
      </p:sldLst>
    </p:custShow>
    <p:custShow name="自定义放映42" id="36">
      <p:sldLst>
        <p:sld r:id="rId106"/>
      </p:sldLst>
    </p:custShow>
    <p:custShow name="自定义放映61" id="37">
      <p:sldLst>
        <p:sld r:id="rId131"/>
        <p:sld r:id="rId132"/>
        <p:sld r:id="rId133"/>
        <p:sld r:id="rId134"/>
        <p:sld r:id="rId135"/>
        <p:sld r:id="rId136"/>
        <p:sld r:id="rId137"/>
        <p:sld r:id="rId138"/>
      </p:sldLst>
    </p:custShow>
    <p:custShow name="自定义放映6" id="38">
      <p:sldLst>
        <p:sld r:id="rId129"/>
        <p:sld r:id="rId130"/>
      </p:sldLst>
    </p:custShow>
    <p:custShow name="自定义放映62" id="39">
      <p:sldLst>
        <p:sld r:id="rId139"/>
        <p:sld r:id="rId140"/>
        <p:sld r:id="rId141"/>
        <p:sld r:id="rId142"/>
        <p:sld r:id="rId143"/>
      </p:sldLst>
    </p:custShow>
    <p:custShow name="自定义放映63" id="40">
      <p:sldLst>
        <p:sld r:id="rId144"/>
        <p:sld r:id="rId145"/>
      </p:sldLst>
    </p:custShow>
    <p:custShow name="自定义放映71" id="41">
      <p:sldLst>
        <p:sld r:id="rId147"/>
        <p:sld r:id="rId148"/>
        <p:sld r:id="rId149"/>
        <p:sld r:id="rId150"/>
        <p:sld r:id="rId151"/>
        <p:sld r:id="rId152"/>
        <p:sld r:id="rId153"/>
        <p:sld r:id="rId154"/>
        <p:sld r:id="rId155"/>
        <p:sld r:id="rId156"/>
        <p:sld r:id="rId157"/>
        <p:sld r:id="rId158"/>
        <p:sld r:id="rId159"/>
        <p:sld r:id="rId160"/>
      </p:sldLst>
    </p:custShow>
    <p:custShow name="自定义放映72" id="42">
      <p:sldLst>
        <p:sld r:id="rId161"/>
        <p:sld r:id="rId162"/>
        <p:sld r:id="rId163"/>
        <p:sld r:id="rId164"/>
        <p:sld r:id="rId165"/>
      </p:sldLst>
    </p:custShow>
    <p:custShow name="自定义放映81" id="43">
      <p:sldLst>
        <p:sld r:id="rId167"/>
        <p:sld r:id="rId168"/>
        <p:sld r:id="rId169"/>
      </p:sldLst>
    </p:custShow>
    <p:custShow name="自定义放映7" id="44">
      <p:sldLst>
        <p:sld r:id="rId146"/>
      </p:sldLst>
    </p:custShow>
    <p:custShow name="自定义放映82" id="45">
      <p:sldLst>
        <p:sld r:id="rId170"/>
        <p:sld r:id="rId171"/>
        <p:sld r:id="rId172"/>
      </p:sldLst>
    </p:custShow>
    <p:custShow name="自定义放映8" id="46">
      <p:sldLst>
        <p:sld r:id="rId166"/>
      </p:sldLst>
    </p:custShow>
    <p:custShow name="自定义放映83" id="47">
      <p:sldLst>
        <p:sld r:id="rId173"/>
      </p:sldLst>
    </p:custShow>
    <p:custShow name="自定义放映84" id="48">
      <p:sldLst>
        <p:sld r:id="rId174"/>
        <p:sld r:id="rId175"/>
      </p:sldLst>
    </p:custShow>
    <p:custShow name="自定义放映85" id="49">
      <p:sldLst>
        <p:sld r:id="rId176"/>
      </p:sldLst>
    </p:custShow>
    <p:custShow name="自定义放映86" id="50">
      <p:sldLst>
        <p:sld r:id="rId177"/>
        <p:sld r:id="rId178"/>
        <p:sld r:id="rId179"/>
        <p:sld r:id="rId180"/>
        <p:sld r:id="rId181"/>
      </p:sldLst>
    </p:custShow>
    <p:custShow name="自定义放映9" id="51">
      <p:sldLst>
        <p:sld r:id="rId182"/>
      </p:sldLst>
    </p:custShow>
    <p:custShow name="ex69" id="52">
      <p:sldLst>
        <p:sld r:id="rId110"/>
      </p:sldLst>
    </p:custShow>
    <p:custShow name="1－3－1" id="53">
      <p:sldLst>
        <p:sld r:id="rId186"/>
      </p:sldLst>
    </p:custShow>
    <p:custShow name="1－3－2" id="54">
      <p:sldLst>
        <p:sld r:id="rId187"/>
      </p:sldLst>
    </p:custShow>
    <p:custShow name="1－7－1" id="55">
      <p:sldLst>
        <p:sld r:id="rId188"/>
      </p:sldLst>
    </p:custShow>
    <p:custShow name="321" id="56">
      <p:sldLst>
        <p:sld r:id="rId74"/>
        <p:sld r:id="rId75"/>
        <p:sld r:id="rId76"/>
        <p:sld r:id="rId78"/>
        <p:sld r:id="rId80"/>
        <p:sld r:id="rId83"/>
      </p:sldLst>
    </p:custShow>
    <p:custShow name="自定义放映3121" id="57">
      <p:sldLst>
        <p:sld r:id="rId57"/>
      </p:sldLst>
    </p:custShow>
    <p:custShow name="自定义放映3122" id="58">
      <p:sldLst>
        <p:sld r:id="rId57"/>
      </p:sldLst>
    </p:custShow>
  </p:custShowLst>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66"/>
    <a:srgbClr val="CC99FF"/>
    <a:srgbClr val="FF0000"/>
    <a:srgbClr val="FFFFFF"/>
    <a:srgbClr val="006600"/>
    <a:srgbClr val="008000"/>
    <a:srgbClr val="FFFF00"/>
    <a:srgbClr val="DDDDDD"/>
    <a:srgbClr val="FFCCFF"/>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snapToObjects="1" showGuides="1">
      <p:cViewPr varScale="1">
        <p:scale>
          <a:sx n="114" d="100"/>
          <a:sy n="114" d="100"/>
        </p:scale>
        <p:origin x="1488" y="102"/>
      </p:cViewPr>
      <p:guideLst>
        <p:guide orient="horz" pos="2183"/>
        <p:guide pos="2880"/>
      </p:guideLst>
    </p:cSldViewPr>
  </p:slideViewPr>
  <p:notesTextViewPr>
    <p:cViewPr>
      <p:scale>
        <a:sx n="100" d="100"/>
        <a:sy n="100" d="100"/>
      </p:scale>
      <p:origin x="0" y="0"/>
    </p:cViewPr>
  </p:notesTextViewPr>
  <p:sorterViewPr>
    <p:cViewPr>
      <p:scale>
        <a:sx n="66" d="100"/>
        <a:sy n="66" d="100"/>
      </p:scale>
      <p:origin x="0" y="1353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1ABA37-2550-4808-91B3-B811EC32BAF9}" type="doc">
      <dgm:prSet loTypeId="urn:microsoft.com/office/officeart/2008/layout/AlternatingHexagons" loCatId="list" qsTypeId="urn:microsoft.com/office/officeart/2005/8/quickstyle/simple4" qsCatId="simple" csTypeId="urn:microsoft.com/office/officeart/2005/8/colors/accent1_2" csCatId="accent1" phldr="1"/>
      <dgm:spPr/>
      <dgm:t>
        <a:bodyPr/>
        <a:lstStyle/>
        <a:p>
          <a:endParaRPr lang="zh-CN" altLang="en-US"/>
        </a:p>
      </dgm:t>
    </dgm:pt>
    <dgm:pt modelId="{95AA07E6-730B-4437-9AAF-0F763BAB831B}">
      <dgm:prSet phldrT="[文本]"/>
      <dgm:spPr/>
      <dgm:t>
        <a:bodyPr/>
        <a:lstStyle/>
        <a:p>
          <a:r>
            <a:rPr lang="zh-CN" altLang="en-US" b="1" dirty="0" smtClean="0">
              <a:solidFill>
                <a:schemeClr val="tx1"/>
              </a:solidFill>
              <a:latin typeface="微软雅黑" panose="020B0503020204020204" pitchFamily="34" charset="-122"/>
              <a:ea typeface="微软雅黑" panose="020B0503020204020204" pitchFamily="34" charset="-122"/>
            </a:rPr>
            <a:t>计算设备</a:t>
          </a:r>
          <a:endParaRPr lang="zh-CN" altLang="en-US" b="1" dirty="0">
            <a:solidFill>
              <a:schemeClr val="tx1"/>
            </a:solidFill>
            <a:latin typeface="微软雅黑" panose="020B0503020204020204" pitchFamily="34" charset="-122"/>
            <a:ea typeface="微软雅黑" panose="020B0503020204020204" pitchFamily="34" charset="-122"/>
          </a:endParaRPr>
        </a:p>
      </dgm:t>
    </dgm:pt>
    <dgm:pt modelId="{6647A335-07D7-4346-9408-BC9FF41CB502}" type="parTrans" cxnId="{3AB24865-4221-49CF-BDB7-CECF8FE785C8}">
      <dgm:prSet/>
      <dgm:spPr/>
      <dgm:t>
        <a:bodyPr/>
        <a:lstStyle/>
        <a:p>
          <a:endParaRPr lang="zh-CN" altLang="en-US" b="1">
            <a:solidFill>
              <a:schemeClr val="tx1"/>
            </a:solidFill>
            <a:latin typeface="方正大标宋简体" panose="03000509000000000000" pitchFamily="65" charset="-122"/>
            <a:ea typeface="方正大标宋简体" panose="03000509000000000000" pitchFamily="65" charset="-122"/>
          </a:endParaRPr>
        </a:p>
      </dgm:t>
    </dgm:pt>
    <dgm:pt modelId="{6A6E480B-6D91-41B3-844D-AD1F82D984F8}" type="sibTrans" cxnId="{3AB24865-4221-49CF-BDB7-CECF8FE785C8}">
      <dgm:prSet/>
      <dgm:spPr>
        <a:solidFill>
          <a:schemeClr val="bg1"/>
        </a:solidFill>
      </dgm:spPr>
      <dgm:t>
        <a:bodyPr/>
        <a:lstStyle/>
        <a:p>
          <a:endParaRPr lang="zh-CN" altLang="en-US" b="1" dirty="0">
            <a:solidFill>
              <a:schemeClr val="tx1"/>
            </a:solidFill>
            <a:latin typeface="方正大标宋简体" panose="03000509000000000000" pitchFamily="65" charset="-122"/>
            <a:ea typeface="方正大标宋简体" panose="03000509000000000000" pitchFamily="65" charset="-122"/>
          </a:endParaRPr>
        </a:p>
      </dgm:t>
    </dgm:pt>
    <dgm:pt modelId="{C708E20A-03EB-4FAA-8991-36C5B0D438A5}">
      <dgm:prSet phldrT="[文本]"/>
      <dgm:spPr/>
      <dgm:t>
        <a:bodyPr/>
        <a:lstStyle/>
        <a:p>
          <a:r>
            <a:rPr lang="zh-CN" altLang="en-US" b="1" dirty="0" smtClean="0">
              <a:solidFill>
                <a:schemeClr val="tx1"/>
              </a:solidFill>
              <a:latin typeface="微软雅黑" panose="020B0503020204020204" pitchFamily="34" charset="-122"/>
              <a:ea typeface="微软雅黑" panose="020B0503020204020204" pitchFamily="34" charset="-122"/>
            </a:rPr>
            <a:t>连网设备</a:t>
          </a:r>
          <a:endParaRPr lang="zh-CN" altLang="en-US" b="1" dirty="0">
            <a:solidFill>
              <a:schemeClr val="tx1"/>
            </a:solidFill>
            <a:latin typeface="微软雅黑" panose="020B0503020204020204" pitchFamily="34" charset="-122"/>
            <a:ea typeface="微软雅黑" panose="020B0503020204020204" pitchFamily="34" charset="-122"/>
          </a:endParaRPr>
        </a:p>
      </dgm:t>
    </dgm:pt>
    <dgm:pt modelId="{E6F18565-3725-4796-9062-531C326448FB}" type="parTrans" cxnId="{0C48465A-4F91-4DD9-8A7C-B89BE450C2F3}">
      <dgm:prSet/>
      <dgm:spPr/>
      <dgm:t>
        <a:bodyPr/>
        <a:lstStyle/>
        <a:p>
          <a:endParaRPr lang="zh-CN" altLang="en-US" b="1">
            <a:solidFill>
              <a:schemeClr val="tx1"/>
            </a:solidFill>
            <a:latin typeface="方正大标宋简体" panose="03000509000000000000" pitchFamily="65" charset="-122"/>
            <a:ea typeface="方正大标宋简体" panose="03000509000000000000" pitchFamily="65" charset="-122"/>
          </a:endParaRPr>
        </a:p>
      </dgm:t>
    </dgm:pt>
    <dgm:pt modelId="{59BE7831-9C2D-4081-9FC6-A04747E21C84}" type="sibTrans" cxnId="{0C48465A-4F91-4DD9-8A7C-B89BE450C2F3}">
      <dgm:prSet custT="1"/>
      <dgm:spPr/>
      <dgm:t>
        <a:bodyPr/>
        <a:lstStyle/>
        <a:p>
          <a:r>
            <a:rPr lang="en-US" altLang="zh-CN" sz="2400" b="1" i="0" dirty="0" smtClean="0">
              <a:solidFill>
                <a:schemeClr val="tx1"/>
              </a:solidFill>
              <a:latin typeface="微软雅黑" panose="020B0503020204020204" pitchFamily="34" charset="-122"/>
              <a:ea typeface="微软雅黑" panose="020B0503020204020204" pitchFamily="34" charset="-122"/>
            </a:rPr>
            <a:t>ISP</a:t>
          </a:r>
          <a:endParaRPr lang="zh-CN" altLang="en-US" sz="2400" b="1" i="0" dirty="0">
            <a:solidFill>
              <a:schemeClr val="tx1"/>
            </a:solidFill>
            <a:latin typeface="微软雅黑" panose="020B0503020204020204" pitchFamily="34" charset="-122"/>
            <a:ea typeface="微软雅黑" panose="020B0503020204020204" pitchFamily="34" charset="-122"/>
          </a:endParaRPr>
        </a:p>
      </dgm:t>
    </dgm:pt>
    <dgm:pt modelId="{477F158D-0FE7-4587-B7FF-A54C434E6251}">
      <dgm:prSet phldrT="[文本]"/>
      <dgm:spPr/>
      <dgm:t>
        <a:bodyPr/>
        <a:lstStyle/>
        <a:p>
          <a:r>
            <a:rPr lang="zh-CN" altLang="en-US" b="1" dirty="0" smtClean="0">
              <a:solidFill>
                <a:schemeClr val="tx1"/>
              </a:solidFill>
              <a:latin typeface="微软雅黑" panose="020B0503020204020204" pitchFamily="34" charset="-122"/>
              <a:ea typeface="微软雅黑" panose="020B0503020204020204" pitchFamily="34" charset="-122"/>
            </a:rPr>
            <a:t>协议</a:t>
          </a:r>
          <a:endParaRPr lang="zh-CN" altLang="en-US" b="1" dirty="0">
            <a:solidFill>
              <a:schemeClr val="tx1"/>
            </a:solidFill>
            <a:latin typeface="微软雅黑" panose="020B0503020204020204" pitchFamily="34" charset="-122"/>
            <a:ea typeface="微软雅黑" panose="020B0503020204020204" pitchFamily="34" charset="-122"/>
          </a:endParaRPr>
        </a:p>
      </dgm:t>
    </dgm:pt>
    <dgm:pt modelId="{1BEBB633-BAC4-4192-8B31-5F0798BA8DAB}" type="parTrans" cxnId="{8242A819-76C3-4BD3-866E-8EB4565A4526}">
      <dgm:prSet/>
      <dgm:spPr/>
      <dgm:t>
        <a:bodyPr/>
        <a:lstStyle/>
        <a:p>
          <a:endParaRPr lang="zh-CN" altLang="en-US" b="1">
            <a:solidFill>
              <a:schemeClr val="tx1"/>
            </a:solidFill>
            <a:latin typeface="方正大标宋简体" panose="03000509000000000000" pitchFamily="65" charset="-122"/>
            <a:ea typeface="方正大标宋简体" panose="03000509000000000000" pitchFamily="65" charset="-122"/>
          </a:endParaRPr>
        </a:p>
      </dgm:t>
    </dgm:pt>
    <dgm:pt modelId="{DB2EAD97-2209-442A-93C0-64BFDDC4EAC9}" type="sibTrans" cxnId="{8242A819-76C3-4BD3-866E-8EB4565A4526}">
      <dgm:prSet custT="1"/>
      <dgm:spPr/>
      <dgm: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内联网</a:t>
          </a:r>
          <a:endParaRPr lang="zh-CN" altLang="en-US" sz="2400" b="1" dirty="0">
            <a:solidFill>
              <a:schemeClr val="tx1"/>
            </a:solidFill>
            <a:latin typeface="微软雅黑" panose="020B0503020204020204" pitchFamily="34" charset="-122"/>
            <a:ea typeface="微软雅黑" panose="020B0503020204020204" pitchFamily="34" charset="-122"/>
          </a:endParaRPr>
        </a:p>
      </dgm:t>
    </dgm:pt>
    <dgm:pt modelId="{17FF5C9E-F1C7-4FA2-9118-D2A582670C10}" type="pres">
      <dgm:prSet presAssocID="{CC1ABA37-2550-4808-91B3-B811EC32BAF9}" presName="Name0" presStyleCnt="0">
        <dgm:presLayoutVars>
          <dgm:chMax/>
          <dgm:chPref/>
          <dgm:dir/>
          <dgm:animLvl val="lvl"/>
        </dgm:presLayoutVars>
      </dgm:prSet>
      <dgm:spPr/>
      <dgm:t>
        <a:bodyPr/>
        <a:lstStyle/>
        <a:p>
          <a:endParaRPr lang="zh-CN" altLang="en-US"/>
        </a:p>
      </dgm:t>
    </dgm:pt>
    <dgm:pt modelId="{48053D1B-D61D-4BF9-8DB9-121D6377DB23}" type="pres">
      <dgm:prSet presAssocID="{95AA07E6-730B-4437-9AAF-0F763BAB831B}" presName="composite" presStyleCnt="0"/>
      <dgm:spPr/>
    </dgm:pt>
    <dgm:pt modelId="{FD7DC3D6-1DB9-447A-A5E4-A5B99566DD86}" type="pres">
      <dgm:prSet presAssocID="{95AA07E6-730B-4437-9AAF-0F763BAB831B}" presName="Parent1" presStyleLbl="node1" presStyleIdx="0" presStyleCnt="6">
        <dgm:presLayoutVars>
          <dgm:chMax val="1"/>
          <dgm:chPref val="1"/>
          <dgm:bulletEnabled val="1"/>
        </dgm:presLayoutVars>
      </dgm:prSet>
      <dgm:spPr/>
      <dgm:t>
        <a:bodyPr/>
        <a:lstStyle/>
        <a:p>
          <a:endParaRPr lang="zh-CN" altLang="en-US"/>
        </a:p>
      </dgm:t>
    </dgm:pt>
    <dgm:pt modelId="{40C1984D-04C4-43EC-ACF7-5F70FF955545}" type="pres">
      <dgm:prSet presAssocID="{95AA07E6-730B-4437-9AAF-0F763BAB831B}" presName="Childtext1" presStyleLbl="revTx" presStyleIdx="0" presStyleCnt="3">
        <dgm:presLayoutVars>
          <dgm:chMax val="0"/>
          <dgm:chPref val="0"/>
          <dgm:bulletEnabled val="1"/>
        </dgm:presLayoutVars>
      </dgm:prSet>
      <dgm:spPr/>
      <dgm:t>
        <a:bodyPr/>
        <a:lstStyle/>
        <a:p>
          <a:endParaRPr lang="zh-CN" altLang="en-US"/>
        </a:p>
      </dgm:t>
    </dgm:pt>
    <dgm:pt modelId="{160373F6-A41C-4C20-98BB-ADE6A29F22C2}" type="pres">
      <dgm:prSet presAssocID="{95AA07E6-730B-4437-9AAF-0F763BAB831B}" presName="BalanceSpacing" presStyleCnt="0"/>
      <dgm:spPr/>
    </dgm:pt>
    <dgm:pt modelId="{55B886F2-6EF5-44CE-8C2C-CB499D00B7DC}" type="pres">
      <dgm:prSet presAssocID="{95AA07E6-730B-4437-9AAF-0F763BAB831B}" presName="BalanceSpacing1" presStyleCnt="0"/>
      <dgm:spPr/>
    </dgm:pt>
    <dgm:pt modelId="{9602C6E4-71FD-4CB3-833E-6E6E301B0E80}" type="pres">
      <dgm:prSet presAssocID="{6A6E480B-6D91-41B3-844D-AD1F82D984F8}" presName="Accent1Text" presStyleLbl="node1" presStyleIdx="1" presStyleCnt="6" custLinFactNeighborX="-49345" custLinFactNeighborY="27033"/>
      <dgm:spPr/>
      <dgm:t>
        <a:bodyPr/>
        <a:lstStyle/>
        <a:p>
          <a:endParaRPr lang="zh-CN" altLang="en-US"/>
        </a:p>
      </dgm:t>
    </dgm:pt>
    <dgm:pt modelId="{973C63AB-6266-41EC-B43D-98BF6AB8437D}" type="pres">
      <dgm:prSet presAssocID="{6A6E480B-6D91-41B3-844D-AD1F82D984F8}" presName="spaceBetweenRectangles" presStyleCnt="0"/>
      <dgm:spPr/>
    </dgm:pt>
    <dgm:pt modelId="{9EF1EF8D-3B26-4F42-91A2-A8BDABE872EC}" type="pres">
      <dgm:prSet presAssocID="{C708E20A-03EB-4FAA-8991-36C5B0D438A5}" presName="composite" presStyleCnt="0"/>
      <dgm:spPr/>
    </dgm:pt>
    <dgm:pt modelId="{9CAE0B17-FFEF-4D6A-B30A-89D2CB2DA44F}" type="pres">
      <dgm:prSet presAssocID="{C708E20A-03EB-4FAA-8991-36C5B0D438A5}" presName="Parent1" presStyleLbl="node1" presStyleIdx="2" presStyleCnt="6" custLinFactNeighborX="-56894" custLinFactNeighborY="-85007">
        <dgm:presLayoutVars>
          <dgm:chMax val="1"/>
          <dgm:chPref val="1"/>
          <dgm:bulletEnabled val="1"/>
        </dgm:presLayoutVars>
      </dgm:prSet>
      <dgm:spPr/>
      <dgm:t>
        <a:bodyPr/>
        <a:lstStyle/>
        <a:p>
          <a:endParaRPr lang="zh-CN" altLang="en-US"/>
        </a:p>
      </dgm:t>
    </dgm:pt>
    <dgm:pt modelId="{4C49A67B-7A7D-441B-ACD3-331AA5CA07FE}" type="pres">
      <dgm:prSet presAssocID="{C708E20A-03EB-4FAA-8991-36C5B0D438A5}" presName="Childtext1" presStyleLbl="revTx" presStyleIdx="1" presStyleCnt="3">
        <dgm:presLayoutVars>
          <dgm:chMax val="0"/>
          <dgm:chPref val="0"/>
          <dgm:bulletEnabled val="1"/>
        </dgm:presLayoutVars>
      </dgm:prSet>
      <dgm:spPr/>
      <dgm:t>
        <a:bodyPr/>
        <a:lstStyle/>
        <a:p>
          <a:endParaRPr lang="zh-CN" altLang="en-US"/>
        </a:p>
      </dgm:t>
    </dgm:pt>
    <dgm:pt modelId="{5ACACFFF-BB4A-4CA6-ACC3-CB9EA1D99356}" type="pres">
      <dgm:prSet presAssocID="{C708E20A-03EB-4FAA-8991-36C5B0D438A5}" presName="BalanceSpacing" presStyleCnt="0"/>
      <dgm:spPr/>
    </dgm:pt>
    <dgm:pt modelId="{2E638672-AF4F-4221-8EB1-439E7DBB34AE}" type="pres">
      <dgm:prSet presAssocID="{C708E20A-03EB-4FAA-8991-36C5B0D438A5}" presName="BalanceSpacing1" presStyleCnt="0"/>
      <dgm:spPr/>
    </dgm:pt>
    <dgm:pt modelId="{9F9B2603-096E-4B67-B7A8-6BD0EA16F5CF}" type="pres">
      <dgm:prSet presAssocID="{59BE7831-9C2D-4081-9FC6-A04747E21C84}" presName="Accent1Text" presStyleLbl="node1" presStyleIdx="3" presStyleCnt="6"/>
      <dgm:spPr/>
      <dgm:t>
        <a:bodyPr/>
        <a:lstStyle/>
        <a:p>
          <a:endParaRPr lang="zh-CN" altLang="en-US"/>
        </a:p>
      </dgm:t>
    </dgm:pt>
    <dgm:pt modelId="{5ABE50C5-22BC-4309-AD5B-AD12B0962087}" type="pres">
      <dgm:prSet presAssocID="{59BE7831-9C2D-4081-9FC6-A04747E21C84}" presName="spaceBetweenRectangles" presStyleCnt="0"/>
      <dgm:spPr/>
    </dgm:pt>
    <dgm:pt modelId="{03B2C640-0F84-41BB-8CDC-9CB9D60016E6}" type="pres">
      <dgm:prSet presAssocID="{477F158D-0FE7-4587-B7FF-A54C434E6251}" presName="composite" presStyleCnt="0"/>
      <dgm:spPr/>
    </dgm:pt>
    <dgm:pt modelId="{4F648312-A690-4697-9253-2E395C5C54B3}" type="pres">
      <dgm:prSet presAssocID="{477F158D-0FE7-4587-B7FF-A54C434E6251}" presName="Parent1" presStyleLbl="node1" presStyleIdx="4" presStyleCnt="6" custLinFactNeighborX="-50329" custLinFactNeighborY="-81861">
        <dgm:presLayoutVars>
          <dgm:chMax val="1"/>
          <dgm:chPref val="1"/>
          <dgm:bulletEnabled val="1"/>
        </dgm:presLayoutVars>
      </dgm:prSet>
      <dgm:spPr/>
      <dgm:t>
        <a:bodyPr/>
        <a:lstStyle/>
        <a:p>
          <a:endParaRPr lang="zh-CN" altLang="en-US"/>
        </a:p>
      </dgm:t>
    </dgm:pt>
    <dgm:pt modelId="{23E29814-49B7-490D-BACD-E2F469241DCA}" type="pres">
      <dgm:prSet presAssocID="{477F158D-0FE7-4587-B7FF-A54C434E6251}" presName="Childtext1" presStyleLbl="revTx" presStyleIdx="2" presStyleCnt="3">
        <dgm:presLayoutVars>
          <dgm:chMax val="0"/>
          <dgm:chPref val="0"/>
          <dgm:bulletEnabled val="1"/>
        </dgm:presLayoutVars>
      </dgm:prSet>
      <dgm:spPr/>
      <dgm:t>
        <a:bodyPr/>
        <a:lstStyle/>
        <a:p>
          <a:endParaRPr lang="zh-CN" altLang="en-US"/>
        </a:p>
      </dgm:t>
    </dgm:pt>
    <dgm:pt modelId="{E22CC6AF-161D-411F-9B9A-8A456873FCF2}" type="pres">
      <dgm:prSet presAssocID="{477F158D-0FE7-4587-B7FF-A54C434E6251}" presName="BalanceSpacing" presStyleCnt="0"/>
      <dgm:spPr/>
    </dgm:pt>
    <dgm:pt modelId="{3B19376E-FDA2-4C56-9FF7-59EFDCED4686}" type="pres">
      <dgm:prSet presAssocID="{477F158D-0FE7-4587-B7FF-A54C434E6251}" presName="BalanceSpacing1" presStyleCnt="0"/>
      <dgm:spPr/>
    </dgm:pt>
    <dgm:pt modelId="{BF54A11A-B839-4166-88E1-47F8056027D5}" type="pres">
      <dgm:prSet presAssocID="{DB2EAD97-2209-442A-93C0-64BFDDC4EAC9}" presName="Accent1Text" presStyleLbl="node1" presStyleIdx="5" presStyleCnt="6" custLinFactNeighborX="-47046" custLinFactNeighborY="-81780"/>
      <dgm:spPr/>
      <dgm:t>
        <a:bodyPr/>
        <a:lstStyle/>
        <a:p>
          <a:endParaRPr lang="zh-CN" altLang="en-US"/>
        </a:p>
      </dgm:t>
    </dgm:pt>
  </dgm:ptLst>
  <dgm:cxnLst>
    <dgm:cxn modelId="{BF5FB203-D806-4FA9-9AC6-04890841366B}" type="presOf" srcId="{C708E20A-03EB-4FAA-8991-36C5B0D438A5}" destId="{9CAE0B17-FFEF-4D6A-B30A-89D2CB2DA44F}" srcOrd="0" destOrd="0" presId="urn:microsoft.com/office/officeart/2008/layout/AlternatingHexagons"/>
    <dgm:cxn modelId="{D9D15A60-6781-42F1-9EF7-DE6615D8890D}" type="presOf" srcId="{95AA07E6-730B-4437-9AAF-0F763BAB831B}" destId="{FD7DC3D6-1DB9-447A-A5E4-A5B99566DD86}" srcOrd="0" destOrd="0" presId="urn:microsoft.com/office/officeart/2008/layout/AlternatingHexagons"/>
    <dgm:cxn modelId="{0C48465A-4F91-4DD9-8A7C-B89BE450C2F3}" srcId="{CC1ABA37-2550-4808-91B3-B811EC32BAF9}" destId="{C708E20A-03EB-4FAA-8991-36C5B0D438A5}" srcOrd="1" destOrd="0" parTransId="{E6F18565-3725-4796-9062-531C326448FB}" sibTransId="{59BE7831-9C2D-4081-9FC6-A04747E21C84}"/>
    <dgm:cxn modelId="{A5DF406D-BCAB-4592-97CD-5019343DD3A2}" type="presOf" srcId="{477F158D-0FE7-4587-B7FF-A54C434E6251}" destId="{4F648312-A690-4697-9253-2E395C5C54B3}" srcOrd="0" destOrd="0" presId="urn:microsoft.com/office/officeart/2008/layout/AlternatingHexagons"/>
    <dgm:cxn modelId="{FBB54CAE-1CCC-4913-AED0-B45FF805FBCA}" type="presOf" srcId="{DB2EAD97-2209-442A-93C0-64BFDDC4EAC9}" destId="{BF54A11A-B839-4166-88E1-47F8056027D5}" srcOrd="0" destOrd="0" presId="urn:microsoft.com/office/officeart/2008/layout/AlternatingHexagons"/>
    <dgm:cxn modelId="{5947DBD0-7C49-4CDB-AA27-D173D7DEEA77}" type="presOf" srcId="{CC1ABA37-2550-4808-91B3-B811EC32BAF9}" destId="{17FF5C9E-F1C7-4FA2-9118-D2A582670C10}" srcOrd="0" destOrd="0" presId="urn:microsoft.com/office/officeart/2008/layout/AlternatingHexagons"/>
    <dgm:cxn modelId="{E8C86FE9-7F83-4CC6-B6BC-F39DE512392C}" type="presOf" srcId="{59BE7831-9C2D-4081-9FC6-A04747E21C84}" destId="{9F9B2603-096E-4B67-B7A8-6BD0EA16F5CF}" srcOrd="0" destOrd="0" presId="urn:microsoft.com/office/officeart/2008/layout/AlternatingHexagons"/>
    <dgm:cxn modelId="{8242A819-76C3-4BD3-866E-8EB4565A4526}" srcId="{CC1ABA37-2550-4808-91B3-B811EC32BAF9}" destId="{477F158D-0FE7-4587-B7FF-A54C434E6251}" srcOrd="2" destOrd="0" parTransId="{1BEBB633-BAC4-4192-8B31-5F0798BA8DAB}" sibTransId="{DB2EAD97-2209-442A-93C0-64BFDDC4EAC9}"/>
    <dgm:cxn modelId="{3AB24865-4221-49CF-BDB7-CECF8FE785C8}" srcId="{CC1ABA37-2550-4808-91B3-B811EC32BAF9}" destId="{95AA07E6-730B-4437-9AAF-0F763BAB831B}" srcOrd="0" destOrd="0" parTransId="{6647A335-07D7-4346-9408-BC9FF41CB502}" sibTransId="{6A6E480B-6D91-41B3-844D-AD1F82D984F8}"/>
    <dgm:cxn modelId="{D5F21C0B-DFC4-48A1-BAFC-4ABD88FF9A8A}" type="presOf" srcId="{6A6E480B-6D91-41B3-844D-AD1F82D984F8}" destId="{9602C6E4-71FD-4CB3-833E-6E6E301B0E80}" srcOrd="0" destOrd="0" presId="urn:microsoft.com/office/officeart/2008/layout/AlternatingHexagons"/>
    <dgm:cxn modelId="{DC986686-CF83-4EBE-A9B9-131BA79481B6}" type="presParOf" srcId="{17FF5C9E-F1C7-4FA2-9118-D2A582670C10}" destId="{48053D1B-D61D-4BF9-8DB9-121D6377DB23}" srcOrd="0" destOrd="0" presId="urn:microsoft.com/office/officeart/2008/layout/AlternatingHexagons"/>
    <dgm:cxn modelId="{1F88B4A6-7C25-4CE1-A515-90FCB6327B33}" type="presParOf" srcId="{48053D1B-D61D-4BF9-8DB9-121D6377DB23}" destId="{FD7DC3D6-1DB9-447A-A5E4-A5B99566DD86}" srcOrd="0" destOrd="0" presId="urn:microsoft.com/office/officeart/2008/layout/AlternatingHexagons"/>
    <dgm:cxn modelId="{766E6DF2-0DCF-4C5F-8E58-D9D1402E01A9}" type="presParOf" srcId="{48053D1B-D61D-4BF9-8DB9-121D6377DB23}" destId="{40C1984D-04C4-43EC-ACF7-5F70FF955545}" srcOrd="1" destOrd="0" presId="urn:microsoft.com/office/officeart/2008/layout/AlternatingHexagons"/>
    <dgm:cxn modelId="{BE95CAA3-829C-4449-9020-175EE2F88DF5}" type="presParOf" srcId="{48053D1B-D61D-4BF9-8DB9-121D6377DB23}" destId="{160373F6-A41C-4C20-98BB-ADE6A29F22C2}" srcOrd="2" destOrd="0" presId="urn:microsoft.com/office/officeart/2008/layout/AlternatingHexagons"/>
    <dgm:cxn modelId="{6378470D-CD73-47F6-941F-399F28CA2C7A}" type="presParOf" srcId="{48053D1B-D61D-4BF9-8DB9-121D6377DB23}" destId="{55B886F2-6EF5-44CE-8C2C-CB499D00B7DC}" srcOrd="3" destOrd="0" presId="urn:microsoft.com/office/officeart/2008/layout/AlternatingHexagons"/>
    <dgm:cxn modelId="{2256CBA6-DFD1-4FEC-8758-562DF0333CD7}" type="presParOf" srcId="{48053D1B-D61D-4BF9-8DB9-121D6377DB23}" destId="{9602C6E4-71FD-4CB3-833E-6E6E301B0E80}" srcOrd="4" destOrd="0" presId="urn:microsoft.com/office/officeart/2008/layout/AlternatingHexagons"/>
    <dgm:cxn modelId="{6DA9CDD9-FE31-4CEF-90BE-BB1D2ED05BA5}" type="presParOf" srcId="{17FF5C9E-F1C7-4FA2-9118-D2A582670C10}" destId="{973C63AB-6266-41EC-B43D-98BF6AB8437D}" srcOrd="1" destOrd="0" presId="urn:microsoft.com/office/officeart/2008/layout/AlternatingHexagons"/>
    <dgm:cxn modelId="{A01BFA40-9061-4B16-B780-46B0B1E4C22C}" type="presParOf" srcId="{17FF5C9E-F1C7-4FA2-9118-D2A582670C10}" destId="{9EF1EF8D-3B26-4F42-91A2-A8BDABE872EC}" srcOrd="2" destOrd="0" presId="urn:microsoft.com/office/officeart/2008/layout/AlternatingHexagons"/>
    <dgm:cxn modelId="{49C840A4-BDC6-4687-85C4-2E0EB7AFD948}" type="presParOf" srcId="{9EF1EF8D-3B26-4F42-91A2-A8BDABE872EC}" destId="{9CAE0B17-FFEF-4D6A-B30A-89D2CB2DA44F}" srcOrd="0" destOrd="0" presId="urn:microsoft.com/office/officeart/2008/layout/AlternatingHexagons"/>
    <dgm:cxn modelId="{0E6A4890-FADA-42CE-B188-2684BB095666}" type="presParOf" srcId="{9EF1EF8D-3B26-4F42-91A2-A8BDABE872EC}" destId="{4C49A67B-7A7D-441B-ACD3-331AA5CA07FE}" srcOrd="1" destOrd="0" presId="urn:microsoft.com/office/officeart/2008/layout/AlternatingHexagons"/>
    <dgm:cxn modelId="{8BFC0386-CBDD-4183-98E9-00E29BA9896A}" type="presParOf" srcId="{9EF1EF8D-3B26-4F42-91A2-A8BDABE872EC}" destId="{5ACACFFF-BB4A-4CA6-ACC3-CB9EA1D99356}" srcOrd="2" destOrd="0" presId="urn:microsoft.com/office/officeart/2008/layout/AlternatingHexagons"/>
    <dgm:cxn modelId="{060BD517-A89B-4379-B895-C1E7FEE50242}" type="presParOf" srcId="{9EF1EF8D-3B26-4F42-91A2-A8BDABE872EC}" destId="{2E638672-AF4F-4221-8EB1-439E7DBB34AE}" srcOrd="3" destOrd="0" presId="urn:microsoft.com/office/officeart/2008/layout/AlternatingHexagons"/>
    <dgm:cxn modelId="{C23D4891-17D4-45A4-B5A9-08BE4D0C3B92}" type="presParOf" srcId="{9EF1EF8D-3B26-4F42-91A2-A8BDABE872EC}" destId="{9F9B2603-096E-4B67-B7A8-6BD0EA16F5CF}" srcOrd="4" destOrd="0" presId="urn:microsoft.com/office/officeart/2008/layout/AlternatingHexagons"/>
    <dgm:cxn modelId="{D22DCEFE-E2FC-4E2E-97F2-AD0D85D250BF}" type="presParOf" srcId="{17FF5C9E-F1C7-4FA2-9118-D2A582670C10}" destId="{5ABE50C5-22BC-4309-AD5B-AD12B0962087}" srcOrd="3" destOrd="0" presId="urn:microsoft.com/office/officeart/2008/layout/AlternatingHexagons"/>
    <dgm:cxn modelId="{68680D88-54C4-4ECC-AAC5-B115293844FA}" type="presParOf" srcId="{17FF5C9E-F1C7-4FA2-9118-D2A582670C10}" destId="{03B2C640-0F84-41BB-8CDC-9CB9D60016E6}" srcOrd="4" destOrd="0" presId="urn:microsoft.com/office/officeart/2008/layout/AlternatingHexagons"/>
    <dgm:cxn modelId="{0692BE96-7416-4C80-848D-51EE0702C1FC}" type="presParOf" srcId="{03B2C640-0F84-41BB-8CDC-9CB9D60016E6}" destId="{4F648312-A690-4697-9253-2E395C5C54B3}" srcOrd="0" destOrd="0" presId="urn:microsoft.com/office/officeart/2008/layout/AlternatingHexagons"/>
    <dgm:cxn modelId="{0CAD0455-FFED-4F71-BE5F-BE57F2DE760B}" type="presParOf" srcId="{03B2C640-0F84-41BB-8CDC-9CB9D60016E6}" destId="{23E29814-49B7-490D-BACD-E2F469241DCA}" srcOrd="1" destOrd="0" presId="urn:microsoft.com/office/officeart/2008/layout/AlternatingHexagons"/>
    <dgm:cxn modelId="{C68A3D5E-6B03-4340-8D71-EA0384CE5DC9}" type="presParOf" srcId="{03B2C640-0F84-41BB-8CDC-9CB9D60016E6}" destId="{E22CC6AF-161D-411F-9B9A-8A456873FCF2}" srcOrd="2" destOrd="0" presId="urn:microsoft.com/office/officeart/2008/layout/AlternatingHexagons"/>
    <dgm:cxn modelId="{D727414A-75ED-4457-A47E-2ADACAB8685A}" type="presParOf" srcId="{03B2C640-0F84-41BB-8CDC-9CB9D60016E6}" destId="{3B19376E-FDA2-4C56-9FF7-59EFDCED4686}" srcOrd="3" destOrd="0" presId="urn:microsoft.com/office/officeart/2008/layout/AlternatingHexagons"/>
    <dgm:cxn modelId="{B00056A2-AC62-4F70-B580-A23E89FC92BA}" type="presParOf" srcId="{03B2C640-0F84-41BB-8CDC-9CB9D60016E6}" destId="{BF54A11A-B839-4166-88E1-47F8056027D5}"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ea typeface="+mn-ea"/>
              </a:defRPr>
            </a:lvl1pPr>
          </a:lstStyle>
          <a:p>
            <a:pPr>
              <a:defRPr/>
            </a:pPr>
            <a:endParaRPr lang="zh-CN" altLang="en-US"/>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mn-ea"/>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mn-ea"/>
              </a:defRPr>
            </a:lvl1pPr>
          </a:lstStyle>
          <a:p>
            <a:pPr>
              <a:defRPr/>
            </a:pPr>
            <a:fld id="{EB6052D4-82F9-4ED0-A2C1-168FD7D27C0A}" type="slidenum">
              <a:rPr lang="zh-CN" altLang="en-US"/>
              <a:pPr>
                <a:defRPr/>
              </a:pPr>
              <a:t>‹#›</a:t>
            </a:fld>
            <a:endParaRPr lang="en-US" altLang="zh-CN"/>
          </a:p>
        </p:txBody>
      </p:sp>
    </p:spTree>
    <p:extLst>
      <p:ext uri="{BB962C8B-B14F-4D97-AF65-F5344CB8AC3E}">
        <p14:creationId xmlns:p14="http://schemas.microsoft.com/office/powerpoint/2010/main" val="28571121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D08AA1E-8A31-42BC-B184-BAEA9DE3A848}" type="slidenum">
              <a:rPr lang="zh-CN" altLang="en-US" sz="1200" smtClean="0"/>
              <a:pPr/>
              <a:t>1</a:t>
            </a:fld>
            <a:endParaRPr lang="en-US" altLang="zh-CN" sz="1200" smtClean="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11605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F13A411B-0664-4F15-B594-53B84B290BC4}" type="slidenum">
              <a:rPr lang="zh-CN" altLang="en-US" sz="1200" smtClean="0"/>
              <a:pPr/>
              <a:t>73</a:t>
            </a:fld>
            <a:endParaRPr lang="en-US" altLang="zh-CN" sz="120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11900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5111937-F703-4C93-8904-D997E900DAB6}" type="slidenum">
              <a:rPr lang="zh-CN" altLang="en-US" sz="1200" smtClean="0"/>
              <a:pPr/>
              <a:t>86</a:t>
            </a:fld>
            <a:endParaRPr lang="en-US" altLang="zh-CN" sz="1200"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02892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2A1FCB9-992B-41F5-A1FB-9891A7C2C8DF}" type="slidenum">
              <a:rPr lang="zh-CN" altLang="en-US" sz="1200" smtClean="0"/>
              <a:pPr/>
              <a:t>103</a:t>
            </a:fld>
            <a:endParaRPr lang="en-US" altLang="zh-CN" sz="1200"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43489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DEC7F81-B1C5-4E17-AD69-E7DA0F4432EF}" type="slidenum">
              <a:rPr lang="zh-CN" altLang="en-US" sz="1200" smtClean="0"/>
              <a:pPr/>
              <a:t>124</a:t>
            </a:fld>
            <a:endParaRPr lang="en-US" altLang="zh-CN" sz="1200"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46639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D75F557-2ED4-4CF8-9E67-24F6CDF76B57}" type="slidenum">
              <a:rPr lang="zh-CN" altLang="en-US" sz="1200" smtClean="0"/>
              <a:pPr/>
              <a:t>125</a:t>
            </a:fld>
            <a:endParaRPr lang="en-US" altLang="zh-CN" sz="1200"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307162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048FC96-1E14-4F34-A0F2-6AF3AFF0B237}" type="slidenum">
              <a:rPr lang="zh-CN" altLang="en-US" sz="1200" smtClean="0"/>
              <a:pPr/>
              <a:t>126</a:t>
            </a:fld>
            <a:endParaRPr lang="en-US" altLang="zh-CN" sz="1200"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447351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34ACDD7-6717-4079-B7E9-A7230504D342}" type="slidenum">
              <a:rPr lang="zh-CN" altLang="en-US" sz="1200" smtClean="0"/>
              <a:pPr/>
              <a:t>127</a:t>
            </a:fld>
            <a:endParaRPr lang="en-US" altLang="zh-CN" sz="1200"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275038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49B7072-301C-455C-9BF3-3F715ADE3663}" type="slidenum">
              <a:rPr lang="zh-CN" altLang="en-US" sz="1200" smtClean="0"/>
              <a:pPr/>
              <a:t>128</a:t>
            </a:fld>
            <a:endParaRPr lang="en-US" altLang="zh-CN" sz="1200"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4269192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8B8649-BB49-4102-975D-A78E089E5C5E}" type="slidenum">
              <a:rPr lang="zh-CN" altLang="en-US" sz="1200" smtClean="0"/>
              <a:pPr/>
              <a:t>135</a:t>
            </a:fld>
            <a:endParaRPr lang="en-US" altLang="zh-CN" sz="1200"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820390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1B3A5A7-C519-41EE-A4B3-7FC18065FE38}" type="slidenum">
              <a:rPr lang="zh-CN" altLang="en-US" sz="1200" smtClean="0"/>
              <a:pPr/>
              <a:t>136</a:t>
            </a:fld>
            <a:endParaRPr lang="en-US" altLang="zh-CN" sz="1200"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668339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329C740-6E5A-497E-AF50-85679860BFC9}" type="slidenum">
              <a:rPr lang="zh-CN" altLang="en-US" sz="1200" smtClean="0"/>
              <a:pPr/>
              <a:t>12</a:t>
            </a:fld>
            <a:endParaRPr lang="en-US" altLang="zh-CN" sz="1200"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162237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B9DF56B-D8BB-4C63-9223-AB668D989D73}" type="slidenum">
              <a:rPr lang="zh-CN" altLang="en-US" sz="1200" smtClean="0"/>
              <a:pPr/>
              <a:t>137</a:t>
            </a:fld>
            <a:endParaRPr lang="en-US" altLang="zh-CN" sz="1200"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419864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791ED65-EE77-43CD-B4F3-D4360B68BC81}" type="slidenum">
              <a:rPr lang="zh-CN" altLang="en-US" sz="1200" smtClean="0"/>
              <a:pPr/>
              <a:t>143</a:t>
            </a:fld>
            <a:endParaRPr lang="en-US" altLang="zh-CN" sz="1200"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850178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F8BDA49-C495-4E9D-9DC4-E2152DF12CA8}" type="slidenum">
              <a:rPr lang="zh-CN" altLang="en-US" sz="1200" smtClean="0"/>
              <a:pPr/>
              <a:t>144</a:t>
            </a:fld>
            <a:endParaRPr lang="en-US" altLang="zh-CN" sz="1200"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717916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F7305CA-0C5E-45B0-8F95-5868381FFC84}" type="slidenum">
              <a:rPr lang="zh-CN" altLang="en-US" sz="1200" smtClean="0"/>
              <a:pPr/>
              <a:t>147</a:t>
            </a:fld>
            <a:endParaRPr lang="en-US" altLang="zh-CN" sz="1200"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085880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D4453C0A-5EE7-44D3-80B5-EE4CCF709C90}" type="slidenum">
              <a:rPr lang="zh-CN" altLang="en-US" sz="1200" smtClean="0"/>
              <a:pPr/>
              <a:t>149</a:t>
            </a:fld>
            <a:endParaRPr lang="en-US" altLang="zh-CN" sz="1200"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278765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CB1613A-547B-496D-B098-B7A9E5D703A7}" type="slidenum">
              <a:rPr lang="zh-CN" altLang="en-US" sz="1200" smtClean="0"/>
              <a:pPr/>
              <a:t>150</a:t>
            </a:fld>
            <a:endParaRPr lang="en-US" altLang="zh-CN" sz="1200"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979203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7146756-D07C-4310-8458-D45EB1CEC37D}" type="slidenum">
              <a:rPr lang="zh-CN" altLang="en-US" sz="1200" smtClean="0"/>
              <a:pPr/>
              <a:t>157</a:t>
            </a:fld>
            <a:endParaRPr lang="en-US" altLang="zh-CN" sz="1200"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736611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EDDAC7AB-EE44-49FF-B096-E20BBD48E0C4}" type="slidenum">
              <a:rPr lang="zh-CN" altLang="en-US" sz="1200" smtClean="0"/>
              <a:pPr/>
              <a:t>158</a:t>
            </a:fld>
            <a:endParaRPr lang="en-US" altLang="zh-CN" sz="1200" smtClean="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771324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1400782-F68F-42D2-85F8-0E3FA62926ED}" type="slidenum">
              <a:rPr lang="zh-CN" altLang="en-US" sz="1200" smtClean="0"/>
              <a:pPr/>
              <a:t>160</a:t>
            </a:fld>
            <a:endParaRPr lang="en-US" altLang="zh-CN" sz="1200" smtClean="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69783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200981B-ABF4-44BA-8732-8E1F63507F86}" type="slidenum">
              <a:rPr lang="zh-CN" altLang="en-US" sz="1200" smtClean="0"/>
              <a:pPr/>
              <a:t>164</a:t>
            </a:fld>
            <a:endParaRPr lang="en-US" altLang="zh-CN" sz="1200" smtClean="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148316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40E5533-E01B-4CD5-A492-3678EC057A9D}" type="slidenum">
              <a:rPr lang="zh-CN" altLang="en-US" sz="1200" smtClean="0"/>
              <a:pPr/>
              <a:t>32</a:t>
            </a:fld>
            <a:endParaRPr lang="en-US" altLang="zh-CN" sz="1200"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69527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59F9BF9-FF1A-4A2A-B5AF-869E4E239EBC}" type="slidenum">
              <a:rPr lang="zh-CN" altLang="en-US" sz="1200" smtClean="0"/>
              <a:pPr/>
              <a:t>33</a:t>
            </a:fld>
            <a:endParaRPr lang="en-US" altLang="zh-CN" sz="1200"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58643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9E2D4B5-BA0A-4797-A703-995D4721F963}" type="slidenum">
              <a:rPr lang="zh-CN" altLang="en-US" sz="1200" smtClean="0"/>
              <a:pPr/>
              <a:t>37</a:t>
            </a:fld>
            <a:endParaRPr lang="en-US" altLang="zh-CN" sz="1200"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852859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4D8B9D4-3F5A-43A2-91BA-2EF719C774D1}" type="slidenum">
              <a:rPr lang="zh-CN" altLang="en-US" sz="1200" smtClean="0"/>
              <a:pPr/>
              <a:t>50</a:t>
            </a:fld>
            <a:endParaRPr lang="en-US" altLang="zh-CN" sz="1200"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534414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AF05D3D-A9AF-4054-9032-A1DEF316DF0C}" type="slidenum">
              <a:rPr lang="zh-CN" altLang="en-US" sz="1200" smtClean="0"/>
              <a:pPr/>
              <a:t>57</a:t>
            </a:fld>
            <a:endParaRPr lang="en-US" altLang="zh-CN" sz="1200"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r>
              <a:rPr lang="en-US" altLang="zh-CN" smtClean="0"/>
              <a:t>Two simple multiple access control techniques.</a:t>
            </a:r>
          </a:p>
          <a:p>
            <a:endParaRPr lang="en-US" altLang="zh-CN" smtClean="0"/>
          </a:p>
          <a:p>
            <a:r>
              <a:rPr lang="en-US" altLang="zh-CN" smtClean="0"/>
              <a:t>Each mobile’s share of the bandwidth is divided into portions for the uplink and the downlink. Also, possibly, out of band signaling.</a:t>
            </a:r>
          </a:p>
          <a:p>
            <a:endParaRPr lang="en-US" altLang="zh-CN" smtClean="0"/>
          </a:p>
          <a:p>
            <a:r>
              <a:rPr lang="en-US" altLang="zh-CN" smtClean="0"/>
              <a:t>As we will see, used in AMPS, GSM, IS-54/136</a:t>
            </a:r>
          </a:p>
        </p:txBody>
      </p:sp>
    </p:spTree>
    <p:extLst>
      <p:ext uri="{BB962C8B-B14F-4D97-AF65-F5344CB8AC3E}">
        <p14:creationId xmlns:p14="http://schemas.microsoft.com/office/powerpoint/2010/main" val="286702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87F9CDD-9F1F-4B16-99CB-58A9D6B8487A}" type="slidenum">
              <a:rPr lang="zh-CN" altLang="en-US" sz="1200" smtClean="0"/>
              <a:pPr/>
              <a:t>59</a:t>
            </a:fld>
            <a:endParaRPr lang="en-US" altLang="zh-CN" sz="1200"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403878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311F1B1-259B-4B16-A304-7B2F604875AD}" type="slidenum">
              <a:rPr lang="zh-CN" altLang="en-US" sz="1200" smtClean="0"/>
              <a:pPr/>
              <a:t>63</a:t>
            </a:fld>
            <a:endParaRPr lang="en-US" altLang="zh-CN" sz="120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1257458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B3E27CF-0805-40EC-A48F-4C7D70F6CCD3}" type="slidenum">
              <a:rPr lang="en-US" altLang="zh-CN"/>
              <a:pPr>
                <a:defRPr/>
              </a:pPr>
              <a:t>‹#›</a:t>
            </a:fld>
            <a:endParaRPr lang="en-US" altLang="zh-CN"/>
          </a:p>
        </p:txBody>
      </p:sp>
    </p:spTree>
    <p:extLst>
      <p:ext uri="{BB962C8B-B14F-4D97-AF65-F5344CB8AC3E}">
        <p14:creationId xmlns:p14="http://schemas.microsoft.com/office/powerpoint/2010/main" val="2689695120"/>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3755E64-CE3C-4FD0-8074-3B97AB1356ED}" type="slidenum">
              <a:rPr lang="en-US" altLang="zh-CN"/>
              <a:pPr>
                <a:defRPr/>
              </a:pPr>
              <a:t>‹#›</a:t>
            </a:fld>
            <a:endParaRPr lang="en-US" altLang="zh-CN"/>
          </a:p>
        </p:txBody>
      </p:sp>
    </p:spTree>
    <p:extLst>
      <p:ext uri="{BB962C8B-B14F-4D97-AF65-F5344CB8AC3E}">
        <p14:creationId xmlns:p14="http://schemas.microsoft.com/office/powerpoint/2010/main" val="248915579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362700" y="228600"/>
            <a:ext cx="1943100" cy="6019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228600"/>
            <a:ext cx="5676900" cy="6019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C87EE62-2FFF-457C-BDA5-0AB8D31037B8}" type="slidenum">
              <a:rPr lang="en-US" altLang="zh-CN"/>
              <a:pPr>
                <a:defRPr/>
              </a:pPr>
              <a:t>‹#›</a:t>
            </a:fld>
            <a:endParaRPr lang="en-US" altLang="zh-CN"/>
          </a:p>
        </p:txBody>
      </p:sp>
    </p:spTree>
    <p:extLst>
      <p:ext uri="{BB962C8B-B14F-4D97-AF65-F5344CB8AC3E}">
        <p14:creationId xmlns:p14="http://schemas.microsoft.com/office/powerpoint/2010/main" val="3892087342"/>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48A0089-EFF7-4979-B117-817FE1F51E55}" type="slidenum">
              <a:rPr lang="en-US" altLang="zh-CN"/>
              <a:pPr>
                <a:defRPr/>
              </a:pPr>
              <a:t>‹#›</a:t>
            </a:fld>
            <a:endParaRPr lang="en-US" altLang="zh-CN"/>
          </a:p>
        </p:txBody>
      </p:sp>
    </p:spTree>
    <p:extLst>
      <p:ext uri="{BB962C8B-B14F-4D97-AF65-F5344CB8AC3E}">
        <p14:creationId xmlns:p14="http://schemas.microsoft.com/office/powerpoint/2010/main" val="2148146800"/>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33400" y="228600"/>
            <a:ext cx="7772400" cy="6019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BB7F90B-D5E0-4FCB-97DE-DEFE339FC037}" type="slidenum">
              <a:rPr lang="en-US" altLang="zh-CN"/>
              <a:pPr>
                <a:defRPr/>
              </a:pPr>
              <a:t>‹#›</a:t>
            </a:fld>
            <a:endParaRPr lang="en-US" altLang="zh-CN"/>
          </a:p>
        </p:txBody>
      </p:sp>
    </p:spTree>
    <p:extLst>
      <p:ext uri="{BB962C8B-B14F-4D97-AF65-F5344CB8AC3E}">
        <p14:creationId xmlns:p14="http://schemas.microsoft.com/office/powerpoint/2010/main" val="2169622835"/>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495800" y="16002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495800" y="4000500"/>
            <a:ext cx="3810000" cy="2247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9D31C22C-A588-4AB1-A7EC-76B745EF2D24}" type="slidenum">
              <a:rPr lang="en-US" altLang="zh-CN"/>
              <a:pPr>
                <a:defRPr/>
              </a:pPr>
              <a:t>‹#›</a:t>
            </a:fld>
            <a:endParaRPr lang="en-US" altLang="zh-CN"/>
          </a:p>
        </p:txBody>
      </p:sp>
    </p:spTree>
    <p:extLst>
      <p:ext uri="{BB962C8B-B14F-4D97-AF65-F5344CB8AC3E}">
        <p14:creationId xmlns:p14="http://schemas.microsoft.com/office/powerpoint/2010/main" val="1455521062"/>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411480"/>
            <a:ext cx="8397874" cy="831457"/>
          </a:xfrm>
        </p:spPr>
        <p:txBody>
          <a:bodyPr/>
          <a:lstStyle>
            <a:lvl1pPr>
              <a:defRPr>
                <a:solidFill>
                  <a:srgbClr val="0066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533399" y="1488934"/>
            <a:ext cx="8397875" cy="4759465"/>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D9BFF55-52E7-4EBB-82B6-8B5E1488A4B7}" type="slidenum">
              <a:rPr lang="en-US" altLang="zh-CN"/>
              <a:pPr>
                <a:defRPr/>
              </a:pPr>
              <a:t>‹#›</a:t>
            </a:fld>
            <a:endParaRPr lang="en-US" altLang="zh-CN"/>
          </a:p>
        </p:txBody>
      </p:sp>
    </p:spTree>
    <p:extLst>
      <p:ext uri="{BB962C8B-B14F-4D97-AF65-F5344CB8AC3E}">
        <p14:creationId xmlns:p14="http://schemas.microsoft.com/office/powerpoint/2010/main" val="3988331684"/>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08A42B9-E6E2-4EE6-A03B-28E0C879AD11}" type="slidenum">
              <a:rPr lang="en-US" altLang="zh-CN"/>
              <a:pPr>
                <a:defRPr/>
              </a:pPr>
              <a:t>‹#›</a:t>
            </a:fld>
            <a:endParaRPr lang="en-US" altLang="zh-CN"/>
          </a:p>
        </p:txBody>
      </p:sp>
    </p:spTree>
    <p:extLst>
      <p:ext uri="{BB962C8B-B14F-4D97-AF65-F5344CB8AC3E}">
        <p14:creationId xmlns:p14="http://schemas.microsoft.com/office/powerpoint/2010/main" val="2582842646"/>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495800" y="1600200"/>
            <a:ext cx="3810000" cy="464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B26DED7-6771-4A57-84BC-7EFC6EC031CA}" type="slidenum">
              <a:rPr lang="en-US" altLang="zh-CN"/>
              <a:pPr>
                <a:defRPr/>
              </a:pPr>
              <a:t>‹#›</a:t>
            </a:fld>
            <a:endParaRPr lang="en-US" altLang="zh-CN"/>
          </a:p>
        </p:txBody>
      </p:sp>
    </p:spTree>
    <p:extLst>
      <p:ext uri="{BB962C8B-B14F-4D97-AF65-F5344CB8AC3E}">
        <p14:creationId xmlns:p14="http://schemas.microsoft.com/office/powerpoint/2010/main" val="1876173120"/>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A6A60A22-594C-4390-A1AA-51E7864D0FE5}" type="slidenum">
              <a:rPr lang="en-US" altLang="zh-CN"/>
              <a:pPr>
                <a:defRPr/>
              </a:pPr>
              <a:t>‹#›</a:t>
            </a:fld>
            <a:endParaRPr lang="en-US" altLang="zh-CN"/>
          </a:p>
        </p:txBody>
      </p:sp>
    </p:spTree>
    <p:extLst>
      <p:ext uri="{BB962C8B-B14F-4D97-AF65-F5344CB8AC3E}">
        <p14:creationId xmlns:p14="http://schemas.microsoft.com/office/powerpoint/2010/main" val="1340419987"/>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D9621EF-ABBA-4182-9378-16B83137769D}" type="slidenum">
              <a:rPr lang="en-US" altLang="zh-CN"/>
              <a:pPr>
                <a:defRPr/>
              </a:pPr>
              <a:t>‹#›</a:t>
            </a:fld>
            <a:endParaRPr lang="en-US" altLang="zh-CN"/>
          </a:p>
        </p:txBody>
      </p:sp>
    </p:spTree>
    <p:extLst>
      <p:ext uri="{BB962C8B-B14F-4D97-AF65-F5344CB8AC3E}">
        <p14:creationId xmlns:p14="http://schemas.microsoft.com/office/powerpoint/2010/main" val="3799655152"/>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7AE4B2C-38C0-4BC6-A73F-8CFE1C64DFD7}" type="slidenum">
              <a:rPr lang="en-US" altLang="zh-CN"/>
              <a:pPr>
                <a:defRPr/>
              </a:pPr>
              <a:t>‹#›</a:t>
            </a:fld>
            <a:endParaRPr lang="en-US" altLang="zh-CN"/>
          </a:p>
        </p:txBody>
      </p:sp>
    </p:spTree>
    <p:extLst>
      <p:ext uri="{BB962C8B-B14F-4D97-AF65-F5344CB8AC3E}">
        <p14:creationId xmlns:p14="http://schemas.microsoft.com/office/powerpoint/2010/main" val="3654629448"/>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350BDF7-726F-4290-933D-40814F521DC3}" type="slidenum">
              <a:rPr lang="en-US" altLang="zh-CN"/>
              <a:pPr>
                <a:defRPr/>
              </a:pPr>
              <a:t>‹#›</a:t>
            </a:fld>
            <a:endParaRPr lang="en-US" altLang="zh-CN"/>
          </a:p>
        </p:txBody>
      </p:sp>
    </p:spTree>
    <p:extLst>
      <p:ext uri="{BB962C8B-B14F-4D97-AF65-F5344CB8AC3E}">
        <p14:creationId xmlns:p14="http://schemas.microsoft.com/office/powerpoint/2010/main" val="595690722"/>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FAACEF-733A-43A9-B9C3-6550881B2C84}" type="slidenum">
              <a:rPr lang="en-US" altLang="zh-CN"/>
              <a:pPr>
                <a:defRPr/>
              </a:pPr>
              <a:t>‹#›</a:t>
            </a:fld>
            <a:endParaRPr lang="en-US" altLang="zh-CN"/>
          </a:p>
        </p:txBody>
      </p:sp>
    </p:spTree>
    <p:extLst>
      <p:ext uri="{BB962C8B-B14F-4D97-AF65-F5344CB8AC3E}">
        <p14:creationId xmlns:p14="http://schemas.microsoft.com/office/powerpoint/2010/main" val="651007753"/>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476250"/>
            <a:ext cx="8128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dirty="0" smtClean="0"/>
              <a:t>Click to edit Master title style</a:t>
            </a:r>
          </a:p>
        </p:txBody>
      </p:sp>
      <p:sp>
        <p:nvSpPr>
          <p:cNvPr id="1027" name="Rectangle 3"/>
          <p:cNvSpPr>
            <a:spLocks noGrp="1" noChangeArrowheads="1"/>
          </p:cNvSpPr>
          <p:nvPr>
            <p:ph type="body" idx="1"/>
          </p:nvPr>
        </p:nvSpPr>
        <p:spPr bwMode="auto">
          <a:xfrm>
            <a:off x="533400" y="1504950"/>
            <a:ext cx="8128000"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atin typeface="微软雅黑" panose="020B0503020204020204" pitchFamily="34" charset="-122"/>
                <a:ea typeface="微软雅黑" panose="020B0503020204020204" pitchFamily="34"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54102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微软雅黑" panose="020B0503020204020204" pitchFamily="34" charset="-122"/>
                <a:ea typeface="微软雅黑" panose="020B0503020204020204" pitchFamily="34"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8305800" y="6400800"/>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微软雅黑" panose="020B0503020204020204" pitchFamily="34" charset="-122"/>
                <a:ea typeface="微软雅黑" panose="020B0503020204020204" pitchFamily="34" charset="-122"/>
              </a:defRPr>
            </a:lvl1pPr>
          </a:lstStyle>
          <a:p>
            <a:pPr>
              <a:defRPr/>
            </a:pPr>
            <a:fld id="{D827C572-C929-463D-85AA-E02E2DCDBD4C}"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random/>
  </p:transition>
  <p:timing>
    <p:tnLst>
      <p:par>
        <p:cTn id="1" dur="indefinite" restart="never" nodeType="tmRoot"/>
      </p:par>
    </p:tnLst>
  </p:timing>
  <p:hf hdr="0" ftr="0" dt="0"/>
  <p:txStyles>
    <p:titleStyle>
      <a:lvl1pPr algn="l" rtl="0" eaLnBrk="0" fontAlgn="base" hangingPunct="0">
        <a:spcBef>
          <a:spcPct val="0"/>
        </a:spcBef>
        <a:spcAft>
          <a:spcPct val="0"/>
        </a:spcAft>
        <a:defRPr sz="3600" b="1" kern="1200">
          <a:solidFill>
            <a:srgbClr val="00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b="1">
          <a:solidFill>
            <a:srgbClr val="006600"/>
          </a:solidFill>
          <a:latin typeface="方正大标宋简体" panose="02010601030101010101" pitchFamily="2" charset="-122"/>
          <a:ea typeface="方正大标宋简体" panose="02010601030101010101" pitchFamily="2" charset="-122"/>
        </a:defRPr>
      </a:lvl2pPr>
      <a:lvl3pPr algn="l" rtl="0" eaLnBrk="0" fontAlgn="base" hangingPunct="0">
        <a:spcBef>
          <a:spcPct val="0"/>
        </a:spcBef>
        <a:spcAft>
          <a:spcPct val="0"/>
        </a:spcAft>
        <a:defRPr sz="3600" b="1">
          <a:solidFill>
            <a:srgbClr val="006600"/>
          </a:solidFill>
          <a:latin typeface="方正大标宋简体" panose="02010601030101010101" pitchFamily="2" charset="-122"/>
          <a:ea typeface="方正大标宋简体" panose="02010601030101010101" pitchFamily="2" charset="-122"/>
        </a:defRPr>
      </a:lvl3pPr>
      <a:lvl4pPr algn="l" rtl="0" eaLnBrk="0" fontAlgn="base" hangingPunct="0">
        <a:spcBef>
          <a:spcPct val="0"/>
        </a:spcBef>
        <a:spcAft>
          <a:spcPct val="0"/>
        </a:spcAft>
        <a:defRPr sz="3600" b="1">
          <a:solidFill>
            <a:srgbClr val="006600"/>
          </a:solidFill>
          <a:latin typeface="方正大标宋简体" panose="02010601030101010101" pitchFamily="2" charset="-122"/>
          <a:ea typeface="方正大标宋简体" panose="02010601030101010101" pitchFamily="2" charset="-122"/>
        </a:defRPr>
      </a:lvl4pPr>
      <a:lvl5pPr algn="l" rtl="0" eaLnBrk="0" fontAlgn="base" hangingPunct="0">
        <a:spcBef>
          <a:spcPct val="0"/>
        </a:spcBef>
        <a:spcAft>
          <a:spcPct val="0"/>
        </a:spcAft>
        <a:defRPr sz="3600" b="1">
          <a:solidFill>
            <a:srgbClr val="006600"/>
          </a:solidFill>
          <a:latin typeface="方正大标宋简体" panose="02010601030101010101" pitchFamily="2" charset="-122"/>
          <a:ea typeface="方正大标宋简体" panose="02010601030101010101" pitchFamily="2" charset="-122"/>
        </a:defRPr>
      </a:lvl5pPr>
      <a:lvl6pPr marL="457200" algn="ctr" rtl="0" eaLnBrk="0" fontAlgn="base" hangingPunct="0">
        <a:spcBef>
          <a:spcPct val="0"/>
        </a:spcBef>
        <a:spcAft>
          <a:spcPct val="0"/>
        </a:spcAft>
        <a:defRPr sz="4000">
          <a:solidFill>
            <a:schemeClr val="accent2"/>
          </a:solidFill>
          <a:latin typeface="Times New Roman" panose="02020603050405020304" pitchFamily="18" charset="0"/>
          <a:ea typeface="黑体" panose="02010609060101010101" pitchFamily="49" charset="-122"/>
        </a:defRPr>
      </a:lvl6pPr>
      <a:lvl7pPr marL="914400" algn="ctr" rtl="0" eaLnBrk="0" fontAlgn="base" hangingPunct="0">
        <a:spcBef>
          <a:spcPct val="0"/>
        </a:spcBef>
        <a:spcAft>
          <a:spcPct val="0"/>
        </a:spcAft>
        <a:defRPr sz="4000">
          <a:solidFill>
            <a:schemeClr val="accent2"/>
          </a:solidFill>
          <a:latin typeface="Times New Roman" panose="02020603050405020304" pitchFamily="18" charset="0"/>
          <a:ea typeface="黑体" panose="02010609060101010101" pitchFamily="49" charset="-122"/>
        </a:defRPr>
      </a:lvl7pPr>
      <a:lvl8pPr marL="1371600" algn="ctr" rtl="0" eaLnBrk="0" fontAlgn="base" hangingPunct="0">
        <a:spcBef>
          <a:spcPct val="0"/>
        </a:spcBef>
        <a:spcAft>
          <a:spcPct val="0"/>
        </a:spcAft>
        <a:defRPr sz="4000">
          <a:solidFill>
            <a:schemeClr val="accent2"/>
          </a:solidFill>
          <a:latin typeface="Times New Roman" panose="02020603050405020304" pitchFamily="18" charset="0"/>
          <a:ea typeface="黑体" panose="02010609060101010101" pitchFamily="49" charset="-122"/>
        </a:defRPr>
      </a:lvl8pPr>
      <a:lvl9pPr marL="1828800" algn="ctr" rtl="0" eaLnBrk="0" fontAlgn="base" hangingPunct="0">
        <a:spcBef>
          <a:spcPct val="0"/>
        </a:spcBef>
        <a:spcAft>
          <a:spcPct val="0"/>
        </a:spcAft>
        <a:defRPr sz="4000">
          <a:solidFill>
            <a:schemeClr val="accent2"/>
          </a:solidFill>
          <a:latin typeface="Times New Roman" panose="02020603050405020304" pitchFamily="18"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0" fontAlgn="base" hangingPunct="0">
        <a:spcBef>
          <a:spcPct val="20000"/>
        </a:spcBef>
        <a:spcAft>
          <a:spcPct val="0"/>
        </a:spcAft>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0" fontAlgn="base" hangingPunct="0">
        <a:spcBef>
          <a:spcPct val="20000"/>
        </a:spcBef>
        <a:spcAft>
          <a:spcPct val="0"/>
        </a:spcAft>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9.bin"/><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111.bin"/><Relationship Id="rId5" Type="http://schemas.openxmlformats.org/officeDocument/2006/relationships/oleObject" Target="../embeddings/oleObject110.bin"/><Relationship Id="rId4" Type="http://schemas.openxmlformats.org/officeDocument/2006/relationships/image" Target="../media/image6.w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oleObject" Target="../embeddings/oleObject121.bin"/><Relationship Id="rId3" Type="http://schemas.openxmlformats.org/officeDocument/2006/relationships/oleObject" Target="../embeddings/oleObject113.bin"/><Relationship Id="rId7" Type="http://schemas.openxmlformats.org/officeDocument/2006/relationships/oleObject" Target="../embeddings/oleObject115.bin"/><Relationship Id="rId12"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wmf"/><Relationship Id="rId11" Type="http://schemas.openxmlformats.org/officeDocument/2006/relationships/oleObject" Target="../embeddings/oleObject119.bin"/><Relationship Id="rId5" Type="http://schemas.openxmlformats.org/officeDocument/2006/relationships/oleObject" Target="../embeddings/oleObject114.bin"/><Relationship Id="rId10" Type="http://schemas.openxmlformats.org/officeDocument/2006/relationships/oleObject" Target="../embeddings/oleObject118.bin"/><Relationship Id="rId4" Type="http://schemas.openxmlformats.org/officeDocument/2006/relationships/image" Target="../media/image4.wmf"/><Relationship Id="rId9" Type="http://schemas.openxmlformats.org/officeDocument/2006/relationships/oleObject" Target="../embeddings/oleObject117.bin"/></Relationships>
</file>

<file path=ppt/slides/_rels/slide10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http://www.tavanir.org/latin/Power-Industry-in-Iran/images/fiber-optic.jpg"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124.bin"/><Relationship Id="rId5" Type="http://schemas.openxmlformats.org/officeDocument/2006/relationships/image" Target="../media/image6.wmf"/><Relationship Id="rId4" Type="http://schemas.openxmlformats.org/officeDocument/2006/relationships/oleObject" Target="../embeddings/oleObject123.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oleObject" Target="../embeddings/oleObject126.bin"/><Relationship Id="rId5" Type="http://schemas.openxmlformats.org/officeDocument/2006/relationships/image" Target="../media/image6.wmf"/><Relationship Id="rId4" Type="http://schemas.openxmlformats.org/officeDocument/2006/relationships/oleObject" Target="../embeddings/oleObject125.bin"/></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oleObject" Target="../embeddings/oleObject128.bin"/><Relationship Id="rId4" Type="http://schemas.openxmlformats.org/officeDocument/2006/relationships/image" Target="../media/image6.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oleObject" Target="../embeddings/oleObject130.bin"/><Relationship Id="rId4" Type="http://schemas.openxmlformats.org/officeDocument/2006/relationships/image" Target="../media/image6.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oleObject" Target="../embeddings/oleObject132.bin"/><Relationship Id="rId4" Type="http://schemas.openxmlformats.org/officeDocument/2006/relationships/image" Target="../media/image6.w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oleObject" Target="../embeddings/oleObject134.bin"/><Relationship Id="rId4" Type="http://schemas.openxmlformats.org/officeDocument/2006/relationships/image" Target="../media/image6.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oleObject" Target="../embeddings/oleObject136.bin"/><Relationship Id="rId4" Type="http://schemas.openxmlformats.org/officeDocument/2006/relationships/image" Target="../media/image6.wmf"/></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48.wmf"/><Relationship Id="rId4" Type="http://schemas.openxmlformats.org/officeDocument/2006/relationships/oleObject" Target="../embeddings/oleObject137.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39.bin"/><Relationship Id="rId5" Type="http://schemas.openxmlformats.org/officeDocument/2006/relationships/image" Target="../media/image6.wmf"/><Relationship Id="rId4" Type="http://schemas.openxmlformats.org/officeDocument/2006/relationships/oleObject" Target="../embeddings/oleObject138.bin"/></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143.bin"/><Relationship Id="rId13" Type="http://schemas.openxmlformats.org/officeDocument/2006/relationships/oleObject" Target="../embeddings/oleObject148.bin"/><Relationship Id="rId18" Type="http://schemas.openxmlformats.org/officeDocument/2006/relationships/oleObject" Target="../embeddings/oleObject151.bin"/><Relationship Id="rId3" Type="http://schemas.openxmlformats.org/officeDocument/2006/relationships/oleObject" Target="../embeddings/oleObject140.bin"/><Relationship Id="rId21" Type="http://schemas.openxmlformats.org/officeDocument/2006/relationships/oleObject" Target="../embeddings/oleObject153.bin"/><Relationship Id="rId7" Type="http://schemas.openxmlformats.org/officeDocument/2006/relationships/oleObject" Target="../embeddings/oleObject142.bin"/><Relationship Id="rId12" Type="http://schemas.openxmlformats.org/officeDocument/2006/relationships/oleObject" Target="../embeddings/oleObject147.bin"/><Relationship Id="rId17" Type="http://schemas.openxmlformats.org/officeDocument/2006/relationships/image" Target="../media/image4.wmf"/><Relationship Id="rId2" Type="http://schemas.openxmlformats.org/officeDocument/2006/relationships/slideLayout" Target="../slideLayouts/slideLayout2.xml"/><Relationship Id="rId16" Type="http://schemas.openxmlformats.org/officeDocument/2006/relationships/oleObject" Target="../embeddings/oleObject150.bin"/><Relationship Id="rId20" Type="http://schemas.openxmlformats.org/officeDocument/2006/relationships/oleObject" Target="../embeddings/oleObject152.bin"/><Relationship Id="rId1" Type="http://schemas.openxmlformats.org/officeDocument/2006/relationships/vmlDrawing" Target="../drawings/vmlDrawing28.vml"/><Relationship Id="rId6" Type="http://schemas.openxmlformats.org/officeDocument/2006/relationships/image" Target="../media/image10.wmf"/><Relationship Id="rId11" Type="http://schemas.openxmlformats.org/officeDocument/2006/relationships/oleObject" Target="../embeddings/oleObject146.bin"/><Relationship Id="rId5" Type="http://schemas.openxmlformats.org/officeDocument/2006/relationships/oleObject" Target="../embeddings/oleObject141.bin"/><Relationship Id="rId15" Type="http://schemas.openxmlformats.org/officeDocument/2006/relationships/oleObject" Target="../embeddings/oleObject149.bin"/><Relationship Id="rId10" Type="http://schemas.openxmlformats.org/officeDocument/2006/relationships/oleObject" Target="../embeddings/oleObject145.bin"/><Relationship Id="rId19" Type="http://schemas.openxmlformats.org/officeDocument/2006/relationships/image" Target="../media/image5.wmf"/><Relationship Id="rId4" Type="http://schemas.openxmlformats.org/officeDocument/2006/relationships/image" Target="../media/image6.wmf"/><Relationship Id="rId9" Type="http://schemas.openxmlformats.org/officeDocument/2006/relationships/oleObject" Target="../embeddings/oleObject144.bin"/><Relationship Id="rId14" Type="http://schemas.openxmlformats.org/officeDocument/2006/relationships/image" Target="../media/image11.wmf"/><Relationship Id="rId22" Type="http://schemas.openxmlformats.org/officeDocument/2006/relationships/oleObject" Target="../embeddings/oleObject154.bin"/></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4.xml"/><Relationship Id="rId1" Type="http://schemas.openxmlformats.org/officeDocument/2006/relationships/vmlDrawing" Target="../drawings/vmlDrawing29.vml"/><Relationship Id="rId4" Type="http://schemas.openxmlformats.org/officeDocument/2006/relationships/image" Target="../media/image52.wmf"/></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30.vml"/><Relationship Id="rId6" Type="http://schemas.openxmlformats.org/officeDocument/2006/relationships/oleObject" Target="../embeddings/oleObject157.bin"/><Relationship Id="rId5" Type="http://schemas.openxmlformats.org/officeDocument/2006/relationships/image" Target="../media/image6.wmf"/><Relationship Id="rId4" Type="http://schemas.openxmlformats.org/officeDocument/2006/relationships/oleObject" Target="../embeddings/oleObject156.bin"/></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6.w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6.wmf"/></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33.vml"/><Relationship Id="rId6" Type="http://schemas.openxmlformats.org/officeDocument/2006/relationships/oleObject" Target="../embeddings/oleObject161.bin"/><Relationship Id="rId5" Type="http://schemas.openxmlformats.org/officeDocument/2006/relationships/image" Target="../media/image6.wmf"/><Relationship Id="rId4" Type="http://schemas.openxmlformats.org/officeDocument/2006/relationships/oleObject" Target="../embeddings/oleObject160.bin"/></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oleObject" Target="../embeddings/oleObject5.bin"/><Relationship Id="rId18" Type="http://schemas.openxmlformats.org/officeDocument/2006/relationships/oleObject" Target="../embeddings/oleObject10.bin"/><Relationship Id="rId3" Type="http://schemas.openxmlformats.org/officeDocument/2006/relationships/oleObject" Target="../embeddings/oleObject1.bin"/><Relationship Id="rId21" Type="http://schemas.openxmlformats.org/officeDocument/2006/relationships/oleObject" Target="../embeddings/oleObject13.bin"/><Relationship Id="rId7" Type="http://schemas.openxmlformats.org/officeDocument/2006/relationships/oleObject" Target="../embeddings/oleObject3.bin"/><Relationship Id="rId12" Type="http://schemas.openxmlformats.org/officeDocument/2006/relationships/oleObject" Target="../embeddings/oleObject4.bin"/><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oleObject" Target="../embeddings/oleObject8.bin"/><Relationship Id="rId20" Type="http://schemas.openxmlformats.org/officeDocument/2006/relationships/oleObject" Target="../embeddings/oleObject12.bin"/><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image" Target="../media/image9.wmf"/><Relationship Id="rId24" Type="http://schemas.openxmlformats.org/officeDocument/2006/relationships/oleObject" Target="../embeddings/oleObject16.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5.bin"/><Relationship Id="rId10" Type="http://schemas.openxmlformats.org/officeDocument/2006/relationships/image" Target="../media/image8.png"/><Relationship Id="rId19" Type="http://schemas.openxmlformats.org/officeDocument/2006/relationships/oleObject" Target="../embeddings/oleObject11.bin"/><Relationship Id="rId4" Type="http://schemas.openxmlformats.org/officeDocument/2006/relationships/image" Target="../media/image4.wmf"/><Relationship Id="rId9" Type="http://schemas.openxmlformats.org/officeDocument/2006/relationships/image" Target="../media/image7.png"/><Relationship Id="rId14" Type="http://schemas.openxmlformats.org/officeDocument/2006/relationships/oleObject" Target="../embeddings/oleObject6.bin"/><Relationship Id="rId22" Type="http://schemas.openxmlformats.org/officeDocument/2006/relationships/oleObject" Target="../embeddings/oleObject14.bin"/></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oleObject" Target="../embeddings/oleObject165.bin"/><Relationship Id="rId13" Type="http://schemas.openxmlformats.org/officeDocument/2006/relationships/oleObject" Target="../embeddings/oleObject170.bin"/><Relationship Id="rId18" Type="http://schemas.openxmlformats.org/officeDocument/2006/relationships/oleObject" Target="../embeddings/oleObject173.bin"/><Relationship Id="rId3" Type="http://schemas.openxmlformats.org/officeDocument/2006/relationships/oleObject" Target="../embeddings/oleObject162.bin"/><Relationship Id="rId21" Type="http://schemas.openxmlformats.org/officeDocument/2006/relationships/oleObject" Target="../embeddings/oleObject175.bin"/><Relationship Id="rId7" Type="http://schemas.openxmlformats.org/officeDocument/2006/relationships/oleObject" Target="../embeddings/oleObject164.bin"/><Relationship Id="rId12" Type="http://schemas.openxmlformats.org/officeDocument/2006/relationships/oleObject" Target="../embeddings/oleObject169.bin"/><Relationship Id="rId17" Type="http://schemas.openxmlformats.org/officeDocument/2006/relationships/image" Target="../media/image4.wmf"/><Relationship Id="rId25" Type="http://schemas.openxmlformats.org/officeDocument/2006/relationships/oleObject" Target="../embeddings/oleObject179.bin"/><Relationship Id="rId2" Type="http://schemas.openxmlformats.org/officeDocument/2006/relationships/slideLayout" Target="../slideLayouts/slideLayout7.xml"/><Relationship Id="rId16" Type="http://schemas.openxmlformats.org/officeDocument/2006/relationships/oleObject" Target="../embeddings/oleObject172.bin"/><Relationship Id="rId20" Type="http://schemas.openxmlformats.org/officeDocument/2006/relationships/oleObject" Target="../embeddings/oleObject174.bin"/><Relationship Id="rId1" Type="http://schemas.openxmlformats.org/officeDocument/2006/relationships/vmlDrawing" Target="../drawings/vmlDrawing34.vml"/><Relationship Id="rId6" Type="http://schemas.openxmlformats.org/officeDocument/2006/relationships/image" Target="../media/image10.wmf"/><Relationship Id="rId11" Type="http://schemas.openxmlformats.org/officeDocument/2006/relationships/oleObject" Target="../embeddings/oleObject168.bin"/><Relationship Id="rId24" Type="http://schemas.openxmlformats.org/officeDocument/2006/relationships/oleObject" Target="../embeddings/oleObject178.bin"/><Relationship Id="rId5" Type="http://schemas.openxmlformats.org/officeDocument/2006/relationships/oleObject" Target="../embeddings/oleObject163.bin"/><Relationship Id="rId15" Type="http://schemas.openxmlformats.org/officeDocument/2006/relationships/oleObject" Target="../embeddings/oleObject171.bin"/><Relationship Id="rId23" Type="http://schemas.openxmlformats.org/officeDocument/2006/relationships/oleObject" Target="../embeddings/oleObject177.bin"/><Relationship Id="rId10" Type="http://schemas.openxmlformats.org/officeDocument/2006/relationships/oleObject" Target="../embeddings/oleObject167.bin"/><Relationship Id="rId19" Type="http://schemas.openxmlformats.org/officeDocument/2006/relationships/image" Target="../media/image5.wmf"/><Relationship Id="rId4" Type="http://schemas.openxmlformats.org/officeDocument/2006/relationships/image" Target="../media/image6.wmf"/><Relationship Id="rId9" Type="http://schemas.openxmlformats.org/officeDocument/2006/relationships/oleObject" Target="../embeddings/oleObject166.bin"/><Relationship Id="rId14" Type="http://schemas.openxmlformats.org/officeDocument/2006/relationships/image" Target="../media/image11.wmf"/><Relationship Id="rId22" Type="http://schemas.openxmlformats.org/officeDocument/2006/relationships/oleObject" Target="../embeddings/oleObject176.bin"/></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183.bin"/><Relationship Id="rId13" Type="http://schemas.openxmlformats.org/officeDocument/2006/relationships/oleObject" Target="../embeddings/oleObject188.bin"/><Relationship Id="rId18" Type="http://schemas.openxmlformats.org/officeDocument/2006/relationships/oleObject" Target="../embeddings/oleObject191.bin"/><Relationship Id="rId3" Type="http://schemas.openxmlformats.org/officeDocument/2006/relationships/oleObject" Target="../embeddings/oleObject180.bin"/><Relationship Id="rId21" Type="http://schemas.openxmlformats.org/officeDocument/2006/relationships/oleObject" Target="../embeddings/oleObject193.bin"/><Relationship Id="rId7" Type="http://schemas.openxmlformats.org/officeDocument/2006/relationships/oleObject" Target="../embeddings/oleObject182.bin"/><Relationship Id="rId12" Type="http://schemas.openxmlformats.org/officeDocument/2006/relationships/oleObject" Target="../embeddings/oleObject187.bin"/><Relationship Id="rId17" Type="http://schemas.openxmlformats.org/officeDocument/2006/relationships/image" Target="../media/image4.wmf"/><Relationship Id="rId2" Type="http://schemas.openxmlformats.org/officeDocument/2006/relationships/slideLayout" Target="../slideLayouts/slideLayout7.xml"/><Relationship Id="rId16" Type="http://schemas.openxmlformats.org/officeDocument/2006/relationships/oleObject" Target="../embeddings/oleObject190.bin"/><Relationship Id="rId20" Type="http://schemas.openxmlformats.org/officeDocument/2006/relationships/oleObject" Target="../embeddings/oleObject192.bin"/><Relationship Id="rId1" Type="http://schemas.openxmlformats.org/officeDocument/2006/relationships/vmlDrawing" Target="../drawings/vmlDrawing35.vml"/><Relationship Id="rId6" Type="http://schemas.openxmlformats.org/officeDocument/2006/relationships/image" Target="../media/image10.wmf"/><Relationship Id="rId11" Type="http://schemas.openxmlformats.org/officeDocument/2006/relationships/oleObject" Target="../embeddings/oleObject186.bin"/><Relationship Id="rId5" Type="http://schemas.openxmlformats.org/officeDocument/2006/relationships/oleObject" Target="../embeddings/oleObject181.bin"/><Relationship Id="rId15" Type="http://schemas.openxmlformats.org/officeDocument/2006/relationships/oleObject" Target="../embeddings/oleObject189.bin"/><Relationship Id="rId10" Type="http://schemas.openxmlformats.org/officeDocument/2006/relationships/oleObject" Target="../embeddings/oleObject185.bin"/><Relationship Id="rId19" Type="http://schemas.openxmlformats.org/officeDocument/2006/relationships/image" Target="../media/image5.wmf"/><Relationship Id="rId4" Type="http://schemas.openxmlformats.org/officeDocument/2006/relationships/image" Target="../media/image6.wmf"/><Relationship Id="rId9" Type="http://schemas.openxmlformats.org/officeDocument/2006/relationships/oleObject" Target="../embeddings/oleObject184.bin"/><Relationship Id="rId14" Type="http://schemas.openxmlformats.org/officeDocument/2006/relationships/image" Target="../media/image11.wmf"/><Relationship Id="rId22" Type="http://schemas.openxmlformats.org/officeDocument/2006/relationships/oleObject" Target="../embeddings/oleObject194.bin"/></Relationships>
</file>

<file path=ppt/slides/_rels/slide18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57.wmf"/></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oleObject" Target="../embeddings/oleObject25.bin"/><Relationship Id="rId18" Type="http://schemas.openxmlformats.org/officeDocument/2006/relationships/oleObject" Target="../embeddings/oleObject28.bin"/><Relationship Id="rId3" Type="http://schemas.openxmlformats.org/officeDocument/2006/relationships/oleObject" Target="../embeddings/oleObject17.bin"/><Relationship Id="rId21" Type="http://schemas.openxmlformats.org/officeDocument/2006/relationships/oleObject" Target="../embeddings/oleObject30.bin"/><Relationship Id="rId7" Type="http://schemas.openxmlformats.org/officeDocument/2006/relationships/oleObject" Target="../embeddings/oleObject19.bin"/><Relationship Id="rId12" Type="http://schemas.openxmlformats.org/officeDocument/2006/relationships/oleObject" Target="../embeddings/oleObject24.bin"/><Relationship Id="rId17" Type="http://schemas.openxmlformats.org/officeDocument/2006/relationships/image" Target="../media/image4.wmf"/><Relationship Id="rId2" Type="http://schemas.openxmlformats.org/officeDocument/2006/relationships/slideLayout" Target="../slideLayouts/slideLayout2.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2.vml"/><Relationship Id="rId6" Type="http://schemas.openxmlformats.org/officeDocument/2006/relationships/image" Target="../media/image10.wmf"/><Relationship Id="rId11" Type="http://schemas.openxmlformats.org/officeDocument/2006/relationships/oleObject" Target="../embeddings/oleObject23.bin"/><Relationship Id="rId5" Type="http://schemas.openxmlformats.org/officeDocument/2006/relationships/oleObject" Target="../embeddings/oleObject18.bin"/><Relationship Id="rId15" Type="http://schemas.openxmlformats.org/officeDocument/2006/relationships/oleObject" Target="../embeddings/oleObject26.bin"/><Relationship Id="rId10" Type="http://schemas.openxmlformats.org/officeDocument/2006/relationships/oleObject" Target="../embeddings/oleObject22.bin"/><Relationship Id="rId19" Type="http://schemas.openxmlformats.org/officeDocument/2006/relationships/image" Target="../media/image5.wmf"/><Relationship Id="rId4" Type="http://schemas.openxmlformats.org/officeDocument/2006/relationships/image" Target="../media/image6.wmf"/><Relationship Id="rId9" Type="http://schemas.openxmlformats.org/officeDocument/2006/relationships/oleObject" Target="../embeddings/oleObject21.bin"/><Relationship Id="rId14" Type="http://schemas.openxmlformats.org/officeDocument/2006/relationships/image" Target="../media/image11.wmf"/><Relationship Id="rId22"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oleObject" Target="../embeddings/oleObject40.bin"/><Relationship Id="rId18" Type="http://schemas.openxmlformats.org/officeDocument/2006/relationships/oleObject" Target="../embeddings/oleObject43.bin"/><Relationship Id="rId3" Type="http://schemas.openxmlformats.org/officeDocument/2006/relationships/oleObject" Target="../embeddings/oleObject32.bin"/><Relationship Id="rId21" Type="http://schemas.openxmlformats.org/officeDocument/2006/relationships/oleObject" Target="../embeddings/oleObject45.bin"/><Relationship Id="rId7" Type="http://schemas.openxmlformats.org/officeDocument/2006/relationships/oleObject" Target="../embeddings/oleObject34.bin"/><Relationship Id="rId12" Type="http://schemas.openxmlformats.org/officeDocument/2006/relationships/oleObject" Target="../embeddings/oleObject39.bin"/><Relationship Id="rId17" Type="http://schemas.openxmlformats.org/officeDocument/2006/relationships/image" Target="../media/image4.wmf"/><Relationship Id="rId2" Type="http://schemas.openxmlformats.org/officeDocument/2006/relationships/slideLayout" Target="../slideLayouts/slideLayout2.xml"/><Relationship Id="rId16" Type="http://schemas.openxmlformats.org/officeDocument/2006/relationships/oleObject" Target="../embeddings/oleObject42.bin"/><Relationship Id="rId20" Type="http://schemas.openxmlformats.org/officeDocument/2006/relationships/oleObject" Target="../embeddings/oleObject44.bin"/><Relationship Id="rId1" Type="http://schemas.openxmlformats.org/officeDocument/2006/relationships/vmlDrawing" Target="../drawings/vmlDrawing3.vml"/><Relationship Id="rId6" Type="http://schemas.openxmlformats.org/officeDocument/2006/relationships/image" Target="../media/image10.wmf"/><Relationship Id="rId11" Type="http://schemas.openxmlformats.org/officeDocument/2006/relationships/oleObject" Target="../embeddings/oleObject38.bin"/><Relationship Id="rId5" Type="http://schemas.openxmlformats.org/officeDocument/2006/relationships/oleObject" Target="../embeddings/oleObject33.bin"/><Relationship Id="rId15" Type="http://schemas.openxmlformats.org/officeDocument/2006/relationships/oleObject" Target="../embeddings/oleObject41.bin"/><Relationship Id="rId10" Type="http://schemas.openxmlformats.org/officeDocument/2006/relationships/oleObject" Target="../embeddings/oleObject37.bin"/><Relationship Id="rId19" Type="http://schemas.openxmlformats.org/officeDocument/2006/relationships/image" Target="../media/image5.wmf"/><Relationship Id="rId4" Type="http://schemas.openxmlformats.org/officeDocument/2006/relationships/image" Target="../media/image6.wmf"/><Relationship Id="rId9" Type="http://schemas.openxmlformats.org/officeDocument/2006/relationships/oleObject" Target="../embeddings/oleObject36.bin"/><Relationship Id="rId14" Type="http://schemas.openxmlformats.org/officeDocument/2006/relationships/image" Target="../media/image11.wmf"/><Relationship Id="rId22" Type="http://schemas.openxmlformats.org/officeDocument/2006/relationships/oleObject" Target="../embeddings/oleObject46.bin"/></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image" Target="../media/image6.wmf"/><Relationship Id="rId4" Type="http://schemas.openxmlformats.org/officeDocument/2006/relationships/oleObject" Target="../embeddings/oleObject47.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oleObject" Target="../embeddings/oleObject55.bin"/><Relationship Id="rId18" Type="http://schemas.openxmlformats.org/officeDocument/2006/relationships/image" Target="../media/image4.wmf"/><Relationship Id="rId3" Type="http://schemas.openxmlformats.org/officeDocument/2006/relationships/notesSlide" Target="../notesSlides/notesSlide5.xml"/><Relationship Id="rId21" Type="http://schemas.openxmlformats.org/officeDocument/2006/relationships/oleObject" Target="../embeddings/oleObject60.bin"/><Relationship Id="rId7" Type="http://schemas.openxmlformats.org/officeDocument/2006/relationships/image" Target="../media/image10.wmf"/><Relationship Id="rId12" Type="http://schemas.openxmlformats.org/officeDocument/2006/relationships/oleObject" Target="../embeddings/oleObject54.bin"/><Relationship Id="rId17" Type="http://schemas.openxmlformats.org/officeDocument/2006/relationships/oleObject" Target="../embeddings/oleObject58.bin"/><Relationship Id="rId2" Type="http://schemas.openxmlformats.org/officeDocument/2006/relationships/slideLayout" Target="../slideLayouts/slideLayout4.xml"/><Relationship Id="rId16" Type="http://schemas.openxmlformats.org/officeDocument/2006/relationships/oleObject" Target="../embeddings/oleObject57.bin"/><Relationship Id="rId20" Type="http://schemas.openxmlformats.org/officeDocument/2006/relationships/image" Target="../media/image5.wmf"/><Relationship Id="rId1" Type="http://schemas.openxmlformats.org/officeDocument/2006/relationships/vmlDrawing" Target="../drawings/vmlDrawing5.vml"/><Relationship Id="rId6" Type="http://schemas.openxmlformats.org/officeDocument/2006/relationships/oleObject" Target="../embeddings/oleObject49.bin"/><Relationship Id="rId11" Type="http://schemas.openxmlformats.org/officeDocument/2006/relationships/oleObject" Target="../embeddings/oleObject53.bin"/><Relationship Id="rId5" Type="http://schemas.openxmlformats.org/officeDocument/2006/relationships/image" Target="../media/image6.wmf"/><Relationship Id="rId15" Type="http://schemas.openxmlformats.org/officeDocument/2006/relationships/image" Target="../media/image11.wmf"/><Relationship Id="rId23" Type="http://schemas.openxmlformats.org/officeDocument/2006/relationships/oleObject" Target="../embeddings/oleObject62.bin"/><Relationship Id="rId10" Type="http://schemas.openxmlformats.org/officeDocument/2006/relationships/oleObject" Target="../embeddings/oleObject52.bin"/><Relationship Id="rId19" Type="http://schemas.openxmlformats.org/officeDocument/2006/relationships/oleObject" Target="../embeddings/oleObject59.bin"/><Relationship Id="rId4" Type="http://schemas.openxmlformats.org/officeDocument/2006/relationships/oleObject" Target="../embeddings/oleObject48.bin"/><Relationship Id="rId9" Type="http://schemas.openxmlformats.org/officeDocument/2006/relationships/oleObject" Target="../embeddings/oleObject51.bin"/><Relationship Id="rId14" Type="http://schemas.openxmlformats.org/officeDocument/2006/relationships/oleObject" Target="../embeddings/oleObject56.bin"/><Relationship Id="rId22" Type="http://schemas.openxmlformats.org/officeDocument/2006/relationships/oleObject" Target="../embeddings/oleObject61.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oleObject" Target="../embeddings/oleObject70.bin"/><Relationship Id="rId18" Type="http://schemas.openxmlformats.org/officeDocument/2006/relationships/image" Target="../media/image4.wmf"/><Relationship Id="rId3" Type="http://schemas.openxmlformats.org/officeDocument/2006/relationships/notesSlide" Target="../notesSlides/notesSlide6.xml"/><Relationship Id="rId21" Type="http://schemas.openxmlformats.org/officeDocument/2006/relationships/oleObject" Target="../embeddings/oleObject75.bin"/><Relationship Id="rId7" Type="http://schemas.openxmlformats.org/officeDocument/2006/relationships/image" Target="../media/image10.wmf"/><Relationship Id="rId12" Type="http://schemas.openxmlformats.org/officeDocument/2006/relationships/oleObject" Target="../embeddings/oleObject69.bin"/><Relationship Id="rId17" Type="http://schemas.openxmlformats.org/officeDocument/2006/relationships/oleObject" Target="../embeddings/oleObject73.bin"/><Relationship Id="rId2" Type="http://schemas.openxmlformats.org/officeDocument/2006/relationships/slideLayout" Target="../slideLayouts/slideLayout4.xml"/><Relationship Id="rId16" Type="http://schemas.openxmlformats.org/officeDocument/2006/relationships/oleObject" Target="../embeddings/oleObject72.bin"/><Relationship Id="rId20" Type="http://schemas.openxmlformats.org/officeDocument/2006/relationships/image" Target="../media/image5.wmf"/><Relationship Id="rId1" Type="http://schemas.openxmlformats.org/officeDocument/2006/relationships/vmlDrawing" Target="../drawings/vmlDrawing6.vml"/><Relationship Id="rId6" Type="http://schemas.openxmlformats.org/officeDocument/2006/relationships/oleObject" Target="../embeddings/oleObject64.bin"/><Relationship Id="rId11" Type="http://schemas.openxmlformats.org/officeDocument/2006/relationships/oleObject" Target="../embeddings/oleObject68.bin"/><Relationship Id="rId5" Type="http://schemas.openxmlformats.org/officeDocument/2006/relationships/image" Target="../media/image6.wmf"/><Relationship Id="rId15" Type="http://schemas.openxmlformats.org/officeDocument/2006/relationships/image" Target="../media/image11.wmf"/><Relationship Id="rId23" Type="http://schemas.openxmlformats.org/officeDocument/2006/relationships/oleObject" Target="../embeddings/oleObject77.bin"/><Relationship Id="rId10" Type="http://schemas.openxmlformats.org/officeDocument/2006/relationships/oleObject" Target="../embeddings/oleObject67.bin"/><Relationship Id="rId19" Type="http://schemas.openxmlformats.org/officeDocument/2006/relationships/oleObject" Target="../embeddings/oleObject74.bin"/><Relationship Id="rId4" Type="http://schemas.openxmlformats.org/officeDocument/2006/relationships/oleObject" Target="../embeddings/oleObject63.bin"/><Relationship Id="rId9" Type="http://schemas.openxmlformats.org/officeDocument/2006/relationships/oleObject" Target="../embeddings/oleObject66.bin"/><Relationship Id="rId14" Type="http://schemas.openxmlformats.org/officeDocument/2006/relationships/oleObject" Target="../embeddings/oleObject71.bin"/><Relationship Id="rId22" Type="http://schemas.openxmlformats.org/officeDocument/2006/relationships/oleObject" Target="../embeddings/oleObject76.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Microsoft_PowerPoint_97-2003_____1.ppt"/><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oleObject" Target="../embeddings/oleObject79.bin"/><Relationship Id="rId4" Type="http://schemas.openxmlformats.org/officeDocument/2006/relationships/image" Target="../media/image6.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notesSlide" Target="../notesSlides/notesSlide9.xml"/><Relationship Id="rId7" Type="http://schemas.openxmlformats.org/officeDocument/2006/relationships/oleObject" Target="../embeddings/oleObject82.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81.bin"/><Relationship Id="rId5" Type="http://schemas.openxmlformats.org/officeDocument/2006/relationships/image" Target="../media/image6.wmf"/><Relationship Id="rId4" Type="http://schemas.openxmlformats.org/officeDocument/2006/relationships/oleObject" Target="../embeddings/oleObject80.bin"/><Relationship Id="rId9" Type="http://schemas.openxmlformats.org/officeDocument/2006/relationships/oleObject" Target="../embeddings/oleObject84.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86.bin"/><Relationship Id="rId4" Type="http://schemas.openxmlformats.org/officeDocument/2006/relationships/image" Target="../media/image6.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Microsoft_PowerPoint_97-2003_____2.ppt"/><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oleObject" Target="../embeddings/oleObject94.bin"/><Relationship Id="rId18" Type="http://schemas.openxmlformats.org/officeDocument/2006/relationships/image" Target="../media/image4.wmf"/><Relationship Id="rId3" Type="http://schemas.openxmlformats.org/officeDocument/2006/relationships/notesSlide" Target="../notesSlides/notesSlide11.xml"/><Relationship Id="rId21" Type="http://schemas.openxmlformats.org/officeDocument/2006/relationships/oleObject" Target="../embeddings/oleObject99.bin"/><Relationship Id="rId7" Type="http://schemas.openxmlformats.org/officeDocument/2006/relationships/image" Target="../media/image10.wmf"/><Relationship Id="rId12" Type="http://schemas.openxmlformats.org/officeDocument/2006/relationships/oleObject" Target="../embeddings/oleObject93.bin"/><Relationship Id="rId17" Type="http://schemas.openxmlformats.org/officeDocument/2006/relationships/oleObject" Target="../embeddings/oleObject97.bin"/><Relationship Id="rId2" Type="http://schemas.openxmlformats.org/officeDocument/2006/relationships/slideLayout" Target="../slideLayouts/slideLayout4.xml"/><Relationship Id="rId16" Type="http://schemas.openxmlformats.org/officeDocument/2006/relationships/oleObject" Target="../embeddings/oleObject96.bin"/><Relationship Id="rId20" Type="http://schemas.openxmlformats.org/officeDocument/2006/relationships/image" Target="../media/image5.wmf"/><Relationship Id="rId1" Type="http://schemas.openxmlformats.org/officeDocument/2006/relationships/vmlDrawing" Target="../drawings/vmlDrawing12.vml"/><Relationship Id="rId6" Type="http://schemas.openxmlformats.org/officeDocument/2006/relationships/oleObject" Target="../embeddings/oleObject88.bin"/><Relationship Id="rId11" Type="http://schemas.openxmlformats.org/officeDocument/2006/relationships/oleObject" Target="../embeddings/oleObject92.bin"/><Relationship Id="rId5" Type="http://schemas.openxmlformats.org/officeDocument/2006/relationships/image" Target="../media/image6.wmf"/><Relationship Id="rId15" Type="http://schemas.openxmlformats.org/officeDocument/2006/relationships/image" Target="../media/image11.wmf"/><Relationship Id="rId23" Type="http://schemas.openxmlformats.org/officeDocument/2006/relationships/oleObject" Target="../embeddings/oleObject101.bin"/><Relationship Id="rId10" Type="http://schemas.openxmlformats.org/officeDocument/2006/relationships/oleObject" Target="../embeddings/oleObject91.bin"/><Relationship Id="rId19" Type="http://schemas.openxmlformats.org/officeDocument/2006/relationships/oleObject" Target="../embeddings/oleObject98.bin"/><Relationship Id="rId4" Type="http://schemas.openxmlformats.org/officeDocument/2006/relationships/oleObject" Target="../embeddings/oleObject87.bin"/><Relationship Id="rId9" Type="http://schemas.openxmlformats.org/officeDocument/2006/relationships/oleObject" Target="../embeddings/oleObject90.bin"/><Relationship Id="rId14" Type="http://schemas.openxmlformats.org/officeDocument/2006/relationships/oleObject" Target="../embeddings/oleObject95.bin"/><Relationship Id="rId22" Type="http://schemas.openxmlformats.org/officeDocument/2006/relationships/oleObject" Target="../embeddings/oleObject100.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wmf"/><Relationship Id="rId5" Type="http://schemas.openxmlformats.org/officeDocument/2006/relationships/oleObject" Target="../embeddings/oleObject103.bin"/><Relationship Id="rId4" Type="http://schemas.openxmlformats.org/officeDocument/2006/relationships/image" Target="../media/image6.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9.png"/><Relationship Id="rId5" Type="http://schemas.openxmlformats.org/officeDocument/2006/relationships/oleObject" Target="../embeddings/oleObject106.bin"/><Relationship Id="rId4" Type="http://schemas.openxmlformats.org/officeDocument/2006/relationships/image" Target="../media/image32.png"/></Relationships>
</file>

<file path=ppt/slides/_rels/slide9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6.wmf"/><Relationship Id="rId4" Type="http://schemas.openxmlformats.org/officeDocument/2006/relationships/oleObject" Target="../embeddings/oleObject108.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16A37A1C-9D97-4750-B8EE-DA7CFF28B6F4}" type="slidenum">
              <a:rPr lang="en-US" altLang="zh-CN" sz="1400" smtClean="0"/>
              <a:pPr>
                <a:spcBef>
                  <a:spcPct val="0"/>
                </a:spcBef>
                <a:buClrTx/>
                <a:buSzTx/>
                <a:buFontTx/>
                <a:buNone/>
              </a:pPr>
              <a:t>1</a:t>
            </a:fld>
            <a:endParaRPr lang="en-US" altLang="zh-CN" sz="1400" smtClean="0"/>
          </a:p>
        </p:txBody>
      </p:sp>
      <p:sp>
        <p:nvSpPr>
          <p:cNvPr id="3075" name="Rectangle 2"/>
          <p:cNvSpPr>
            <a:spLocks noChangeArrowheads="1"/>
          </p:cNvSpPr>
          <p:nvPr/>
        </p:nvSpPr>
        <p:spPr bwMode="auto">
          <a:xfrm>
            <a:off x="158750" y="1762125"/>
            <a:ext cx="598805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4000" b="1">
                <a:solidFill>
                  <a:schemeClr val="accent2"/>
                </a:solidFill>
                <a:latin typeface="微软雅黑" panose="020B0503020204020204" pitchFamily="34" charset="-122"/>
                <a:ea typeface="微软雅黑" panose="020B0503020204020204" pitchFamily="34" charset="-122"/>
              </a:rPr>
              <a:t/>
            </a:r>
            <a:br>
              <a:rPr lang="zh-CN" altLang="en-US" sz="4000" b="1">
                <a:solidFill>
                  <a:schemeClr val="accent2"/>
                </a:solidFill>
                <a:latin typeface="微软雅黑" panose="020B0503020204020204" pitchFamily="34" charset="-122"/>
                <a:ea typeface="微软雅黑" panose="020B0503020204020204" pitchFamily="34" charset="-122"/>
              </a:rPr>
            </a:br>
            <a:endParaRPr lang="en-US" altLang="zh-CN" sz="4000" b="1">
              <a:solidFill>
                <a:schemeClr val="accent2"/>
              </a:solidFill>
              <a:latin typeface="微软雅黑" panose="020B0503020204020204" pitchFamily="34" charset="-122"/>
              <a:ea typeface="微软雅黑" panose="020B0503020204020204" pitchFamily="34" charset="-122"/>
            </a:endParaRPr>
          </a:p>
        </p:txBody>
      </p:sp>
      <p:pic>
        <p:nvPicPr>
          <p:cNvPr id="3076" name="Picture 20" descr="Cover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675" y="1358900"/>
            <a:ext cx="2851150"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ctangle 21"/>
          <p:cNvSpPr>
            <a:spLocks noChangeArrowheads="1"/>
          </p:cNvSpPr>
          <p:nvPr/>
        </p:nvSpPr>
        <p:spPr bwMode="auto">
          <a:xfrm>
            <a:off x="158750" y="1762125"/>
            <a:ext cx="58515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dirty="0">
                <a:solidFill>
                  <a:schemeClr val="accent2"/>
                </a:solidFill>
                <a:latin typeface="微软雅黑" panose="020B0503020204020204" pitchFamily="34" charset="-122"/>
                <a:ea typeface="微软雅黑" panose="020B0503020204020204" pitchFamily="34" charset="-122"/>
              </a:rPr>
              <a:t>计算机网络：自顶向下方法 </a:t>
            </a:r>
            <a:r>
              <a:rPr lang="en-US" altLang="zh-CN" sz="2400" b="1" dirty="0">
                <a:solidFill>
                  <a:schemeClr val="accent2"/>
                </a:solidFill>
                <a:latin typeface="微软雅黑" panose="020B0503020204020204" pitchFamily="34" charset="-122"/>
                <a:ea typeface="微软雅黑" panose="020B0503020204020204" pitchFamily="34" charset="-122"/>
              </a:rPr>
              <a:t>(</a:t>
            </a:r>
            <a:r>
              <a:rPr lang="zh-CN" altLang="en-US" sz="2400" b="1" dirty="0">
                <a:solidFill>
                  <a:schemeClr val="accent2"/>
                </a:solidFill>
                <a:latin typeface="微软雅黑" panose="020B0503020204020204" pitchFamily="34" charset="-122"/>
                <a:ea typeface="微软雅黑" panose="020B0503020204020204" pitchFamily="34" charset="-122"/>
              </a:rPr>
              <a:t>原书第三版</a:t>
            </a:r>
            <a:r>
              <a:rPr lang="en-US" altLang="zh-CN" sz="2400" b="1" dirty="0">
                <a:solidFill>
                  <a:schemeClr val="accent2"/>
                </a:solidFill>
                <a:latin typeface="微软雅黑" panose="020B0503020204020204" pitchFamily="34" charset="-122"/>
                <a:ea typeface="微软雅黑" panose="020B0503020204020204" pitchFamily="34" charset="-122"/>
              </a:rPr>
              <a:t>)</a:t>
            </a:r>
            <a:r>
              <a:rPr lang="zh-CN" altLang="en-US" sz="2400" b="1" dirty="0">
                <a:solidFill>
                  <a:schemeClr val="accent2"/>
                </a:solidFill>
                <a:latin typeface="微软雅黑" panose="020B0503020204020204" pitchFamily="34" charset="-122"/>
                <a:ea typeface="微软雅黑" panose="020B0503020204020204" pitchFamily="34" charset="-122"/>
              </a:rPr>
              <a:t/>
            </a:r>
            <a:br>
              <a:rPr lang="zh-CN" altLang="en-US" sz="2400" b="1" dirty="0">
                <a:solidFill>
                  <a:schemeClr val="accent2"/>
                </a:solidFill>
                <a:latin typeface="微软雅黑" panose="020B0503020204020204" pitchFamily="34" charset="-122"/>
                <a:ea typeface="微软雅黑" panose="020B0503020204020204" pitchFamily="34" charset="-122"/>
              </a:rPr>
            </a:br>
            <a:r>
              <a:rPr lang="zh-CN" altLang="en-US" sz="2400" b="1" dirty="0">
                <a:solidFill>
                  <a:schemeClr val="accent2"/>
                </a:solidFill>
                <a:latin typeface="微软雅黑" panose="020B0503020204020204" pitchFamily="34" charset="-122"/>
                <a:ea typeface="微软雅黑" panose="020B0503020204020204" pitchFamily="34" charset="-122"/>
              </a:rPr>
              <a:t>陈鸣译，机械工业出版社，</a:t>
            </a:r>
            <a:r>
              <a:rPr lang="en-US" altLang="zh-CN" sz="2400" b="1" dirty="0">
                <a:solidFill>
                  <a:schemeClr val="accent2"/>
                </a:solidFill>
                <a:latin typeface="微软雅黑" panose="020B0503020204020204" pitchFamily="34" charset="-122"/>
                <a:ea typeface="微软雅黑" panose="020B0503020204020204" pitchFamily="34" charset="-122"/>
              </a:rPr>
              <a:t>2005</a:t>
            </a:r>
            <a:r>
              <a:rPr lang="zh-CN" altLang="en-US" sz="2400" b="1" dirty="0">
                <a:solidFill>
                  <a:schemeClr val="accent2"/>
                </a:solidFill>
                <a:latin typeface="微软雅黑" panose="020B0503020204020204" pitchFamily="34" charset="-122"/>
                <a:ea typeface="微软雅黑" panose="020B0503020204020204" pitchFamily="34" charset="-122"/>
              </a:rPr>
              <a:t>年</a:t>
            </a:r>
            <a:br>
              <a:rPr lang="zh-CN" altLang="en-US" sz="2400" b="1" dirty="0">
                <a:solidFill>
                  <a:schemeClr val="accent2"/>
                </a:solidFill>
                <a:latin typeface="微软雅黑" panose="020B0503020204020204" pitchFamily="34" charset="-122"/>
                <a:ea typeface="微软雅黑" panose="020B0503020204020204" pitchFamily="34" charset="-122"/>
              </a:rPr>
            </a:br>
            <a:r>
              <a:rPr lang="zh-CN" altLang="en-US" sz="2400" b="1" dirty="0">
                <a:solidFill>
                  <a:schemeClr val="accent2"/>
                </a:solidFill>
                <a:latin typeface="微软雅黑" panose="020B0503020204020204" pitchFamily="34" charset="-122"/>
                <a:ea typeface="微软雅黑" panose="020B0503020204020204" pitchFamily="34" charset="-122"/>
              </a:rPr>
              <a:t/>
            </a:r>
            <a:br>
              <a:rPr lang="zh-CN" altLang="en-US" sz="2400" b="1" dirty="0">
                <a:solidFill>
                  <a:schemeClr val="accent2"/>
                </a:solidFill>
                <a:latin typeface="微软雅黑" panose="020B0503020204020204" pitchFamily="34" charset="-122"/>
                <a:ea typeface="微软雅黑" panose="020B0503020204020204" pitchFamily="34" charset="-122"/>
              </a:rPr>
            </a:br>
            <a:r>
              <a:rPr lang="en-US" altLang="zh-CN" sz="2400" b="1" dirty="0">
                <a:solidFill>
                  <a:schemeClr val="accent2"/>
                </a:solidFill>
                <a:latin typeface="+mn-lt"/>
                <a:ea typeface="微软雅黑" panose="020B0503020204020204" pitchFamily="34" charset="-122"/>
              </a:rPr>
              <a:t>Computer Networking: A Top Down Approach Featuring the Internet, </a:t>
            </a:r>
            <a:br>
              <a:rPr lang="en-US" altLang="zh-CN" sz="2400" b="1" dirty="0">
                <a:solidFill>
                  <a:schemeClr val="accent2"/>
                </a:solidFill>
                <a:latin typeface="+mn-lt"/>
                <a:ea typeface="微软雅黑" panose="020B0503020204020204" pitchFamily="34" charset="-122"/>
              </a:rPr>
            </a:br>
            <a:r>
              <a:rPr lang="en-US" altLang="zh-CN" sz="2400" b="1" dirty="0">
                <a:solidFill>
                  <a:schemeClr val="accent2"/>
                </a:solidFill>
                <a:latin typeface="+mn-lt"/>
                <a:ea typeface="微软雅黑" panose="020B0503020204020204" pitchFamily="34" charset="-122"/>
              </a:rPr>
              <a:t>3</a:t>
            </a:r>
            <a:r>
              <a:rPr lang="en-US" altLang="zh-CN" sz="2400" b="1" baseline="30000" dirty="0">
                <a:solidFill>
                  <a:schemeClr val="accent2"/>
                </a:solidFill>
                <a:latin typeface="+mn-lt"/>
                <a:ea typeface="微软雅黑" panose="020B0503020204020204" pitchFamily="34" charset="-122"/>
              </a:rPr>
              <a:t>rd</a:t>
            </a:r>
            <a:r>
              <a:rPr lang="en-US" altLang="zh-CN" sz="2400" b="1" dirty="0">
                <a:solidFill>
                  <a:schemeClr val="accent2"/>
                </a:solidFill>
                <a:latin typeface="+mn-lt"/>
                <a:ea typeface="微软雅黑" panose="020B0503020204020204" pitchFamily="34" charset="-122"/>
              </a:rPr>
              <a:t> edition. </a:t>
            </a:r>
            <a:br>
              <a:rPr lang="en-US" altLang="zh-CN" sz="2400" b="1" dirty="0">
                <a:solidFill>
                  <a:schemeClr val="accent2"/>
                </a:solidFill>
                <a:latin typeface="+mn-lt"/>
                <a:ea typeface="微软雅黑" panose="020B0503020204020204" pitchFamily="34" charset="-122"/>
              </a:rPr>
            </a:br>
            <a:r>
              <a:rPr lang="en-US" altLang="zh-CN" sz="2400" b="1" dirty="0">
                <a:solidFill>
                  <a:schemeClr val="accent2"/>
                </a:solidFill>
                <a:latin typeface="+mn-lt"/>
                <a:ea typeface="微软雅黑" panose="020B0503020204020204" pitchFamily="34" charset="-122"/>
              </a:rPr>
              <a:t>James Kurose</a:t>
            </a:r>
            <a:br>
              <a:rPr lang="en-US" altLang="zh-CN" sz="2400" b="1" dirty="0">
                <a:solidFill>
                  <a:schemeClr val="accent2"/>
                </a:solidFill>
                <a:latin typeface="+mn-lt"/>
                <a:ea typeface="微软雅黑" panose="020B0503020204020204" pitchFamily="34" charset="-122"/>
              </a:rPr>
            </a:br>
            <a:r>
              <a:rPr lang="en-US" altLang="zh-CN" sz="2400" b="1" dirty="0">
                <a:solidFill>
                  <a:schemeClr val="accent2"/>
                </a:solidFill>
                <a:latin typeface="+mn-lt"/>
                <a:ea typeface="微软雅黑" panose="020B0503020204020204" pitchFamily="34" charset="-122"/>
              </a:rPr>
              <a:t> Keith Ross</a:t>
            </a:r>
            <a:r>
              <a:rPr lang="en-US" altLang="zh-CN" sz="2400" b="1" dirty="0">
                <a:solidFill>
                  <a:schemeClr val="accent2"/>
                </a:solidFill>
                <a:latin typeface="微软雅黑" panose="020B0503020204020204" pitchFamily="34" charset="-122"/>
                <a:ea typeface="微软雅黑" panose="020B0503020204020204" pitchFamily="34" charset="-122"/>
              </a:rPr>
              <a:t/>
            </a:r>
            <a:br>
              <a:rPr lang="en-US" altLang="zh-CN" sz="2400" b="1" dirty="0">
                <a:solidFill>
                  <a:schemeClr val="accent2"/>
                </a:solidFill>
                <a:latin typeface="微软雅黑" panose="020B0503020204020204" pitchFamily="34" charset="-122"/>
                <a:ea typeface="微软雅黑" panose="020B0503020204020204" pitchFamily="34" charset="-122"/>
              </a:rPr>
            </a:br>
            <a:r>
              <a:rPr lang="en-US" altLang="zh-CN" sz="2400" b="1" dirty="0">
                <a:solidFill>
                  <a:schemeClr val="accent2"/>
                </a:solidFill>
                <a:latin typeface="微软雅黑" panose="020B0503020204020204" pitchFamily="34" charset="-122"/>
                <a:ea typeface="微软雅黑" panose="020B0503020204020204" pitchFamily="34" charset="-122"/>
              </a:rPr>
              <a:t/>
            </a:r>
            <a:br>
              <a:rPr lang="en-US" altLang="zh-CN" sz="2400" b="1" dirty="0">
                <a:solidFill>
                  <a:schemeClr val="accent2"/>
                </a:solidFill>
                <a:latin typeface="微软雅黑" panose="020B0503020204020204" pitchFamily="34" charset="-122"/>
                <a:ea typeface="微软雅黑" panose="020B0503020204020204" pitchFamily="34" charset="-122"/>
              </a:rPr>
            </a:b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sp>
        <p:nvSpPr>
          <p:cNvPr id="115734" name="Line 22"/>
          <p:cNvSpPr>
            <a:spLocks noChangeShapeType="1"/>
          </p:cNvSpPr>
          <p:nvPr/>
        </p:nvSpPr>
        <p:spPr bwMode="auto">
          <a:xfrm>
            <a:off x="3035300" y="4343400"/>
            <a:ext cx="863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35" name="Line 23"/>
          <p:cNvSpPr>
            <a:spLocks noChangeShapeType="1"/>
          </p:cNvSpPr>
          <p:nvPr/>
        </p:nvSpPr>
        <p:spPr bwMode="auto">
          <a:xfrm>
            <a:off x="3175000" y="4800600"/>
            <a:ext cx="7239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736" name="Line 24"/>
          <p:cNvSpPr>
            <a:spLocks noChangeShapeType="1"/>
          </p:cNvSpPr>
          <p:nvPr/>
        </p:nvSpPr>
        <p:spPr bwMode="auto">
          <a:xfrm>
            <a:off x="660400" y="2578100"/>
            <a:ext cx="10541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5734"/>
                                        </p:tgtEl>
                                        <p:attrNameLst>
                                          <p:attrName>style.visibility</p:attrName>
                                        </p:attrNameLst>
                                      </p:cBhvr>
                                      <p:to>
                                        <p:strVal val="visible"/>
                                      </p:to>
                                    </p:set>
                                    <p:animEffect transition="in" filter="wipe(down)">
                                      <p:cBhvr>
                                        <p:cTn id="7" dur="500"/>
                                        <p:tgtEl>
                                          <p:spTgt spid="1157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5735"/>
                                        </p:tgtEl>
                                        <p:attrNameLst>
                                          <p:attrName>style.visibility</p:attrName>
                                        </p:attrNameLst>
                                      </p:cBhvr>
                                      <p:to>
                                        <p:strVal val="visible"/>
                                      </p:to>
                                    </p:set>
                                    <p:animEffect transition="in" filter="wipe(down)">
                                      <p:cBhvr>
                                        <p:cTn id="10" dur="500"/>
                                        <p:tgtEl>
                                          <p:spTgt spid="1157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5736"/>
                                        </p:tgtEl>
                                        <p:attrNameLst>
                                          <p:attrName>style.visibility</p:attrName>
                                        </p:attrNameLst>
                                      </p:cBhvr>
                                      <p:to>
                                        <p:strVal val="visible"/>
                                      </p:to>
                                    </p:set>
                                    <p:animEffect transition="in" filter="wipe(down)">
                                      <p:cBhvr>
                                        <p:cTn id="15" dur="500"/>
                                        <p:tgtEl>
                                          <p:spTgt spid="115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34" grpId="0" animBg="1"/>
      <p:bldP spid="115735" grpId="0" animBg="1"/>
      <p:bldP spid="11573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073800E4-03B2-41C7-958C-C80CBBDDA162}" type="slidenum">
              <a:rPr lang="en-US" altLang="zh-CN" sz="1200" b="1" smtClean="0">
                <a:latin typeface="微软雅黑" panose="020B0503020204020204" pitchFamily="34" charset="-122"/>
                <a:ea typeface="微软雅黑" panose="020B0503020204020204" pitchFamily="34" charset="-122"/>
              </a:rPr>
              <a:pPr>
                <a:spcBef>
                  <a:spcPct val="0"/>
                </a:spcBef>
                <a:buClrTx/>
                <a:buSzTx/>
                <a:buFontTx/>
                <a:buNone/>
              </a:pPr>
              <a:t>10</a:t>
            </a:fld>
            <a:endParaRPr lang="en-US" altLang="zh-CN" sz="1200" b="1" smtClean="0">
              <a:latin typeface="微软雅黑" panose="020B0503020204020204" pitchFamily="34" charset="-122"/>
              <a:ea typeface="微软雅黑" panose="020B0503020204020204" pitchFamily="34" charset="-122"/>
            </a:endParaRPr>
          </a:p>
        </p:txBody>
      </p:sp>
      <p:sp>
        <p:nvSpPr>
          <p:cNvPr id="214018" name="Rectangle 2"/>
          <p:cNvSpPr>
            <a:spLocks noGrp="1" noChangeArrowheads="1"/>
          </p:cNvSpPr>
          <p:nvPr>
            <p:ph type="title"/>
          </p:nvPr>
        </p:nvSpPr>
        <p:spPr>
          <a:xfrm>
            <a:off x="533400" y="411163"/>
            <a:ext cx="5992813" cy="831850"/>
          </a:xfrm>
        </p:spPr>
        <p:txBody>
          <a:bodyPr/>
          <a:lstStyle/>
          <a:p>
            <a:pPr algn="ctr">
              <a:defRPr/>
            </a:pPr>
            <a:r>
              <a:rPr lang="zh-CN" altLang="en-US" dirty="0"/>
              <a:t>主要章节</a:t>
            </a:r>
            <a:endParaRPr lang="en-US" altLang="zh-CN" dirty="0"/>
          </a:p>
        </p:txBody>
      </p:sp>
      <p:sp>
        <p:nvSpPr>
          <p:cNvPr id="13316" name="Rectangle 3"/>
          <p:cNvSpPr>
            <a:spLocks noGrp="1" noChangeArrowheads="1"/>
          </p:cNvSpPr>
          <p:nvPr>
            <p:ph type="body" idx="1"/>
          </p:nvPr>
        </p:nvSpPr>
        <p:spPr>
          <a:xfrm>
            <a:off x="1117600" y="1316038"/>
            <a:ext cx="4302125" cy="4876800"/>
          </a:xfrm>
        </p:spPr>
        <p:txBody>
          <a:bodyPr/>
          <a:lstStyle/>
          <a:p>
            <a:pPr eaLnBrk="1">
              <a:lnSpc>
                <a:spcPct val="120000"/>
              </a:lnSpc>
              <a:buFont typeface="Wingdings" panose="05000000000000000000" pitchFamily="2" charset="2"/>
              <a:buNone/>
            </a:pPr>
            <a:r>
              <a:rPr lang="zh-CN" altLang="en-US" sz="2000" b="1" smtClean="0">
                <a:solidFill>
                  <a:schemeClr val="accent2"/>
                </a:solidFill>
              </a:rPr>
              <a:t>第</a:t>
            </a:r>
            <a:r>
              <a:rPr lang="en-US" altLang="zh-CN" sz="2000" b="1" smtClean="0">
                <a:solidFill>
                  <a:schemeClr val="accent2"/>
                </a:solidFill>
              </a:rPr>
              <a:t>1</a:t>
            </a:r>
            <a:r>
              <a:rPr lang="zh-CN" altLang="en-US" sz="2000" b="1" smtClean="0">
                <a:solidFill>
                  <a:schemeClr val="accent2"/>
                </a:solidFill>
              </a:rPr>
              <a:t>章  计算机网络和因特网</a:t>
            </a:r>
          </a:p>
          <a:p>
            <a:pPr eaLnBrk="1">
              <a:lnSpc>
                <a:spcPct val="120000"/>
              </a:lnSpc>
              <a:buFont typeface="Wingdings" panose="05000000000000000000" pitchFamily="2" charset="2"/>
              <a:buNone/>
            </a:pPr>
            <a:r>
              <a:rPr lang="zh-CN" altLang="en-US" sz="2000" b="1" smtClean="0">
                <a:solidFill>
                  <a:schemeClr val="accent2"/>
                </a:solidFill>
              </a:rPr>
              <a:t>第</a:t>
            </a:r>
            <a:r>
              <a:rPr lang="en-US" altLang="zh-CN" sz="2000" b="1" smtClean="0">
                <a:solidFill>
                  <a:schemeClr val="accent2"/>
                </a:solidFill>
              </a:rPr>
              <a:t>2</a:t>
            </a:r>
            <a:r>
              <a:rPr lang="zh-CN" altLang="en-US" sz="2000" b="1" smtClean="0">
                <a:solidFill>
                  <a:schemeClr val="accent2"/>
                </a:solidFill>
              </a:rPr>
              <a:t>章  应用层</a:t>
            </a:r>
          </a:p>
          <a:p>
            <a:pPr eaLnBrk="1">
              <a:lnSpc>
                <a:spcPct val="120000"/>
              </a:lnSpc>
              <a:buFont typeface="Wingdings" panose="05000000000000000000" pitchFamily="2" charset="2"/>
              <a:buNone/>
            </a:pPr>
            <a:r>
              <a:rPr lang="zh-CN" altLang="en-US" sz="2000" b="1" smtClean="0">
                <a:solidFill>
                  <a:schemeClr val="accent2"/>
                </a:solidFill>
              </a:rPr>
              <a:t>第</a:t>
            </a:r>
            <a:r>
              <a:rPr lang="en-US" altLang="zh-CN" sz="2000" b="1" smtClean="0">
                <a:solidFill>
                  <a:schemeClr val="accent2"/>
                </a:solidFill>
              </a:rPr>
              <a:t>3</a:t>
            </a:r>
            <a:r>
              <a:rPr lang="zh-CN" altLang="en-US" sz="2000" b="1" smtClean="0">
                <a:solidFill>
                  <a:schemeClr val="accent2"/>
                </a:solidFill>
              </a:rPr>
              <a:t>章  运输层</a:t>
            </a:r>
          </a:p>
          <a:p>
            <a:pPr eaLnBrk="1">
              <a:lnSpc>
                <a:spcPct val="120000"/>
              </a:lnSpc>
              <a:buFont typeface="Wingdings" panose="05000000000000000000" pitchFamily="2" charset="2"/>
              <a:buNone/>
            </a:pPr>
            <a:r>
              <a:rPr lang="zh-CN" altLang="en-US" sz="2000" b="1" smtClean="0">
                <a:solidFill>
                  <a:schemeClr val="accent2"/>
                </a:solidFill>
              </a:rPr>
              <a:t>第</a:t>
            </a:r>
            <a:r>
              <a:rPr lang="en-US" altLang="zh-CN" sz="2000" b="1" smtClean="0">
                <a:solidFill>
                  <a:schemeClr val="accent2"/>
                </a:solidFill>
              </a:rPr>
              <a:t>4</a:t>
            </a:r>
            <a:r>
              <a:rPr lang="zh-CN" altLang="en-US" sz="2000" b="1" smtClean="0">
                <a:solidFill>
                  <a:schemeClr val="accent2"/>
                </a:solidFill>
              </a:rPr>
              <a:t>章  网络层和选路</a:t>
            </a:r>
          </a:p>
          <a:p>
            <a:pPr eaLnBrk="1">
              <a:lnSpc>
                <a:spcPct val="120000"/>
              </a:lnSpc>
              <a:buFont typeface="Wingdings" panose="05000000000000000000" pitchFamily="2" charset="2"/>
              <a:buNone/>
            </a:pPr>
            <a:r>
              <a:rPr lang="zh-CN" altLang="en-US" sz="2000" b="1" smtClean="0">
                <a:solidFill>
                  <a:schemeClr val="accent2"/>
                </a:solidFill>
              </a:rPr>
              <a:t>第</a:t>
            </a:r>
            <a:r>
              <a:rPr lang="en-US" altLang="zh-CN" sz="2000" b="1" smtClean="0">
                <a:solidFill>
                  <a:schemeClr val="accent2"/>
                </a:solidFill>
              </a:rPr>
              <a:t>5</a:t>
            </a:r>
            <a:r>
              <a:rPr lang="zh-CN" altLang="en-US" sz="2000" b="1" smtClean="0">
                <a:solidFill>
                  <a:schemeClr val="accent2"/>
                </a:solidFill>
              </a:rPr>
              <a:t>章  链路层和局域网</a:t>
            </a:r>
          </a:p>
          <a:p>
            <a:pPr eaLnBrk="1">
              <a:lnSpc>
                <a:spcPct val="120000"/>
              </a:lnSpc>
              <a:buFont typeface="Wingdings" panose="05000000000000000000" pitchFamily="2" charset="2"/>
              <a:buNone/>
            </a:pPr>
            <a:r>
              <a:rPr lang="zh-CN" altLang="en-US" sz="2000" b="1" smtClean="0">
                <a:solidFill>
                  <a:schemeClr val="bg2"/>
                </a:solidFill>
              </a:rPr>
              <a:t>第</a:t>
            </a:r>
            <a:r>
              <a:rPr lang="en-US" altLang="zh-CN" sz="2000" b="1" smtClean="0">
                <a:solidFill>
                  <a:schemeClr val="bg2"/>
                </a:solidFill>
              </a:rPr>
              <a:t>6</a:t>
            </a:r>
            <a:r>
              <a:rPr lang="zh-CN" altLang="en-US" sz="2000" b="1" smtClean="0">
                <a:solidFill>
                  <a:schemeClr val="bg2"/>
                </a:solidFill>
              </a:rPr>
              <a:t>章  无线网络和移动网络</a:t>
            </a:r>
          </a:p>
          <a:p>
            <a:pPr eaLnBrk="1">
              <a:lnSpc>
                <a:spcPct val="120000"/>
              </a:lnSpc>
              <a:buFont typeface="Wingdings" panose="05000000000000000000" pitchFamily="2" charset="2"/>
              <a:buNone/>
            </a:pPr>
            <a:r>
              <a:rPr lang="zh-CN" altLang="en-US" sz="2000" b="1" smtClean="0">
                <a:solidFill>
                  <a:schemeClr val="bg2"/>
                </a:solidFill>
              </a:rPr>
              <a:t>第</a:t>
            </a:r>
            <a:r>
              <a:rPr lang="en-US" altLang="zh-CN" sz="2000" b="1" smtClean="0">
                <a:solidFill>
                  <a:schemeClr val="bg2"/>
                </a:solidFill>
              </a:rPr>
              <a:t>7</a:t>
            </a:r>
            <a:r>
              <a:rPr lang="zh-CN" altLang="en-US" sz="2000" b="1" smtClean="0">
                <a:solidFill>
                  <a:schemeClr val="bg2"/>
                </a:solidFill>
              </a:rPr>
              <a:t>章  多媒体网络</a:t>
            </a:r>
          </a:p>
          <a:p>
            <a:pPr eaLnBrk="1">
              <a:lnSpc>
                <a:spcPct val="120000"/>
              </a:lnSpc>
              <a:buFont typeface="Wingdings" panose="05000000000000000000" pitchFamily="2" charset="2"/>
              <a:buNone/>
            </a:pPr>
            <a:r>
              <a:rPr lang="zh-CN" altLang="en-US" sz="2000" b="1" smtClean="0">
                <a:solidFill>
                  <a:schemeClr val="bg2"/>
                </a:solidFill>
              </a:rPr>
              <a:t>第</a:t>
            </a:r>
            <a:r>
              <a:rPr lang="en-US" altLang="zh-CN" sz="2000" b="1" smtClean="0">
                <a:solidFill>
                  <a:schemeClr val="bg2"/>
                </a:solidFill>
              </a:rPr>
              <a:t>8</a:t>
            </a:r>
            <a:r>
              <a:rPr lang="zh-CN" altLang="en-US" sz="2000" b="1" smtClean="0">
                <a:solidFill>
                  <a:schemeClr val="bg2"/>
                </a:solidFill>
              </a:rPr>
              <a:t>章  计算机网络安全</a:t>
            </a:r>
          </a:p>
          <a:p>
            <a:pPr eaLnBrk="1">
              <a:lnSpc>
                <a:spcPct val="120000"/>
              </a:lnSpc>
              <a:buFont typeface="Wingdings" panose="05000000000000000000" pitchFamily="2" charset="2"/>
              <a:buNone/>
            </a:pPr>
            <a:r>
              <a:rPr lang="zh-CN" altLang="en-US" sz="2000" b="1" smtClean="0">
                <a:solidFill>
                  <a:schemeClr val="bg2"/>
                </a:solidFill>
              </a:rPr>
              <a:t>第</a:t>
            </a:r>
            <a:r>
              <a:rPr lang="en-US" altLang="zh-CN" sz="2000" b="1" smtClean="0">
                <a:solidFill>
                  <a:schemeClr val="bg2"/>
                </a:solidFill>
              </a:rPr>
              <a:t>9</a:t>
            </a:r>
            <a:r>
              <a:rPr lang="zh-CN" altLang="en-US" sz="2000" b="1" smtClean="0">
                <a:solidFill>
                  <a:schemeClr val="bg2"/>
                </a:solidFill>
              </a:rPr>
              <a:t>章  网络管理</a:t>
            </a:r>
          </a:p>
        </p:txBody>
      </p:sp>
      <p:sp>
        <p:nvSpPr>
          <p:cNvPr id="13317" name="AutoShape 4"/>
          <p:cNvSpPr>
            <a:spLocks noChangeArrowheads="1"/>
          </p:cNvSpPr>
          <p:nvPr/>
        </p:nvSpPr>
        <p:spPr bwMode="auto">
          <a:xfrm>
            <a:off x="5994400" y="430213"/>
            <a:ext cx="2667000" cy="1647825"/>
          </a:xfrm>
          <a:prstGeom prst="wedgeRoundRectCallout">
            <a:avLst>
              <a:gd name="adj1" fmla="val -86310"/>
              <a:gd name="adj2" fmla="val 2350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latin typeface="微软雅黑" panose="020B0503020204020204" pitchFamily="34" charset="-122"/>
                <a:ea typeface="微软雅黑" panose="020B0503020204020204" pitchFamily="34" charset="-122"/>
              </a:rPr>
              <a:t>基础部分。网络完整概述，介绍许多重要的概念与术语。</a:t>
            </a:r>
          </a:p>
        </p:txBody>
      </p:sp>
      <p:sp>
        <p:nvSpPr>
          <p:cNvPr id="13318" name="AutoShape 5"/>
          <p:cNvSpPr>
            <a:spLocks noChangeArrowheads="1"/>
          </p:cNvSpPr>
          <p:nvPr/>
        </p:nvSpPr>
        <p:spPr bwMode="auto">
          <a:xfrm>
            <a:off x="5638800" y="2581275"/>
            <a:ext cx="2857500" cy="1738313"/>
          </a:xfrm>
          <a:prstGeom prst="wedgeRoundRectCallout">
            <a:avLst>
              <a:gd name="adj1" fmla="val -79667"/>
              <a:gd name="adj2" fmla="val -3191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latin typeface="微软雅黑" panose="020B0503020204020204" pitchFamily="34" charset="-122"/>
                <a:ea typeface="微软雅黑" panose="020B0503020204020204" pitchFamily="34" charset="-122"/>
              </a:rPr>
              <a:t>本书的</a:t>
            </a:r>
            <a:r>
              <a:rPr lang="en-US" altLang="zh-CN" sz="2000" b="1">
                <a:solidFill>
                  <a:srgbClr val="FF0000"/>
                </a:solidFill>
                <a:latin typeface="微软雅黑" panose="020B0503020204020204" pitchFamily="34" charset="-122"/>
                <a:ea typeface="微软雅黑" panose="020B0503020204020204" pitchFamily="34" charset="-122"/>
              </a:rPr>
              <a:t>4</a:t>
            </a:r>
            <a:r>
              <a:rPr lang="zh-CN" altLang="en-US" sz="2000" b="1">
                <a:solidFill>
                  <a:srgbClr val="FF0000"/>
                </a:solidFill>
                <a:latin typeface="微软雅黑" panose="020B0503020204020204" pitchFamily="34" charset="-122"/>
                <a:ea typeface="微软雅黑" panose="020B0503020204020204" pitchFamily="34" charset="-122"/>
              </a:rPr>
              <a:t>个核心章节，分别对应因特网协议栈各层，自顶向下讨论。</a:t>
            </a:r>
          </a:p>
        </p:txBody>
      </p:sp>
      <p:sp>
        <p:nvSpPr>
          <p:cNvPr id="13319" name="AutoShape 6"/>
          <p:cNvSpPr>
            <a:spLocks noChangeArrowheads="1"/>
          </p:cNvSpPr>
          <p:nvPr/>
        </p:nvSpPr>
        <p:spPr bwMode="auto">
          <a:xfrm>
            <a:off x="6172200" y="4865688"/>
            <a:ext cx="2324100" cy="1044575"/>
          </a:xfrm>
          <a:prstGeom prst="wedgeRoundRectCallout">
            <a:avLst>
              <a:gd name="adj1" fmla="val -93509"/>
              <a:gd name="adj2" fmla="val -3601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latin typeface="微软雅黑" panose="020B0503020204020204" pitchFamily="34" charset="-122"/>
                <a:ea typeface="微软雅黑" panose="020B0503020204020204" pitchFamily="34" charset="-122"/>
              </a:rPr>
              <a:t>计算机网络的</a:t>
            </a:r>
            <a:r>
              <a:rPr lang="en-US" altLang="zh-CN" sz="2000" b="1">
                <a:solidFill>
                  <a:srgbClr val="FF0000"/>
                </a:solidFill>
                <a:latin typeface="微软雅黑" panose="020B0503020204020204" pitchFamily="34" charset="-122"/>
                <a:ea typeface="微软雅黑" panose="020B0503020204020204" pitchFamily="34" charset="-122"/>
              </a:rPr>
              <a:t>4</a:t>
            </a:r>
            <a:r>
              <a:rPr lang="zh-CN" altLang="en-US" sz="2000" b="1">
                <a:solidFill>
                  <a:srgbClr val="FF0000"/>
                </a:solidFill>
                <a:latin typeface="微软雅黑" panose="020B0503020204020204" pitchFamily="34" charset="-122"/>
                <a:ea typeface="微软雅黑" panose="020B0503020204020204" pitchFamily="34" charset="-122"/>
              </a:rPr>
              <a:t>个相关部分</a:t>
            </a:r>
          </a:p>
        </p:txBody>
      </p:sp>
      <p:sp>
        <p:nvSpPr>
          <p:cNvPr id="13320" name="AutoShape 7"/>
          <p:cNvSpPr>
            <a:spLocks/>
          </p:cNvSpPr>
          <p:nvPr/>
        </p:nvSpPr>
        <p:spPr bwMode="auto">
          <a:xfrm>
            <a:off x="4662488" y="2078038"/>
            <a:ext cx="88900" cy="1676400"/>
          </a:xfrm>
          <a:prstGeom prst="rightBrace">
            <a:avLst>
              <a:gd name="adj1" fmla="val 157143"/>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solidFill>
                <a:srgbClr val="FF0000"/>
              </a:solidFill>
              <a:latin typeface="微软雅黑" panose="020B0503020204020204" pitchFamily="34" charset="-122"/>
              <a:ea typeface="微软雅黑" panose="020B0503020204020204" pitchFamily="34" charset="-122"/>
            </a:endParaRPr>
          </a:p>
        </p:txBody>
      </p:sp>
      <p:sp>
        <p:nvSpPr>
          <p:cNvPr id="13321" name="AutoShape 8"/>
          <p:cNvSpPr>
            <a:spLocks/>
          </p:cNvSpPr>
          <p:nvPr/>
        </p:nvSpPr>
        <p:spPr bwMode="auto">
          <a:xfrm>
            <a:off x="5018088" y="4129088"/>
            <a:ext cx="88900" cy="1670050"/>
          </a:xfrm>
          <a:prstGeom prst="rightBrace">
            <a:avLst>
              <a:gd name="adj1" fmla="val 156548"/>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solidFill>
                <a:srgbClr val="FF0000"/>
              </a:solidFill>
              <a:latin typeface="微软雅黑" panose="020B0503020204020204" pitchFamily="34" charset="-122"/>
              <a:ea typeface="微软雅黑" panose="020B0503020204020204" pitchFamily="34" charset="-122"/>
            </a:endParaRPr>
          </a:p>
        </p:txBody>
      </p:sp>
      <p:sp>
        <p:nvSpPr>
          <p:cNvPr id="13322" name="AutoShape 9">
            <a:hlinkClick r:id="" action="ppaction://hlinkshowjump?jump=nextslide" highlightClick="1"/>
          </p:cNvPr>
          <p:cNvSpPr>
            <a:spLocks noChangeArrowheads="1"/>
          </p:cNvSpPr>
          <p:nvPr/>
        </p:nvSpPr>
        <p:spPr bwMode="auto">
          <a:xfrm>
            <a:off x="7702550" y="6248400"/>
            <a:ext cx="603250" cy="4016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13323" name="AutoShape 10"/>
          <p:cNvSpPr>
            <a:spLocks/>
          </p:cNvSpPr>
          <p:nvPr/>
        </p:nvSpPr>
        <p:spPr bwMode="auto">
          <a:xfrm>
            <a:off x="1028700" y="1638300"/>
            <a:ext cx="88900" cy="2116138"/>
          </a:xfrm>
          <a:prstGeom prst="leftBrace">
            <a:avLst>
              <a:gd name="adj1" fmla="val 198363"/>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13324" name="AutoShape 13"/>
          <p:cNvSpPr>
            <a:spLocks noChangeArrowheads="1"/>
          </p:cNvSpPr>
          <p:nvPr/>
        </p:nvSpPr>
        <p:spPr bwMode="auto">
          <a:xfrm>
            <a:off x="190500" y="1316038"/>
            <a:ext cx="685800" cy="1633537"/>
          </a:xfrm>
          <a:prstGeom prst="wedgeRoundRectCallout">
            <a:avLst>
              <a:gd name="adj1" fmla="val 63194"/>
              <a:gd name="adj2" fmla="val 3163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b="1">
                <a:solidFill>
                  <a:srgbClr val="FF0000"/>
                </a:solidFill>
                <a:latin typeface="微软雅黑" panose="020B0503020204020204" pitchFamily="34" charset="-122"/>
                <a:ea typeface="微软雅黑" panose="020B0503020204020204" pitchFamily="34" charset="-122"/>
              </a:rPr>
              <a:t>重点讲授</a:t>
            </a:r>
          </a:p>
        </p:txBody>
      </p:sp>
      <p:sp>
        <p:nvSpPr>
          <p:cNvPr id="13325" name="AutoShape 14"/>
          <p:cNvSpPr>
            <a:spLocks noChangeArrowheads="1"/>
          </p:cNvSpPr>
          <p:nvPr/>
        </p:nvSpPr>
        <p:spPr bwMode="auto">
          <a:xfrm>
            <a:off x="190500" y="3754438"/>
            <a:ext cx="685800" cy="1633537"/>
          </a:xfrm>
          <a:prstGeom prst="wedgeRoundRectCallout">
            <a:avLst>
              <a:gd name="adj1" fmla="val 98380"/>
              <a:gd name="adj2" fmla="val -2745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b="1">
                <a:solidFill>
                  <a:srgbClr val="FF0000"/>
                </a:solidFill>
                <a:latin typeface="微软雅黑" panose="020B0503020204020204" pitchFamily="34" charset="-122"/>
                <a:ea typeface="微软雅黑" panose="020B0503020204020204" pitchFamily="34" charset="-122"/>
              </a:rPr>
              <a:t>简单讲授</a:t>
            </a:r>
          </a:p>
        </p:txBody>
      </p:sp>
    </p:spTree>
  </p:cSld>
  <p:clrMapOvr>
    <a:masterClrMapping/>
  </p:clrMapOvr>
  <p:transition>
    <p:rand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6A9E27D-897D-4277-8FE9-E19BDB45E3C5}" type="slidenum">
              <a:rPr lang="en-US" altLang="zh-CN" sz="1400" smtClean="0"/>
              <a:pPr>
                <a:spcBef>
                  <a:spcPct val="0"/>
                </a:spcBef>
                <a:buClrTx/>
                <a:buSzTx/>
                <a:buFontTx/>
                <a:buNone/>
              </a:pPr>
              <a:t>100</a:t>
            </a:fld>
            <a:endParaRPr lang="en-US" altLang="zh-CN" sz="1400" smtClean="0"/>
          </a:p>
        </p:txBody>
      </p:sp>
      <p:sp>
        <p:nvSpPr>
          <p:cNvPr id="292866"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二、公司接入</a:t>
            </a:r>
          </a:p>
        </p:txBody>
      </p:sp>
      <p:sp>
        <p:nvSpPr>
          <p:cNvPr id="292867" name="Rectangle 3"/>
          <p:cNvSpPr>
            <a:spLocks noGrp="1" noChangeArrowheads="1"/>
          </p:cNvSpPr>
          <p:nvPr>
            <p:ph type="body" idx="1"/>
          </p:nvPr>
        </p:nvSpPr>
        <p:spPr>
          <a:xfrm>
            <a:off x="533400" y="1371600"/>
            <a:ext cx="7772400" cy="2563813"/>
          </a:xfrm>
        </p:spPr>
        <p:txBody>
          <a:bodyPr/>
          <a:lstStyle/>
          <a:p>
            <a:pPr eaLnBrk="1">
              <a:lnSpc>
                <a:spcPct val="115000"/>
              </a:lnSpc>
              <a:buFont typeface="Wingdings" panose="05000000000000000000" pitchFamily="2" charset="2"/>
              <a:buNone/>
            </a:pPr>
            <a:r>
              <a:rPr lang="zh-CN" altLang="en-US" b="1" smtClean="0">
                <a:solidFill>
                  <a:srgbClr val="FF0000"/>
                </a:solidFill>
                <a:latin typeface="方正大标宋简体" panose="02010601030101010101" pitchFamily="2" charset="-122"/>
                <a:ea typeface="华文中宋" panose="02010600040101010101" pitchFamily="2" charset="-122"/>
              </a:rPr>
              <a:t>通过局域网</a:t>
            </a:r>
            <a:r>
              <a:rPr lang="en-US" altLang="zh-CN" b="1" smtClean="0">
                <a:solidFill>
                  <a:srgbClr val="FF0000"/>
                </a:solidFill>
                <a:latin typeface="方正大标宋简体" panose="02010601030101010101" pitchFamily="2" charset="-122"/>
                <a:ea typeface="华文中宋" panose="02010600040101010101" pitchFamily="2" charset="-122"/>
              </a:rPr>
              <a:t>(LAN)</a:t>
            </a:r>
            <a:r>
              <a:rPr lang="zh-CN" altLang="en-US" b="1" smtClean="0">
                <a:solidFill>
                  <a:srgbClr val="FF0000"/>
                </a:solidFill>
                <a:latin typeface="方正大标宋简体" panose="02010601030101010101" pitchFamily="2" charset="-122"/>
                <a:ea typeface="华文中宋" panose="02010600040101010101" pitchFamily="2" charset="-122"/>
              </a:rPr>
              <a:t>连接端用户和边缘路由器。</a:t>
            </a:r>
          </a:p>
          <a:p>
            <a:pPr eaLnBrk="1">
              <a:lnSpc>
                <a:spcPct val="115000"/>
              </a:lnSpc>
              <a:buFont typeface="Wingdings" panose="05000000000000000000" pitchFamily="2" charset="2"/>
              <a:buChar char="ü"/>
            </a:pPr>
            <a:r>
              <a:rPr lang="zh-CN" altLang="en-US" b="1" smtClean="0">
                <a:solidFill>
                  <a:schemeClr val="accent2"/>
                </a:solidFill>
                <a:latin typeface="楷体_GB2312" pitchFamily="49" charset="-122"/>
                <a:ea typeface="楷体_GB2312" pitchFamily="49" charset="-122"/>
              </a:rPr>
              <a:t>先将多个端系统连接成局域网：</a:t>
            </a:r>
            <a:r>
              <a:rPr lang="zh-CN" altLang="en-US" b="1" smtClean="0">
                <a:latin typeface="华文中宋" panose="02010600040101010101" pitchFamily="2" charset="-122"/>
                <a:ea typeface="华文中宋" panose="02010600040101010101" pitchFamily="2" charset="-122"/>
              </a:rPr>
              <a:t>如采用以太网技术，用双绞线或同轴电缆将端系统彼此连接。</a:t>
            </a:r>
          </a:p>
          <a:p>
            <a:pPr eaLnBrk="1">
              <a:lnSpc>
                <a:spcPct val="115000"/>
              </a:lnSpc>
              <a:buFont typeface="Wingdings" panose="05000000000000000000" pitchFamily="2" charset="2"/>
              <a:buChar char="ü"/>
            </a:pPr>
            <a:r>
              <a:rPr lang="zh-CN" altLang="en-US" b="1" smtClean="0">
                <a:solidFill>
                  <a:schemeClr val="accent2"/>
                </a:solidFill>
                <a:latin typeface="楷体_GB2312" pitchFamily="49" charset="-122"/>
                <a:ea typeface="楷体_GB2312" pitchFamily="49" charset="-122"/>
              </a:rPr>
              <a:t>局域网再与边缘路由器连接：</a:t>
            </a:r>
            <a:r>
              <a:rPr lang="zh-CN" altLang="en-US" b="1" smtClean="0">
                <a:latin typeface="华文中宋" panose="02010600040101010101" pitchFamily="2" charset="-122"/>
                <a:ea typeface="华文中宋" panose="02010600040101010101" pitchFamily="2" charset="-122"/>
              </a:rPr>
              <a:t>边缘路由器负责与外连接。</a:t>
            </a:r>
            <a:endParaRPr lang="zh-CN" altLang="en-US" b="1" smtClean="0">
              <a:latin typeface="方正大标宋简体" panose="02010601030101010101" pitchFamily="2" charset="-122"/>
              <a:ea typeface="方正大标宋简体" panose="02010601030101010101" pitchFamily="2" charset="-122"/>
            </a:endParaRPr>
          </a:p>
        </p:txBody>
      </p:sp>
      <p:sp>
        <p:nvSpPr>
          <p:cNvPr id="292868" name="Text Box 4"/>
          <p:cNvSpPr txBox="1">
            <a:spLocks noChangeArrowheads="1"/>
          </p:cNvSpPr>
          <p:nvPr/>
        </p:nvSpPr>
        <p:spPr bwMode="auto">
          <a:xfrm>
            <a:off x="311150" y="4586288"/>
            <a:ext cx="7875588" cy="13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15000"/>
              </a:lnSpc>
              <a:spcBef>
                <a:spcPct val="0"/>
              </a:spcBef>
              <a:buClrTx/>
              <a:buSzTx/>
              <a:buFontTx/>
              <a:buNone/>
            </a:pPr>
            <a:r>
              <a:rPr lang="zh-CN" altLang="en-US" sz="2400" b="1">
                <a:solidFill>
                  <a:schemeClr val="accent2"/>
                </a:solidFill>
                <a:latin typeface="Times New Roman" panose="02020603050405020304" pitchFamily="18" charset="0"/>
                <a:ea typeface="楷体_GB2312" pitchFamily="49" charset="-122"/>
              </a:rPr>
              <a:t>以太网技术：</a:t>
            </a:r>
          </a:p>
          <a:p>
            <a:pPr>
              <a:lnSpc>
                <a:spcPct val="115000"/>
              </a:lnSpc>
              <a:spcBef>
                <a:spcPct val="0"/>
              </a:spcBef>
              <a:buClr>
                <a:schemeClr val="hlink"/>
              </a:buClr>
              <a:buFont typeface="Wingdings" panose="05000000000000000000" pitchFamily="2" charset="2"/>
              <a:buChar char="ü"/>
            </a:pPr>
            <a:r>
              <a:rPr lang="zh-CN" altLang="en-US" sz="2400" b="1">
                <a:solidFill>
                  <a:srgbClr val="FF0000"/>
                </a:solidFill>
                <a:latin typeface="Times New Roman" panose="02020603050405020304" pitchFamily="18" charset="0"/>
                <a:ea typeface="华文中宋" panose="02010600040101010101" pitchFamily="2" charset="-122"/>
              </a:rPr>
              <a:t> 共享以太网：</a:t>
            </a:r>
            <a:r>
              <a:rPr lang="zh-CN" altLang="en-US" sz="2400" b="1">
                <a:latin typeface="Times New Roman" panose="02020603050405020304" pitchFamily="18" charset="0"/>
                <a:ea typeface="华文中宋" panose="02010600040101010101" pitchFamily="2" charset="-122"/>
              </a:rPr>
              <a:t>端系统共享以太网的传输速率；</a:t>
            </a:r>
          </a:p>
          <a:p>
            <a:pPr>
              <a:lnSpc>
                <a:spcPct val="115000"/>
              </a:lnSpc>
              <a:spcBef>
                <a:spcPct val="0"/>
              </a:spcBef>
              <a:buClr>
                <a:schemeClr val="hlink"/>
              </a:buClr>
              <a:buFont typeface="Wingdings" panose="05000000000000000000" pitchFamily="2" charset="2"/>
              <a:buChar char="ü"/>
            </a:pPr>
            <a:r>
              <a:rPr lang="zh-CN" altLang="en-US" sz="2400" b="1">
                <a:latin typeface="Times New Roman" panose="02020603050405020304" pitchFamily="18" charset="0"/>
                <a:ea typeface="华文中宋" panose="02010600040101010101" pitchFamily="2" charset="-122"/>
              </a:rPr>
              <a:t> </a:t>
            </a:r>
            <a:r>
              <a:rPr lang="zh-CN" altLang="en-US" sz="2400" b="1">
                <a:solidFill>
                  <a:srgbClr val="FF0000"/>
                </a:solidFill>
                <a:latin typeface="Times New Roman" panose="02020603050405020304" pitchFamily="18" charset="0"/>
                <a:ea typeface="华文中宋" panose="02010600040101010101" pitchFamily="2" charset="-122"/>
              </a:rPr>
              <a:t>交换以太网：</a:t>
            </a:r>
            <a:r>
              <a:rPr lang="zh-CN" altLang="en-US" sz="2400" b="1">
                <a:latin typeface="Times New Roman" panose="02020603050405020304" pitchFamily="18" charset="0"/>
                <a:ea typeface="华文中宋" panose="02010600040101010101" pitchFamily="2" charset="-122"/>
              </a:rPr>
              <a:t>多个用户可同时使用全部带宽通信。</a:t>
            </a:r>
          </a:p>
        </p:txBody>
      </p:sp>
      <p:grpSp>
        <p:nvGrpSpPr>
          <p:cNvPr id="292869" name="Group 5"/>
          <p:cNvGrpSpPr>
            <a:grpSpLocks/>
          </p:cNvGrpSpPr>
          <p:nvPr/>
        </p:nvGrpSpPr>
        <p:grpSpPr bwMode="auto">
          <a:xfrm>
            <a:off x="6399213" y="3363913"/>
            <a:ext cx="2386012" cy="1771650"/>
            <a:chOff x="3328" y="2249"/>
            <a:chExt cx="1355" cy="1013"/>
          </a:xfrm>
        </p:grpSpPr>
        <p:graphicFrame>
          <p:nvGraphicFramePr>
            <p:cNvPr id="107529" name="Object 6"/>
            <p:cNvGraphicFramePr>
              <a:graphicFrameLocks noChangeAspect="1"/>
            </p:cNvGraphicFramePr>
            <p:nvPr/>
          </p:nvGraphicFramePr>
          <p:xfrm>
            <a:off x="3328" y="2249"/>
            <a:ext cx="290" cy="250"/>
          </p:xfrm>
          <a:graphic>
            <a:graphicData uri="http://schemas.openxmlformats.org/presentationml/2006/ole">
              <mc:AlternateContent xmlns:mc="http://schemas.openxmlformats.org/markup-compatibility/2006">
                <mc:Choice xmlns:v="urn:schemas-microsoft-com:vml" Requires="v">
                  <p:oleObj spid="_x0000_s107912" name="Clip" r:id="rId3" imgW="1307263" imgH="1084139" progId="MS_ClipArt_Gallery.2">
                    <p:embed/>
                  </p:oleObj>
                </mc:Choice>
                <mc:Fallback>
                  <p:oleObj name="Clip" r:id="rId3"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 y="2249"/>
                          <a:ext cx="29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30" name="Line 7"/>
            <p:cNvSpPr>
              <a:spLocks noChangeShapeType="1"/>
            </p:cNvSpPr>
            <p:nvPr/>
          </p:nvSpPr>
          <p:spPr bwMode="auto">
            <a:xfrm flipV="1">
              <a:off x="3612" y="2435"/>
              <a:ext cx="50" cy="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31" name="Object 8"/>
            <p:cNvGraphicFramePr>
              <a:graphicFrameLocks noChangeAspect="1"/>
            </p:cNvGraphicFramePr>
            <p:nvPr/>
          </p:nvGraphicFramePr>
          <p:xfrm>
            <a:off x="3328" y="2698"/>
            <a:ext cx="290" cy="250"/>
          </p:xfrm>
          <a:graphic>
            <a:graphicData uri="http://schemas.openxmlformats.org/presentationml/2006/ole">
              <mc:AlternateContent xmlns:mc="http://schemas.openxmlformats.org/markup-compatibility/2006">
                <mc:Choice xmlns:v="urn:schemas-microsoft-com:vml" Requires="v">
                  <p:oleObj spid="_x0000_s107913" name="Clip" r:id="rId5" imgW="1307263" imgH="1084139" progId="MS_ClipArt_Gallery.2">
                    <p:embed/>
                  </p:oleObj>
                </mc:Choice>
                <mc:Fallback>
                  <p:oleObj name="Clip" r:id="rId5"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 y="2698"/>
                          <a:ext cx="29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32" name="Line 9"/>
            <p:cNvSpPr>
              <a:spLocks noChangeShapeType="1"/>
            </p:cNvSpPr>
            <p:nvPr/>
          </p:nvSpPr>
          <p:spPr bwMode="auto">
            <a:xfrm flipV="1">
              <a:off x="3612" y="2888"/>
              <a:ext cx="50" cy="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7533" name="Group 10"/>
            <p:cNvGrpSpPr>
              <a:grpSpLocks/>
            </p:cNvGrpSpPr>
            <p:nvPr/>
          </p:nvGrpSpPr>
          <p:grpSpPr bwMode="auto">
            <a:xfrm>
              <a:off x="3415" y="2507"/>
              <a:ext cx="50" cy="168"/>
              <a:chOff x="3842" y="406"/>
              <a:chExt cx="51" cy="167"/>
            </a:xfrm>
          </p:grpSpPr>
          <p:sp>
            <p:nvSpPr>
              <p:cNvPr id="107577" name="Oval 11"/>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78" name="Oval 12"/>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79" name="Oval 13"/>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07534" name="Line 14"/>
            <p:cNvSpPr>
              <a:spLocks noChangeShapeType="1"/>
            </p:cNvSpPr>
            <p:nvPr/>
          </p:nvSpPr>
          <p:spPr bwMode="auto">
            <a:xfrm>
              <a:off x="3658" y="2433"/>
              <a:ext cx="0" cy="45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7535" name="Object 15"/>
            <p:cNvGraphicFramePr>
              <a:graphicFrameLocks noChangeAspect="1"/>
            </p:cNvGraphicFramePr>
            <p:nvPr/>
          </p:nvGraphicFramePr>
          <p:xfrm>
            <a:off x="3933" y="3012"/>
            <a:ext cx="291" cy="250"/>
          </p:xfrm>
          <a:graphic>
            <a:graphicData uri="http://schemas.openxmlformats.org/presentationml/2006/ole">
              <mc:AlternateContent xmlns:mc="http://schemas.openxmlformats.org/markup-compatibility/2006">
                <mc:Choice xmlns:v="urn:schemas-microsoft-com:vml" Requires="v">
                  <p:oleObj spid="_x0000_s107914" name="Clip" r:id="rId6" imgW="1307263" imgH="1084139" progId="MS_ClipArt_Gallery.2">
                    <p:embed/>
                  </p:oleObj>
                </mc:Choice>
                <mc:Fallback>
                  <p:oleObj name="Clip" r:id="rId6" imgW="1307263" imgH="1084139" progId="MS_ClipArt_Gallery.2">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 y="3012"/>
                          <a:ext cx="29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36" name="Object 16"/>
            <p:cNvGraphicFramePr>
              <a:graphicFrameLocks noChangeAspect="1"/>
            </p:cNvGraphicFramePr>
            <p:nvPr/>
          </p:nvGraphicFramePr>
          <p:xfrm>
            <a:off x="3505" y="3003"/>
            <a:ext cx="289" cy="250"/>
          </p:xfrm>
          <a:graphic>
            <a:graphicData uri="http://schemas.openxmlformats.org/presentationml/2006/ole">
              <mc:AlternateContent xmlns:mc="http://schemas.openxmlformats.org/markup-compatibility/2006">
                <mc:Choice xmlns:v="urn:schemas-microsoft-com:vml" Requires="v">
                  <p:oleObj spid="_x0000_s107915" name="Clip" r:id="rId7" imgW="1307263" imgH="1084139" progId="MS_ClipArt_Gallery.2">
                    <p:embed/>
                  </p:oleObj>
                </mc:Choice>
                <mc:Fallback>
                  <p:oleObj name="Clip" r:id="rId7" imgW="1307263" imgH="1084139" progId="MS_ClipArt_Gallery.2">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 y="3003"/>
                          <a:ext cx="2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37" name="Line 17"/>
            <p:cNvSpPr>
              <a:spLocks noChangeShapeType="1"/>
            </p:cNvSpPr>
            <p:nvPr/>
          </p:nvSpPr>
          <p:spPr bwMode="auto">
            <a:xfrm rot="-5400000">
              <a:off x="4088" y="2993"/>
              <a:ext cx="46" cy="1"/>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8" name="Line 18"/>
            <p:cNvSpPr>
              <a:spLocks noChangeShapeType="1"/>
            </p:cNvSpPr>
            <p:nvPr/>
          </p:nvSpPr>
          <p:spPr bwMode="auto">
            <a:xfrm rot="5400000" flipH="1">
              <a:off x="3651" y="2987"/>
              <a:ext cx="4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39" name="Line 19"/>
            <p:cNvSpPr>
              <a:spLocks noChangeShapeType="1"/>
            </p:cNvSpPr>
            <p:nvPr/>
          </p:nvSpPr>
          <p:spPr bwMode="auto">
            <a:xfrm rot="16200000" flipV="1">
              <a:off x="3895" y="2748"/>
              <a:ext cx="0" cy="43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0" name="Line 20"/>
            <p:cNvSpPr>
              <a:spLocks noChangeShapeType="1"/>
            </p:cNvSpPr>
            <p:nvPr/>
          </p:nvSpPr>
          <p:spPr bwMode="auto">
            <a:xfrm>
              <a:off x="3656" y="2681"/>
              <a:ext cx="71" cy="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7541" name="Group 21"/>
            <p:cNvGrpSpPr>
              <a:grpSpLocks/>
            </p:cNvGrpSpPr>
            <p:nvPr/>
          </p:nvGrpSpPr>
          <p:grpSpPr bwMode="auto">
            <a:xfrm>
              <a:off x="4343" y="2819"/>
              <a:ext cx="145" cy="309"/>
              <a:chOff x="4180" y="783"/>
              <a:chExt cx="150" cy="307"/>
            </a:xfrm>
          </p:grpSpPr>
          <p:sp>
            <p:nvSpPr>
              <p:cNvPr id="107569" name="AutoShape 2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70" name="Rectangle 2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71"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72"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73" name="Line 2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4" name="Line 2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75"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76" name="Rectangle 29"/>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07542" name="Group 30"/>
            <p:cNvGrpSpPr>
              <a:grpSpLocks/>
            </p:cNvGrpSpPr>
            <p:nvPr/>
          </p:nvGrpSpPr>
          <p:grpSpPr bwMode="auto">
            <a:xfrm>
              <a:off x="4538" y="2819"/>
              <a:ext cx="145" cy="309"/>
              <a:chOff x="4180" y="783"/>
              <a:chExt cx="150" cy="307"/>
            </a:xfrm>
          </p:grpSpPr>
          <p:sp>
            <p:nvSpPr>
              <p:cNvPr id="107561" name="AutoShape 3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62" name="Rectangle 3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63" name="Rectangle 3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64" name="AutoShape 3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65" name="Line 3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6" name="Line 3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7" name="Rectangle 3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68" name="Rectangle 3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07543" name="Line 39"/>
            <p:cNvSpPr>
              <a:spLocks noChangeShapeType="1"/>
            </p:cNvSpPr>
            <p:nvPr/>
          </p:nvSpPr>
          <p:spPr bwMode="auto">
            <a:xfrm rot="-5400000">
              <a:off x="4349" y="2441"/>
              <a:ext cx="0" cy="546"/>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4" name="Line 40"/>
            <p:cNvSpPr>
              <a:spLocks noChangeShapeType="1"/>
            </p:cNvSpPr>
            <p:nvPr/>
          </p:nvSpPr>
          <p:spPr bwMode="auto">
            <a:xfrm rot="-5400000">
              <a:off x="4385" y="2768"/>
              <a:ext cx="12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7545" name="Group 41"/>
            <p:cNvGrpSpPr>
              <a:grpSpLocks/>
            </p:cNvGrpSpPr>
            <p:nvPr/>
          </p:nvGrpSpPr>
          <p:grpSpPr bwMode="auto">
            <a:xfrm>
              <a:off x="3727" y="2621"/>
              <a:ext cx="349" cy="176"/>
              <a:chOff x="3600" y="219"/>
              <a:chExt cx="360" cy="175"/>
            </a:xfrm>
          </p:grpSpPr>
          <p:sp>
            <p:nvSpPr>
              <p:cNvPr id="107548" name="Oval 4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49" name="Line 4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0" name="Line 4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1" name="Rectangle 4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7552" name="Oval 4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07553" name="Group 47"/>
              <p:cNvGrpSpPr>
                <a:grpSpLocks/>
              </p:cNvGrpSpPr>
              <p:nvPr/>
            </p:nvGrpSpPr>
            <p:grpSpPr bwMode="auto">
              <a:xfrm>
                <a:off x="3686" y="244"/>
                <a:ext cx="177" cy="66"/>
                <a:chOff x="2848" y="848"/>
                <a:chExt cx="140" cy="98"/>
              </a:xfrm>
            </p:grpSpPr>
            <p:sp>
              <p:nvSpPr>
                <p:cNvPr id="107558" name="Line 4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9" name="Line 4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60" name="Line 5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7554" name="Group 51"/>
              <p:cNvGrpSpPr>
                <a:grpSpLocks/>
              </p:cNvGrpSpPr>
              <p:nvPr/>
            </p:nvGrpSpPr>
            <p:grpSpPr bwMode="auto">
              <a:xfrm flipV="1">
                <a:off x="3686" y="243"/>
                <a:ext cx="177" cy="66"/>
                <a:chOff x="2848" y="848"/>
                <a:chExt cx="140" cy="98"/>
              </a:xfrm>
            </p:grpSpPr>
            <p:sp>
              <p:nvSpPr>
                <p:cNvPr id="107555" name="Line 5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6" name="Line 5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57" name="Line 5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7546" name="Line 55"/>
            <p:cNvSpPr>
              <a:spLocks noChangeShapeType="1"/>
            </p:cNvSpPr>
            <p:nvPr/>
          </p:nvSpPr>
          <p:spPr bwMode="auto">
            <a:xfrm>
              <a:off x="3901" y="2791"/>
              <a:ext cx="1" cy="17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47" name="Line 56"/>
            <p:cNvSpPr>
              <a:spLocks noChangeShapeType="1"/>
            </p:cNvSpPr>
            <p:nvPr/>
          </p:nvSpPr>
          <p:spPr bwMode="auto">
            <a:xfrm rot="-5400000">
              <a:off x="4559" y="2768"/>
              <a:ext cx="12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2922" name="AutoShape 58"/>
          <p:cNvSpPr>
            <a:spLocks/>
          </p:cNvSpPr>
          <p:nvPr/>
        </p:nvSpPr>
        <p:spPr bwMode="auto">
          <a:xfrm>
            <a:off x="6115050" y="3532188"/>
            <a:ext cx="188913" cy="947737"/>
          </a:xfrm>
          <a:prstGeom prst="leftBrace">
            <a:avLst>
              <a:gd name="adj1" fmla="val 41807"/>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92923" name="Text Box 59"/>
          <p:cNvSpPr txBox="1">
            <a:spLocks noChangeArrowheads="1"/>
          </p:cNvSpPr>
          <p:nvPr/>
        </p:nvSpPr>
        <p:spPr bwMode="auto">
          <a:xfrm>
            <a:off x="5245100" y="3897313"/>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en-US" altLang="zh-CN" sz="2400" b="1" i="1">
                <a:solidFill>
                  <a:srgbClr val="FF0000"/>
                </a:solidFill>
                <a:latin typeface="Times New Roman" panose="02020603050405020304" pitchFamily="18" charset="0"/>
                <a:ea typeface="宋体" panose="02010600030101010101" pitchFamily="2" charset="-122"/>
              </a:rPr>
              <a:t>LAN</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92869"/>
                                        </p:tgtEl>
                                        <p:attrNameLst>
                                          <p:attrName>style.visibility</p:attrName>
                                        </p:attrNameLst>
                                      </p:cBhvr>
                                      <p:to>
                                        <p:strVal val="visible"/>
                                      </p:to>
                                    </p:set>
                                    <p:animEffect transition="in" filter="wipe(down)">
                                      <p:cBhvr>
                                        <p:cTn id="7" dur="500"/>
                                        <p:tgtEl>
                                          <p:spTgt spid="2928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2922"/>
                                        </p:tgtEl>
                                        <p:attrNameLst>
                                          <p:attrName>style.visibility</p:attrName>
                                        </p:attrNameLst>
                                      </p:cBhvr>
                                      <p:to>
                                        <p:strVal val="visible"/>
                                      </p:to>
                                    </p:set>
                                    <p:animEffect transition="in" filter="wipe(down)">
                                      <p:cBhvr>
                                        <p:cTn id="12" dur="500"/>
                                        <p:tgtEl>
                                          <p:spTgt spid="2929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92923"/>
                                        </p:tgtEl>
                                        <p:attrNameLst>
                                          <p:attrName>style.visibility</p:attrName>
                                        </p:attrNameLst>
                                      </p:cBhvr>
                                      <p:to>
                                        <p:strVal val="visible"/>
                                      </p:to>
                                    </p:set>
                                    <p:animEffect transition="in" filter="wipe(down)">
                                      <p:cBhvr>
                                        <p:cTn id="15" dur="500"/>
                                        <p:tgtEl>
                                          <p:spTgt spid="2929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92867">
                                            <p:txEl>
                                              <p:pRg st="1" end="1"/>
                                            </p:txEl>
                                          </p:spTgt>
                                        </p:tgtEl>
                                        <p:attrNameLst>
                                          <p:attrName>style.visibility</p:attrName>
                                        </p:attrNameLst>
                                      </p:cBhvr>
                                      <p:to>
                                        <p:strVal val="visible"/>
                                      </p:to>
                                    </p:set>
                                    <p:animEffect transition="in" filter="blinds(horizontal)">
                                      <p:cBhvr>
                                        <p:cTn id="20" dur="500"/>
                                        <p:tgtEl>
                                          <p:spTgt spid="292867">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92867">
                                            <p:txEl>
                                              <p:pRg st="2" end="2"/>
                                            </p:txEl>
                                          </p:spTgt>
                                        </p:tgtEl>
                                        <p:attrNameLst>
                                          <p:attrName>style.visibility</p:attrName>
                                        </p:attrNameLst>
                                      </p:cBhvr>
                                      <p:to>
                                        <p:strVal val="visible"/>
                                      </p:to>
                                    </p:set>
                                    <p:animEffect transition="in" filter="blinds(horizontal)">
                                      <p:cBhvr>
                                        <p:cTn id="25" dur="500"/>
                                        <p:tgtEl>
                                          <p:spTgt spid="292867">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292868"/>
                                        </p:tgtEl>
                                        <p:attrNameLst>
                                          <p:attrName>style.visibility</p:attrName>
                                        </p:attrNameLst>
                                      </p:cBhvr>
                                      <p:to>
                                        <p:strVal val="visible"/>
                                      </p:to>
                                    </p:set>
                                    <p:animEffect transition="in" filter="box(in)">
                                      <p:cBhvr>
                                        <p:cTn id="30" dur="500"/>
                                        <p:tgtEl>
                                          <p:spTgt spid="292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8" grpId="0"/>
      <p:bldP spid="292922" grpId="0" animBg="1"/>
      <p:bldP spid="29292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60B05E42-BC34-466D-B91E-2F0B10DA726A}" type="slidenum">
              <a:rPr lang="en-US" altLang="zh-CN" sz="1400" smtClean="0"/>
              <a:pPr>
                <a:spcBef>
                  <a:spcPct val="0"/>
                </a:spcBef>
                <a:buClrTx/>
                <a:buSzTx/>
                <a:buFontTx/>
                <a:buNone/>
              </a:pPr>
              <a:t>101</a:t>
            </a:fld>
            <a:endParaRPr lang="en-US" altLang="zh-CN" sz="1400" smtClean="0"/>
          </a:p>
        </p:txBody>
      </p:sp>
      <p:sp>
        <p:nvSpPr>
          <p:cNvPr id="293890"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三、无线接入</a:t>
            </a:r>
          </a:p>
        </p:txBody>
      </p:sp>
      <p:sp>
        <p:nvSpPr>
          <p:cNvPr id="293891" name="Rectangle 3"/>
          <p:cNvSpPr>
            <a:spLocks noGrp="1" noChangeArrowheads="1"/>
          </p:cNvSpPr>
          <p:nvPr>
            <p:ph type="body" idx="1"/>
          </p:nvPr>
        </p:nvSpPr>
        <p:spPr>
          <a:xfrm>
            <a:off x="533400" y="1371600"/>
            <a:ext cx="8610600" cy="5118100"/>
          </a:xfrm>
        </p:spPr>
        <p:txBody>
          <a:bodyPr/>
          <a:lstStyle/>
          <a:p>
            <a:pPr eaLnBrk="1">
              <a:lnSpc>
                <a:spcPct val="115000"/>
              </a:lnSpc>
              <a:buFont typeface="Wingdings" panose="05000000000000000000" pitchFamily="2" charset="2"/>
              <a:buNone/>
            </a:pPr>
            <a:r>
              <a:rPr lang="zh-CN" altLang="en-US" smtClean="0">
                <a:solidFill>
                  <a:srgbClr val="FF0000"/>
                </a:solidFill>
                <a:latin typeface="方正大标宋简体" panose="02010601030101010101" pitchFamily="2" charset="-122"/>
                <a:ea typeface="华文中宋" panose="02010600040101010101" pitchFamily="2" charset="-122"/>
              </a:rPr>
              <a:t>           </a:t>
            </a:r>
            <a:r>
              <a:rPr lang="zh-CN" altLang="en-US" b="1" smtClean="0">
                <a:solidFill>
                  <a:srgbClr val="FF0000"/>
                </a:solidFill>
                <a:latin typeface="方正大标宋简体" panose="02010601030101010101" pitchFamily="2" charset="-122"/>
                <a:ea typeface="华文中宋" panose="02010600040101010101" pitchFamily="2" charset="-122"/>
              </a:rPr>
              <a:t>用于无线移动设备（如移动电话和</a:t>
            </a:r>
            <a:r>
              <a:rPr lang="en-US" altLang="zh-CN" b="1" smtClean="0">
                <a:solidFill>
                  <a:srgbClr val="FF0000"/>
                </a:solidFill>
                <a:latin typeface="方正大标宋简体" panose="02010601030101010101" pitchFamily="2" charset="-122"/>
                <a:ea typeface="华文中宋" panose="02010600040101010101" pitchFamily="2" charset="-122"/>
              </a:rPr>
              <a:t>PDA</a:t>
            </a:r>
            <a:r>
              <a:rPr lang="zh-CN" altLang="en-US" b="1" smtClean="0">
                <a:solidFill>
                  <a:srgbClr val="FF0000"/>
                </a:solidFill>
                <a:latin typeface="方正大标宋简体" panose="02010601030101010101" pitchFamily="2" charset="-122"/>
                <a:ea typeface="华文中宋" panose="02010600040101010101" pitchFamily="2" charset="-122"/>
              </a:rPr>
              <a:t>等）的接入。</a:t>
            </a:r>
          </a:p>
          <a:p>
            <a:pPr eaLnBrk="1">
              <a:lnSpc>
                <a:spcPct val="115000"/>
              </a:lnSpc>
              <a:buClr>
                <a:srgbClr val="4D4D4D"/>
              </a:buClr>
            </a:pPr>
            <a:r>
              <a:rPr lang="zh-CN" altLang="en-US" b="1" smtClean="0">
                <a:latin typeface="方正大标宋简体" panose="02010601030101010101" pitchFamily="2" charset="-122"/>
                <a:ea typeface="华文中宋" panose="02010600040101010101" pitchFamily="2" charset="-122"/>
              </a:rPr>
              <a:t> </a:t>
            </a:r>
            <a:r>
              <a:rPr lang="zh-CN" altLang="en-US" b="1" smtClean="0">
                <a:solidFill>
                  <a:schemeClr val="accent2"/>
                </a:solidFill>
                <a:latin typeface="方正大标宋简体" panose="02010601030101010101" pitchFamily="2" charset="-122"/>
                <a:ea typeface="楷体_GB2312" pitchFamily="49" charset="-122"/>
              </a:rPr>
              <a:t>无线局域网</a:t>
            </a:r>
            <a:r>
              <a:rPr lang="en-US" altLang="zh-CN" b="1" smtClean="0">
                <a:solidFill>
                  <a:schemeClr val="accent2"/>
                </a:solidFill>
                <a:latin typeface="方正大标宋简体" panose="02010601030101010101" pitchFamily="2" charset="-122"/>
                <a:ea typeface="楷体_GB2312" pitchFamily="49" charset="-122"/>
              </a:rPr>
              <a:t>(</a:t>
            </a:r>
            <a:r>
              <a:rPr lang="en-US" altLang="zh-CN" b="1" i="1" smtClean="0">
                <a:solidFill>
                  <a:schemeClr val="accent2"/>
                </a:solidFill>
                <a:latin typeface="方正大标宋简体" panose="02010601030101010101" pitchFamily="2" charset="-122"/>
                <a:ea typeface="楷体_GB2312" pitchFamily="49" charset="-122"/>
              </a:rPr>
              <a:t>wireless LAN</a:t>
            </a:r>
            <a:r>
              <a:rPr lang="en-US" altLang="zh-CN" b="1" smtClean="0">
                <a:solidFill>
                  <a:schemeClr val="accent2"/>
                </a:solidFill>
                <a:latin typeface="方正大标宋简体" panose="02010601030101010101" pitchFamily="2" charset="-122"/>
                <a:ea typeface="楷体_GB2312" pitchFamily="49" charset="-122"/>
              </a:rPr>
              <a:t>)</a:t>
            </a:r>
            <a:r>
              <a:rPr lang="zh-CN" altLang="en-US" b="1" smtClean="0">
                <a:solidFill>
                  <a:schemeClr val="accent2"/>
                </a:solidFill>
                <a:latin typeface="方正大标宋简体" panose="02010601030101010101" pitchFamily="2" charset="-122"/>
                <a:ea typeface="楷体_GB2312" pitchFamily="49" charset="-122"/>
              </a:rPr>
              <a:t>：</a:t>
            </a:r>
          </a:p>
          <a:p>
            <a:pPr eaLnBrk="1">
              <a:lnSpc>
                <a:spcPct val="115000"/>
              </a:lnSpc>
              <a:buClr>
                <a:srgbClr val="4D4D4D"/>
              </a:buClr>
            </a:pPr>
            <a:r>
              <a:rPr lang="zh-CN" altLang="en-US" b="1" smtClean="0">
                <a:solidFill>
                  <a:schemeClr val="accent2"/>
                </a:solidFill>
                <a:latin typeface="方正大标宋简体" panose="02010601030101010101" pitchFamily="2" charset="-122"/>
                <a:ea typeface="楷体_GB2312" pitchFamily="49" charset="-122"/>
              </a:rPr>
              <a:t>广域无线接入网</a:t>
            </a:r>
            <a:r>
              <a:rPr lang="en-US" altLang="zh-CN" b="1" smtClean="0">
                <a:solidFill>
                  <a:schemeClr val="accent2"/>
                </a:solidFill>
                <a:latin typeface="方正大标宋简体" panose="02010601030101010101" pitchFamily="2" charset="-122"/>
                <a:ea typeface="楷体_GB2312" pitchFamily="49" charset="-122"/>
              </a:rPr>
              <a:t>(</a:t>
            </a:r>
            <a:r>
              <a:rPr lang="en-US" altLang="zh-CN" b="1" i="1" smtClean="0">
                <a:solidFill>
                  <a:schemeClr val="accent2"/>
                </a:solidFill>
                <a:latin typeface="方正大标宋简体" panose="02010601030101010101" pitchFamily="2" charset="-122"/>
                <a:ea typeface="楷体_GB2312" pitchFamily="49" charset="-122"/>
              </a:rPr>
              <a:t>wide-area wireless access network</a:t>
            </a:r>
            <a:r>
              <a:rPr lang="en-US" altLang="zh-CN" b="1" smtClean="0">
                <a:solidFill>
                  <a:schemeClr val="accent2"/>
                </a:solidFill>
                <a:latin typeface="方正大标宋简体" panose="02010601030101010101" pitchFamily="2" charset="-122"/>
                <a:ea typeface="楷体_GB2312" pitchFamily="49" charset="-122"/>
              </a:rPr>
              <a:t>)</a:t>
            </a:r>
            <a:r>
              <a:rPr lang="zh-CN" altLang="en-US" b="1" smtClean="0">
                <a:solidFill>
                  <a:schemeClr val="accent2"/>
                </a:solidFill>
                <a:latin typeface="方正大标宋简体" panose="02010601030101010101" pitchFamily="2" charset="-122"/>
                <a:ea typeface="楷体_GB2312"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3891">
                                            <p:txEl>
                                              <p:pRg st="1" end="1"/>
                                            </p:txEl>
                                          </p:spTgt>
                                        </p:tgtEl>
                                        <p:attrNameLst>
                                          <p:attrName>style.visibility</p:attrName>
                                        </p:attrNameLst>
                                      </p:cBhvr>
                                      <p:to>
                                        <p:strVal val="visible"/>
                                      </p:to>
                                    </p:set>
                                    <p:animEffect transition="in" filter="blinds(horizontal)">
                                      <p:cBhvr>
                                        <p:cTn id="7" dur="500"/>
                                        <p:tgtEl>
                                          <p:spTgt spid="29389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3891">
                                            <p:txEl>
                                              <p:pRg st="2" end="2"/>
                                            </p:txEl>
                                          </p:spTgt>
                                        </p:tgtEl>
                                        <p:attrNameLst>
                                          <p:attrName>style.visibility</p:attrName>
                                        </p:attrNameLst>
                                      </p:cBhvr>
                                      <p:to>
                                        <p:strVal val="visible"/>
                                      </p:to>
                                    </p:set>
                                    <p:animEffect transition="in" filter="blinds(horizontal)">
                                      <p:cBhvr>
                                        <p:cTn id="10" dur="500"/>
                                        <p:tgtEl>
                                          <p:spTgt spid="293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1A28832C-1705-433A-A6DD-97E11E46751D}" type="slidenum">
              <a:rPr lang="en-US" altLang="zh-CN" sz="1400" smtClean="0"/>
              <a:pPr>
                <a:spcBef>
                  <a:spcPct val="0"/>
                </a:spcBef>
                <a:buClrTx/>
                <a:buSzTx/>
                <a:buFontTx/>
                <a:buNone/>
              </a:pPr>
              <a:t>102</a:t>
            </a:fld>
            <a:endParaRPr lang="en-US" altLang="zh-CN" sz="1400" smtClean="0"/>
          </a:p>
        </p:txBody>
      </p:sp>
      <p:sp>
        <p:nvSpPr>
          <p:cNvPr id="420866"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无线局域网</a:t>
            </a:r>
            <a:r>
              <a:rPr lang="en-US" altLang="zh-CN">
                <a:solidFill>
                  <a:srgbClr val="008000"/>
                </a:solidFill>
              </a:rPr>
              <a:t>(wireless LAN)</a:t>
            </a:r>
            <a:endParaRPr lang="zh-CN" altLang="en-US">
              <a:solidFill>
                <a:srgbClr val="008000"/>
              </a:solidFill>
            </a:endParaRPr>
          </a:p>
        </p:txBody>
      </p:sp>
      <p:sp>
        <p:nvSpPr>
          <p:cNvPr id="420867" name="Rectangle 3"/>
          <p:cNvSpPr>
            <a:spLocks noGrp="1" noChangeArrowheads="1"/>
          </p:cNvSpPr>
          <p:nvPr>
            <p:ph type="body" idx="1"/>
          </p:nvPr>
        </p:nvSpPr>
        <p:spPr>
          <a:xfrm>
            <a:off x="533400" y="1400175"/>
            <a:ext cx="6011863" cy="5089525"/>
          </a:xfrm>
        </p:spPr>
        <p:txBody>
          <a:bodyPr/>
          <a:lstStyle/>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也称为无线以太网</a:t>
            </a: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或</a:t>
            </a:r>
            <a:r>
              <a:rPr lang="en-US" altLang="zh-CN" b="1" smtClean="0">
                <a:latin typeface="方正大标宋简体" panose="02010601030101010101" pitchFamily="2" charset="-122"/>
                <a:ea typeface="华文中宋" panose="02010600040101010101" pitchFamily="2" charset="-122"/>
              </a:rPr>
              <a:t>Wi-Fi </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方正大标宋简体" panose="02010601030101010101" pitchFamily="2" charset="-122"/>
              </a:rPr>
              <a:t>wireless</a:t>
            </a:r>
            <a:r>
              <a:rPr lang="en-US" altLang="zh-CN" b="1" smtClean="0">
                <a:latin typeface="方正大标宋简体" panose="02010601030101010101" pitchFamily="2" charset="-122"/>
                <a:ea typeface="华文中宋" panose="02010600040101010101" pitchFamily="2" charset="-122"/>
              </a:rPr>
              <a:t> fidelity</a:t>
            </a:r>
            <a:r>
              <a:rPr lang="zh-CN" altLang="en-US" b="1" smtClean="0">
                <a:latin typeface="方正大标宋简体" panose="02010601030101010101" pitchFamily="2" charset="-122"/>
                <a:ea typeface="华文中宋" panose="02010600040101010101" pitchFamily="2" charset="-122"/>
              </a:rPr>
              <a:t>，无线保真）。</a:t>
            </a:r>
          </a:p>
          <a:p>
            <a:pPr eaLnBrk="1">
              <a:lnSpc>
                <a:spcPct val="115000"/>
              </a:lnSpc>
              <a:buFont typeface="Wingdings" panose="05000000000000000000" pitchFamily="2" charset="2"/>
              <a:buNone/>
            </a:pPr>
            <a:endParaRPr lang="zh-CN" altLang="en-US" b="1" smtClean="0">
              <a:latin typeface="方正大标宋简体" panose="02010601030101010101" pitchFamily="2" charset="-122"/>
              <a:ea typeface="华文中宋" panose="02010600040101010101" pitchFamily="2" charset="-122"/>
            </a:endParaRPr>
          </a:p>
          <a:p>
            <a:pPr eaLnBrk="1">
              <a:lnSpc>
                <a:spcPct val="115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无线用户通过</a:t>
            </a:r>
            <a:r>
              <a:rPr lang="zh-CN" altLang="en-US" b="1" smtClean="0">
                <a:solidFill>
                  <a:srgbClr val="FF0000"/>
                </a:solidFill>
                <a:latin typeface="方正大标宋简体" panose="02010601030101010101" pitchFamily="2" charset="-122"/>
                <a:ea typeface="华文中宋" panose="02010600040101010101" pitchFamily="2" charset="-122"/>
              </a:rPr>
              <a:t>基站</a:t>
            </a:r>
            <a:r>
              <a:rPr lang="en-US" altLang="zh-CN" b="1" smtClean="0">
                <a:solidFill>
                  <a:srgbClr val="FF0000"/>
                </a:solidFill>
                <a:latin typeface="方正大标宋简体" panose="02010601030101010101" pitchFamily="2" charset="-122"/>
                <a:ea typeface="华文中宋" panose="02010600040101010101" pitchFamily="2" charset="-122"/>
              </a:rPr>
              <a:t>(</a:t>
            </a:r>
            <a:r>
              <a:rPr lang="zh-CN" altLang="en-US" b="1" smtClean="0">
                <a:solidFill>
                  <a:srgbClr val="FF0000"/>
                </a:solidFill>
                <a:latin typeface="方正大标宋简体" panose="02010601030101010101" pitchFamily="2" charset="-122"/>
                <a:ea typeface="华文中宋" panose="02010600040101010101" pitchFamily="2" charset="-122"/>
              </a:rPr>
              <a:t>无线接入点</a:t>
            </a:r>
            <a:r>
              <a:rPr lang="en-US" altLang="zh-CN" b="1" smtClean="0">
                <a:solidFill>
                  <a:srgbClr val="FF0000"/>
                </a:solidFill>
                <a:latin typeface="方正大标宋简体" panose="02010601030101010101" pitchFamily="2" charset="-122"/>
                <a:ea typeface="华文中宋" panose="02010600040101010101" pitchFamily="2" charset="-122"/>
              </a:rPr>
              <a:t>)</a:t>
            </a:r>
            <a:r>
              <a:rPr lang="zh-CN" altLang="en-US" b="1" smtClean="0">
                <a:solidFill>
                  <a:srgbClr val="FF0000"/>
                </a:solidFill>
                <a:latin typeface="方正大标宋简体" panose="02010601030101010101" pitchFamily="2" charset="-122"/>
                <a:ea typeface="华文中宋" panose="02010600040101010101" pitchFamily="2" charset="-122"/>
              </a:rPr>
              <a:t>连接</a:t>
            </a:r>
          </a:p>
          <a:p>
            <a:pPr eaLnBrk="1">
              <a:lnSpc>
                <a:spcPct val="115000"/>
              </a:lnSpc>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基站与有线的因特网连接</a:t>
            </a:r>
            <a:r>
              <a:rPr lang="zh-CN" altLang="en-US" b="1" smtClean="0">
                <a:latin typeface="方正大标宋简体" panose="02010601030101010101" pitchFamily="2" charset="-122"/>
                <a:ea typeface="华文中宋" panose="02010600040101010101" pitchFamily="2" charset="-122"/>
              </a:rPr>
              <a:t>，为无线用户提供服务。</a:t>
            </a:r>
          </a:p>
          <a:p>
            <a:pPr eaLnBrk="1">
              <a:lnSpc>
                <a:spcPct val="115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通过</a:t>
            </a:r>
            <a:r>
              <a:rPr lang="zh-CN" altLang="en-US" b="1" smtClean="0">
                <a:solidFill>
                  <a:srgbClr val="FF0000"/>
                </a:solidFill>
                <a:latin typeface="方正大标宋简体" panose="02010601030101010101" pitchFamily="2" charset="-122"/>
                <a:ea typeface="华文中宋" panose="02010600040101010101" pitchFamily="2" charset="-122"/>
              </a:rPr>
              <a:t>基站</a:t>
            </a:r>
            <a:r>
              <a:rPr lang="zh-CN" altLang="en-US" b="1" smtClean="0">
                <a:latin typeface="方正大标宋简体" panose="02010601030101010101" pitchFamily="2" charset="-122"/>
                <a:ea typeface="华文中宋" panose="02010600040101010101" pitchFamily="2" charset="-122"/>
              </a:rPr>
              <a:t>互相通信，覆盖范围约</a:t>
            </a:r>
            <a:r>
              <a:rPr lang="zh-CN" altLang="en-US" b="1" smtClean="0">
                <a:solidFill>
                  <a:schemeClr val="tx2"/>
                </a:solidFill>
                <a:latin typeface="方正大标宋简体" panose="02010601030101010101" pitchFamily="2" charset="-122"/>
                <a:ea typeface="华文中宋" panose="02010600040101010101" pitchFamily="2" charset="-122"/>
              </a:rPr>
              <a:t>几十米</a:t>
            </a:r>
            <a:endParaRPr lang="zh-CN" altLang="en-US" b="1" smtClean="0">
              <a:latin typeface="方正大标宋简体" panose="02010601030101010101" pitchFamily="2" charset="-122"/>
              <a:ea typeface="华文中宋" panose="02010600040101010101" pitchFamily="2" charset="-122"/>
            </a:endParaRPr>
          </a:p>
          <a:p>
            <a:pPr eaLnBrk="1">
              <a:lnSpc>
                <a:spcPct val="115000"/>
              </a:lnSpc>
              <a:buFont typeface="Wingdings" panose="05000000000000000000" pitchFamily="2" charset="2"/>
              <a:buChar char="ü"/>
            </a:pPr>
            <a:endParaRPr lang="zh-CN" altLang="en-US" b="1" smtClean="0">
              <a:latin typeface="方正大标宋简体" panose="02010601030101010101" pitchFamily="2" charset="-122"/>
              <a:ea typeface="华文中宋" panose="02010600040101010101" pitchFamily="2" charset="-122"/>
            </a:endParaRPr>
          </a:p>
          <a:p>
            <a:pPr eaLnBrk="1">
              <a:lnSpc>
                <a:spcPct val="115000"/>
              </a:lnSpc>
            </a:pPr>
            <a:r>
              <a:rPr lang="zh-CN" altLang="en-US" b="1" smtClean="0">
                <a:solidFill>
                  <a:schemeClr val="accent2"/>
                </a:solidFill>
                <a:latin typeface="方正大标宋简体" panose="02010601030101010101" pitchFamily="2" charset="-122"/>
                <a:ea typeface="楷体_GB2312" pitchFamily="49" charset="-122"/>
              </a:rPr>
              <a:t>典型：</a:t>
            </a:r>
            <a:r>
              <a:rPr lang="zh-CN" altLang="en-US" b="1" smtClean="0">
                <a:latin typeface="方正大标宋简体" panose="02010601030101010101" pitchFamily="2" charset="-122"/>
                <a:ea typeface="华文中宋" panose="02010600040101010101" pitchFamily="2" charset="-122"/>
              </a:rPr>
              <a:t> </a:t>
            </a:r>
            <a:r>
              <a:rPr lang="en-US" altLang="zh-CN" b="1" smtClean="0">
                <a:latin typeface="方正大标宋简体" panose="02010601030101010101" pitchFamily="2" charset="-122"/>
                <a:ea typeface="方正大标宋简体" panose="02010601030101010101" pitchFamily="2" charset="-122"/>
              </a:rPr>
              <a:t>IEEE802.11</a:t>
            </a:r>
            <a:r>
              <a:rPr lang="zh-CN" altLang="en-US" b="1" smtClean="0">
                <a:latin typeface="方正大标宋简体" panose="02010601030101010101" pitchFamily="2" charset="-122"/>
                <a:ea typeface="方正大标宋简体" panose="02010601030101010101" pitchFamily="2" charset="-122"/>
              </a:rPr>
              <a:t>无线局域网。</a:t>
            </a: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方正大标宋简体" panose="02010601030101010101" pitchFamily="2" charset="-122"/>
              </a:rPr>
              <a:t>                速率</a:t>
            </a:r>
            <a:r>
              <a:rPr lang="en-US" altLang="zh-CN" b="1" smtClean="0">
                <a:latin typeface="方正大标宋简体" panose="02010601030101010101" pitchFamily="2" charset="-122"/>
                <a:ea typeface="方正大标宋简体" panose="02010601030101010101" pitchFamily="2" charset="-122"/>
              </a:rPr>
              <a:t>54Mbps</a:t>
            </a:r>
          </a:p>
        </p:txBody>
      </p:sp>
      <p:grpSp>
        <p:nvGrpSpPr>
          <p:cNvPr id="420868" name="Group 4"/>
          <p:cNvGrpSpPr>
            <a:grpSpLocks/>
          </p:cNvGrpSpPr>
          <p:nvPr/>
        </p:nvGrpSpPr>
        <p:grpSpPr bwMode="auto">
          <a:xfrm>
            <a:off x="5903913" y="1400175"/>
            <a:ext cx="2874962" cy="2820988"/>
            <a:chOff x="3497" y="1169"/>
            <a:chExt cx="2004" cy="2330"/>
          </a:xfrm>
        </p:grpSpPr>
        <p:grpSp>
          <p:nvGrpSpPr>
            <p:cNvPr id="109575" name="Group 5"/>
            <p:cNvGrpSpPr>
              <a:grpSpLocks/>
            </p:cNvGrpSpPr>
            <p:nvPr/>
          </p:nvGrpSpPr>
          <p:grpSpPr bwMode="auto">
            <a:xfrm>
              <a:off x="3944" y="2621"/>
              <a:ext cx="392" cy="500"/>
              <a:chOff x="3908" y="2375"/>
              <a:chExt cx="392" cy="500"/>
            </a:xfrm>
          </p:grpSpPr>
          <p:graphicFrame>
            <p:nvGraphicFramePr>
              <p:cNvPr id="109607" name="Object 6"/>
              <p:cNvGraphicFramePr>
                <a:graphicFrameLocks noChangeAspect="1"/>
              </p:cNvGraphicFramePr>
              <p:nvPr/>
            </p:nvGraphicFramePr>
            <p:xfrm>
              <a:off x="3908" y="2375"/>
              <a:ext cx="366" cy="441"/>
            </p:xfrm>
            <a:graphic>
              <a:graphicData uri="http://schemas.openxmlformats.org/presentationml/2006/ole">
                <mc:AlternateContent xmlns:mc="http://schemas.openxmlformats.org/markup-compatibility/2006">
                  <mc:Choice xmlns:v="urn:schemas-microsoft-com:vml" Requires="v">
                    <p:oleObj spid="_x0000_s110356" name="Clip" r:id="rId3" imgW="826829" imgH="840406" progId="MS_ClipArt_Gallery.2">
                      <p:embed/>
                    </p:oleObj>
                  </mc:Choice>
                  <mc:Fallback>
                    <p:oleObj name="Clip" r:id="rId3" imgW="826829" imgH="840406"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 y="2375"/>
                            <a:ext cx="366" cy="441"/>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608" name="Object 7"/>
              <p:cNvGraphicFramePr>
                <a:graphicFrameLocks noChangeAspect="1"/>
              </p:cNvGraphicFramePr>
              <p:nvPr/>
            </p:nvGraphicFramePr>
            <p:xfrm>
              <a:off x="3966" y="2506"/>
              <a:ext cx="334" cy="369"/>
            </p:xfrm>
            <a:graphic>
              <a:graphicData uri="http://schemas.openxmlformats.org/presentationml/2006/ole">
                <mc:AlternateContent xmlns:mc="http://schemas.openxmlformats.org/markup-compatibility/2006">
                  <mc:Choice xmlns:v="urn:schemas-microsoft-com:vml" Requires="v">
                    <p:oleObj spid="_x0000_s110357" name="Clip" r:id="rId5" imgW="1268295" imgH="1199426" progId="MS_ClipArt_Gallery.2">
                      <p:embed/>
                    </p:oleObj>
                  </mc:Choice>
                  <mc:Fallback>
                    <p:oleObj name="Clip" r:id="rId5" imgW="1268295" imgH="1199426" progId="MS_ClipArt_Gallery.2">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 y="2506"/>
                            <a:ext cx="334"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576" name="Group 8"/>
            <p:cNvGrpSpPr>
              <a:grpSpLocks/>
            </p:cNvGrpSpPr>
            <p:nvPr/>
          </p:nvGrpSpPr>
          <p:grpSpPr bwMode="auto">
            <a:xfrm>
              <a:off x="4672" y="2567"/>
              <a:ext cx="392" cy="500"/>
              <a:chOff x="2870" y="1518"/>
              <a:chExt cx="292" cy="320"/>
            </a:xfrm>
          </p:grpSpPr>
          <p:graphicFrame>
            <p:nvGraphicFramePr>
              <p:cNvPr id="109605" name="Object 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0358" name="Clip" r:id="rId7" imgW="826829" imgH="840406" progId="MS_ClipArt_Gallery.2">
                      <p:embed/>
                    </p:oleObj>
                  </mc:Choice>
                  <mc:Fallback>
                    <p:oleObj name="Clip" r:id="rId7" imgW="826829" imgH="840406" progId="MS_ClipArt_Gallery.2">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606" name="Object 1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0359" name="Clip" r:id="rId8" imgW="1268295" imgH="1199426" progId="MS_ClipArt_Gallery.2">
                      <p:embed/>
                    </p:oleObj>
                  </mc:Choice>
                  <mc:Fallback>
                    <p:oleObj name="Clip" r:id="rId8" imgW="1268295" imgH="1199426" progId="MS_ClipArt_Gallery.2">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577" name="Group 11"/>
            <p:cNvGrpSpPr>
              <a:grpSpLocks/>
            </p:cNvGrpSpPr>
            <p:nvPr/>
          </p:nvGrpSpPr>
          <p:grpSpPr bwMode="auto">
            <a:xfrm>
              <a:off x="4092" y="1837"/>
              <a:ext cx="366" cy="442"/>
              <a:chOff x="4733" y="2082"/>
              <a:chExt cx="272" cy="282"/>
            </a:xfrm>
          </p:grpSpPr>
          <p:graphicFrame>
            <p:nvGraphicFramePr>
              <p:cNvPr id="109603" name="Object 12"/>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110360" name="Clip" r:id="rId9" imgW="826829" imgH="840406" progId="MS_ClipArt_Gallery.2">
                      <p:embed/>
                    </p:oleObj>
                  </mc:Choice>
                  <mc:Fallback>
                    <p:oleObj name="Clip" r:id="rId9" imgW="826829" imgH="840406" progId="MS_ClipArt_Gallery.2">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604" name="Rectangle 13"/>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09578" name="Group 14"/>
            <p:cNvGrpSpPr>
              <a:grpSpLocks/>
            </p:cNvGrpSpPr>
            <p:nvPr/>
          </p:nvGrpSpPr>
          <p:grpSpPr bwMode="auto">
            <a:xfrm>
              <a:off x="4113" y="1453"/>
              <a:ext cx="483" cy="273"/>
              <a:chOff x="3600" y="219"/>
              <a:chExt cx="360" cy="175"/>
            </a:xfrm>
          </p:grpSpPr>
          <p:sp>
            <p:nvSpPr>
              <p:cNvPr id="109590" name="Oval 1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9591" name="Line 1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2" name="Line 1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3" name="Rectangle 1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9594" name="Oval 1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09595" name="Group 20"/>
              <p:cNvGrpSpPr>
                <a:grpSpLocks/>
              </p:cNvGrpSpPr>
              <p:nvPr/>
            </p:nvGrpSpPr>
            <p:grpSpPr bwMode="auto">
              <a:xfrm>
                <a:off x="3686" y="244"/>
                <a:ext cx="177" cy="66"/>
                <a:chOff x="2848" y="848"/>
                <a:chExt cx="140" cy="98"/>
              </a:xfrm>
            </p:grpSpPr>
            <p:sp>
              <p:nvSpPr>
                <p:cNvPr id="109600" name="Line 2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01" name="Line 2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02" name="Line 2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9596" name="Group 24"/>
              <p:cNvGrpSpPr>
                <a:grpSpLocks/>
              </p:cNvGrpSpPr>
              <p:nvPr/>
            </p:nvGrpSpPr>
            <p:grpSpPr bwMode="auto">
              <a:xfrm flipV="1">
                <a:off x="3686" y="243"/>
                <a:ext cx="177" cy="66"/>
                <a:chOff x="2848" y="848"/>
                <a:chExt cx="140" cy="98"/>
              </a:xfrm>
            </p:grpSpPr>
            <p:sp>
              <p:nvSpPr>
                <p:cNvPr id="109597" name="Line 2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8" name="Line 2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99" name="Line 2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9579" name="Line 28"/>
            <p:cNvSpPr>
              <a:spLocks noChangeShapeType="1"/>
            </p:cNvSpPr>
            <p:nvPr/>
          </p:nvSpPr>
          <p:spPr bwMode="auto">
            <a:xfrm flipV="1">
              <a:off x="4363" y="1721"/>
              <a:ext cx="0" cy="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9580" name="Group 29"/>
            <p:cNvGrpSpPr>
              <a:grpSpLocks/>
            </p:cNvGrpSpPr>
            <p:nvPr/>
          </p:nvGrpSpPr>
          <p:grpSpPr bwMode="auto">
            <a:xfrm>
              <a:off x="4826" y="1557"/>
              <a:ext cx="392" cy="500"/>
              <a:chOff x="2870" y="1518"/>
              <a:chExt cx="292" cy="320"/>
            </a:xfrm>
          </p:grpSpPr>
          <p:graphicFrame>
            <p:nvGraphicFramePr>
              <p:cNvPr id="109588" name="Object 3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0361" name="Clip" r:id="rId10" imgW="826829" imgH="840406" progId="MS_ClipArt_Gallery.2">
                      <p:embed/>
                    </p:oleObj>
                  </mc:Choice>
                  <mc:Fallback>
                    <p:oleObj name="Clip" r:id="rId10" imgW="826829" imgH="840406" progId="MS_ClipArt_Gallery.2">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9" name="Object 3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0362" name="Clip" r:id="rId11" imgW="1268295" imgH="1199426" progId="MS_ClipArt_Gallery.2">
                      <p:embed/>
                    </p:oleObj>
                  </mc:Choice>
                  <mc:Fallback>
                    <p:oleObj name="Clip" r:id="rId11" imgW="1268295" imgH="1199426" progId="MS_ClipArt_Gallery.2">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9581" name="Group 32"/>
            <p:cNvGrpSpPr>
              <a:grpSpLocks/>
            </p:cNvGrpSpPr>
            <p:nvPr/>
          </p:nvGrpSpPr>
          <p:grpSpPr bwMode="auto">
            <a:xfrm>
              <a:off x="5109" y="2226"/>
              <a:ext cx="392" cy="500"/>
              <a:chOff x="2870" y="1518"/>
              <a:chExt cx="292" cy="320"/>
            </a:xfrm>
          </p:grpSpPr>
          <p:graphicFrame>
            <p:nvGraphicFramePr>
              <p:cNvPr id="109586" name="Object 3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10363" name="Clip" r:id="rId12" imgW="826829" imgH="840406" progId="MS_ClipArt_Gallery.2">
                      <p:embed/>
                    </p:oleObj>
                  </mc:Choice>
                  <mc:Fallback>
                    <p:oleObj name="Clip" r:id="rId12" imgW="826829" imgH="840406" progId="MS_ClipArt_Gallery.2">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87" name="Object 3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10364" name="Clip" r:id="rId13" imgW="1268295" imgH="1199426" progId="MS_ClipArt_Gallery.2">
                      <p:embed/>
                    </p:oleObj>
                  </mc:Choice>
                  <mc:Fallback>
                    <p:oleObj name="Clip" r:id="rId13" imgW="1268295" imgH="1199426" progId="MS_ClipArt_Gallery.2">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9582" name="Text Box 35"/>
            <p:cNvSpPr txBox="1">
              <a:spLocks noChangeArrowheads="1"/>
            </p:cNvSpPr>
            <p:nvPr/>
          </p:nvSpPr>
          <p:spPr bwMode="auto">
            <a:xfrm>
              <a:off x="3497" y="1867"/>
              <a:ext cx="128"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endParaRPr lang="zh-CN" altLang="en-US" sz="2400">
                <a:solidFill>
                  <a:srgbClr val="FF0000"/>
                </a:solidFill>
                <a:latin typeface="Comic Sans MS" panose="030F0702030302020204" pitchFamily="66" charset="0"/>
                <a:ea typeface="华文中宋" panose="02010600040101010101" pitchFamily="2" charset="-122"/>
              </a:endParaRPr>
            </a:p>
            <a:p>
              <a:pPr>
                <a:spcBef>
                  <a:spcPct val="0"/>
                </a:spcBef>
                <a:buClrTx/>
                <a:buSzTx/>
                <a:buFontTx/>
                <a:buNone/>
              </a:pPr>
              <a:endParaRPr lang="zh-CN" altLang="en-US" sz="2400">
                <a:solidFill>
                  <a:srgbClr val="FF0000"/>
                </a:solidFill>
                <a:latin typeface="Times New Roman" panose="02020603050405020304" pitchFamily="18" charset="0"/>
                <a:ea typeface="华文中宋" panose="02010600040101010101" pitchFamily="2" charset="-122"/>
              </a:endParaRPr>
            </a:p>
          </p:txBody>
        </p:sp>
        <p:sp>
          <p:nvSpPr>
            <p:cNvPr id="109583" name="Text Box 36"/>
            <p:cNvSpPr txBox="1">
              <a:spLocks noChangeArrowheads="1"/>
            </p:cNvSpPr>
            <p:nvPr/>
          </p:nvSpPr>
          <p:spPr bwMode="auto">
            <a:xfrm>
              <a:off x="5279" y="3121"/>
              <a:ext cx="128"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9584" name="Line 37"/>
            <p:cNvSpPr>
              <a:spLocks noChangeShapeType="1"/>
            </p:cNvSpPr>
            <p:nvPr/>
          </p:nvSpPr>
          <p:spPr bwMode="auto">
            <a:xfrm flipV="1">
              <a:off x="4327" y="1169"/>
              <a:ext cx="0" cy="2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85" name="Text Box 38"/>
            <p:cNvSpPr txBox="1">
              <a:spLocks noChangeArrowheads="1"/>
            </p:cNvSpPr>
            <p:nvPr/>
          </p:nvSpPr>
          <p:spPr bwMode="auto">
            <a:xfrm>
              <a:off x="4006" y="1418"/>
              <a:ext cx="128"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420903" name="AutoShape 39"/>
          <p:cNvSpPr>
            <a:spLocks noChangeArrowheads="1"/>
          </p:cNvSpPr>
          <p:nvPr/>
        </p:nvSpPr>
        <p:spPr bwMode="auto">
          <a:xfrm>
            <a:off x="7724775" y="782638"/>
            <a:ext cx="982663" cy="617537"/>
          </a:xfrm>
          <a:prstGeom prst="wedgeRoundRectCallout">
            <a:avLst>
              <a:gd name="adj1" fmla="val -100727"/>
              <a:gd name="adj2" fmla="val 23508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hlink"/>
                </a:solidFill>
                <a:latin typeface="Times New Roman" panose="02020603050405020304" pitchFamily="18" charset="0"/>
                <a:ea typeface="华文中宋" panose="02010600040101010101" pitchFamily="2" charset="-122"/>
              </a:rPr>
              <a:t>基站</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20867">
                                            <p:txEl>
                                              <p:pRg st="0" end="0"/>
                                            </p:txEl>
                                          </p:spTgt>
                                        </p:tgtEl>
                                        <p:attrNameLst>
                                          <p:attrName>style.visibility</p:attrName>
                                        </p:attrNameLst>
                                      </p:cBhvr>
                                      <p:to>
                                        <p:strVal val="visible"/>
                                      </p:to>
                                    </p:set>
                                    <p:animEffect transition="in" filter="blinds(horizontal)">
                                      <p:cBhvr>
                                        <p:cTn id="7" dur="500"/>
                                        <p:tgtEl>
                                          <p:spTgt spid="42086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20867">
                                            <p:txEl>
                                              <p:pRg st="1" end="1"/>
                                            </p:txEl>
                                          </p:spTgt>
                                        </p:tgtEl>
                                        <p:attrNameLst>
                                          <p:attrName>style.visibility</p:attrName>
                                        </p:attrNameLst>
                                      </p:cBhvr>
                                      <p:to>
                                        <p:strVal val="visible"/>
                                      </p:to>
                                    </p:set>
                                    <p:animEffect transition="in" filter="blinds(horizontal)">
                                      <p:cBhvr>
                                        <p:cTn id="10" dur="500"/>
                                        <p:tgtEl>
                                          <p:spTgt spid="42086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420868"/>
                                        </p:tgtEl>
                                        <p:attrNameLst>
                                          <p:attrName>style.visibility</p:attrName>
                                        </p:attrNameLst>
                                      </p:cBhvr>
                                      <p:to>
                                        <p:strVal val="visible"/>
                                      </p:to>
                                    </p:set>
                                    <p:animEffect transition="in" filter="wipe(down)">
                                      <p:cBhvr>
                                        <p:cTn id="15" dur="500"/>
                                        <p:tgtEl>
                                          <p:spTgt spid="42086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20903"/>
                                        </p:tgtEl>
                                        <p:attrNameLst>
                                          <p:attrName>style.visibility</p:attrName>
                                        </p:attrNameLst>
                                      </p:cBhvr>
                                      <p:to>
                                        <p:strVal val="visible"/>
                                      </p:to>
                                    </p:set>
                                    <p:animEffect transition="in" filter="dissolve">
                                      <p:cBhvr>
                                        <p:cTn id="20" dur="500"/>
                                        <p:tgtEl>
                                          <p:spTgt spid="4209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20867">
                                            <p:txEl>
                                              <p:pRg st="3" end="3"/>
                                            </p:txEl>
                                          </p:spTgt>
                                        </p:tgtEl>
                                        <p:attrNameLst>
                                          <p:attrName>style.visibility</p:attrName>
                                        </p:attrNameLst>
                                      </p:cBhvr>
                                      <p:to>
                                        <p:strVal val="visible"/>
                                      </p:to>
                                    </p:set>
                                    <p:animEffect transition="in" filter="blinds(horizontal)">
                                      <p:cBhvr>
                                        <p:cTn id="25" dur="500"/>
                                        <p:tgtEl>
                                          <p:spTgt spid="420867">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20867">
                                            <p:txEl>
                                              <p:pRg st="4" end="4"/>
                                            </p:txEl>
                                          </p:spTgt>
                                        </p:tgtEl>
                                        <p:attrNameLst>
                                          <p:attrName>style.visibility</p:attrName>
                                        </p:attrNameLst>
                                      </p:cBhvr>
                                      <p:to>
                                        <p:strVal val="visible"/>
                                      </p:to>
                                    </p:set>
                                    <p:animEffect transition="in" filter="blinds(horizontal)">
                                      <p:cBhvr>
                                        <p:cTn id="30" dur="500"/>
                                        <p:tgtEl>
                                          <p:spTgt spid="420867">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420867">
                                            <p:txEl>
                                              <p:pRg st="5" end="5"/>
                                            </p:txEl>
                                          </p:spTgt>
                                        </p:tgtEl>
                                        <p:attrNameLst>
                                          <p:attrName>style.visibility</p:attrName>
                                        </p:attrNameLst>
                                      </p:cBhvr>
                                      <p:to>
                                        <p:strVal val="visible"/>
                                      </p:to>
                                    </p:set>
                                    <p:animEffect transition="in" filter="blinds(horizontal)">
                                      <p:cBhvr>
                                        <p:cTn id="35" dur="500"/>
                                        <p:tgtEl>
                                          <p:spTgt spid="420867">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420867">
                                            <p:txEl>
                                              <p:pRg st="7" end="7"/>
                                            </p:txEl>
                                          </p:spTgt>
                                        </p:tgtEl>
                                        <p:attrNameLst>
                                          <p:attrName>style.visibility</p:attrName>
                                        </p:attrNameLst>
                                      </p:cBhvr>
                                      <p:to>
                                        <p:strVal val="visible"/>
                                      </p:to>
                                    </p:set>
                                    <p:animEffect transition="in" filter="blinds(horizontal)">
                                      <p:cBhvr>
                                        <p:cTn id="40" dur="500"/>
                                        <p:tgtEl>
                                          <p:spTgt spid="420867">
                                            <p:txEl>
                                              <p:pRg st="7" end="7"/>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420867">
                                            <p:txEl>
                                              <p:pRg st="8" end="8"/>
                                            </p:txEl>
                                          </p:spTgt>
                                        </p:tgtEl>
                                        <p:attrNameLst>
                                          <p:attrName>style.visibility</p:attrName>
                                        </p:attrNameLst>
                                      </p:cBhvr>
                                      <p:to>
                                        <p:strVal val="visible"/>
                                      </p:to>
                                    </p:set>
                                    <p:animEffect transition="in" filter="blinds(horizontal)">
                                      <p:cBhvr>
                                        <p:cTn id="43" dur="500"/>
                                        <p:tgtEl>
                                          <p:spTgt spid="4208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0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946D541-D1B8-4883-8EF5-E53895C30BBF}" type="slidenum">
              <a:rPr lang="en-US" altLang="zh-CN" sz="1400" smtClean="0"/>
              <a:pPr>
                <a:spcBef>
                  <a:spcPct val="0"/>
                </a:spcBef>
                <a:buClrTx/>
                <a:buSzTx/>
                <a:buFontTx/>
                <a:buNone/>
              </a:pPr>
              <a:t>103</a:t>
            </a:fld>
            <a:endParaRPr lang="en-US" altLang="zh-CN" sz="1400" smtClean="0"/>
          </a:p>
        </p:txBody>
      </p:sp>
      <p:sp>
        <p:nvSpPr>
          <p:cNvPr id="295938" name="Rectangle 2"/>
          <p:cNvSpPr>
            <a:spLocks noGrp="1" noChangeArrowheads="1"/>
          </p:cNvSpPr>
          <p:nvPr>
            <p:ph type="title"/>
          </p:nvPr>
        </p:nvSpPr>
        <p:spPr>
          <a:xfrm>
            <a:off x="276225" y="187325"/>
            <a:ext cx="8382000" cy="1143000"/>
          </a:xfrm>
        </p:spPr>
        <p:txBody>
          <a:bodyPr/>
          <a:lstStyle/>
          <a:p>
            <a:pPr>
              <a:defRPr/>
            </a:pPr>
            <a:r>
              <a:rPr lang="zh-CN" altLang="en-US">
                <a:solidFill>
                  <a:srgbClr val="008000"/>
                </a:solidFill>
              </a:rPr>
              <a:t>例：家庭混合网络</a:t>
            </a:r>
          </a:p>
        </p:txBody>
      </p:sp>
      <p:sp>
        <p:nvSpPr>
          <p:cNvPr id="110596" name="Rectangle 3"/>
          <p:cNvSpPr>
            <a:spLocks noGrp="1" noChangeArrowheads="1"/>
          </p:cNvSpPr>
          <p:nvPr>
            <p:ph type="body" sz="half" idx="1"/>
          </p:nvPr>
        </p:nvSpPr>
        <p:spPr>
          <a:xfrm>
            <a:off x="438150" y="1266825"/>
            <a:ext cx="7770813" cy="2003425"/>
          </a:xfrm>
        </p:spPr>
        <p:txBody>
          <a:bodyPr/>
          <a:lstStyle/>
          <a:p>
            <a:pPr eaLnBrk="1">
              <a:buFont typeface="Wingdings" panose="05000000000000000000" pitchFamily="2" charset="2"/>
              <a:buNone/>
            </a:pPr>
            <a:r>
              <a:rPr lang="en-US" altLang="zh-CN" sz="2400" b="1" smtClean="0">
                <a:solidFill>
                  <a:srgbClr val="FF0000"/>
                </a:solidFill>
                <a:latin typeface="方正大标宋简体" panose="02010601030101010101" pitchFamily="2" charset="-122"/>
                <a:ea typeface="华文中宋" panose="02010600040101010101" pitchFamily="2" charset="-122"/>
              </a:rPr>
              <a:t>ADSL</a:t>
            </a:r>
            <a:r>
              <a:rPr lang="zh-CN" altLang="en-US" sz="2400" b="1" smtClean="0">
                <a:solidFill>
                  <a:srgbClr val="FF0000"/>
                </a:solidFill>
                <a:latin typeface="方正大标宋简体" panose="02010601030101010101" pitchFamily="2" charset="-122"/>
                <a:ea typeface="华文中宋" panose="02010600040101010101" pitchFamily="2" charset="-122"/>
              </a:rPr>
              <a:t>或电缆调制解调器与无线局域网技术结合。 </a:t>
            </a:r>
            <a:endParaRPr lang="en-US" altLang="zh-CN" sz="2400" b="1" smtClean="0">
              <a:solidFill>
                <a:srgbClr val="FF0000"/>
              </a:solidFill>
              <a:latin typeface="方正大标宋简体" panose="02010601030101010101" pitchFamily="2" charset="-122"/>
              <a:ea typeface="华文中宋" panose="02010600040101010101" pitchFamily="2" charset="-122"/>
            </a:endParaRPr>
          </a:p>
          <a:p>
            <a:pPr eaLnBrk="1">
              <a:buClr>
                <a:srgbClr val="FF99CC"/>
              </a:buClr>
              <a:buFont typeface="Wingdings" panose="05000000000000000000" pitchFamily="2" charset="2"/>
              <a:buChar char="ü"/>
            </a:pPr>
            <a:r>
              <a:rPr lang="zh-CN" altLang="en-US" sz="2400" b="1" smtClean="0">
                <a:latin typeface="方正大标宋简体" panose="02010601030101010101" pitchFamily="2" charset="-122"/>
                <a:ea typeface="华文中宋" panose="02010600040101010101" pitchFamily="2" charset="-122"/>
              </a:rPr>
              <a:t>无线接入点</a:t>
            </a:r>
          </a:p>
          <a:p>
            <a:pPr eaLnBrk="1">
              <a:buClr>
                <a:srgbClr val="FF99CC"/>
              </a:buClr>
              <a:buFont typeface="Wingdings" panose="05000000000000000000" pitchFamily="2" charset="2"/>
              <a:buChar char="ü"/>
            </a:pPr>
            <a:r>
              <a:rPr lang="zh-CN" altLang="en-US" sz="2400" b="1" smtClean="0">
                <a:latin typeface="方正大标宋简体" panose="02010601030101010101" pitchFamily="2" charset="-122"/>
                <a:ea typeface="华文中宋" panose="02010600040101010101" pitchFamily="2" charset="-122"/>
              </a:rPr>
              <a:t>路由器</a:t>
            </a:r>
          </a:p>
          <a:p>
            <a:pPr eaLnBrk="1">
              <a:buClr>
                <a:srgbClr val="FF99CC"/>
              </a:buClr>
              <a:buFont typeface="Wingdings" panose="05000000000000000000" pitchFamily="2" charset="2"/>
              <a:buChar char="ü"/>
            </a:pPr>
            <a:r>
              <a:rPr lang="zh-CN" altLang="en-US" sz="2400" b="1" smtClean="0">
                <a:latin typeface="方正大标宋简体" panose="02010601030101010101" pitchFamily="2" charset="-122"/>
                <a:ea typeface="华文中宋" panose="02010600040101010101" pitchFamily="2" charset="-122"/>
              </a:rPr>
              <a:t>电缆调制解调器</a:t>
            </a:r>
          </a:p>
        </p:txBody>
      </p:sp>
      <p:pic>
        <p:nvPicPr>
          <p:cNvPr id="110597" name="Picture 45" descr="1-1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460750"/>
            <a:ext cx="64770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83" name="AutoShape 47"/>
          <p:cNvSpPr>
            <a:spLocks noChangeArrowheads="1"/>
          </p:cNvSpPr>
          <p:nvPr/>
        </p:nvSpPr>
        <p:spPr bwMode="auto">
          <a:xfrm>
            <a:off x="2413000" y="1905000"/>
            <a:ext cx="1981200" cy="514350"/>
          </a:xfrm>
          <a:prstGeom prst="wedgeRoundRectCallout">
            <a:avLst>
              <a:gd name="adj1" fmla="val -41745"/>
              <a:gd name="adj2" fmla="val 440431"/>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hlink"/>
                </a:solidFill>
                <a:latin typeface="Times New Roman" panose="02020603050405020304" pitchFamily="18" charset="0"/>
                <a:ea typeface="华文中宋" panose="02010600040101010101" pitchFamily="2" charset="-122"/>
              </a:rPr>
              <a:t>无线接入点</a:t>
            </a:r>
          </a:p>
        </p:txBody>
      </p:sp>
      <p:sp>
        <p:nvSpPr>
          <p:cNvPr id="295984" name="AutoShape 48"/>
          <p:cNvSpPr>
            <a:spLocks noChangeArrowheads="1"/>
          </p:cNvSpPr>
          <p:nvPr/>
        </p:nvSpPr>
        <p:spPr bwMode="auto">
          <a:xfrm>
            <a:off x="276225" y="5775325"/>
            <a:ext cx="1455738" cy="514350"/>
          </a:xfrm>
          <a:prstGeom prst="wedgeRoundRectCallout">
            <a:avLst>
              <a:gd name="adj1" fmla="val 86204"/>
              <a:gd name="adj2" fmla="val -10216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hlink"/>
                </a:solidFill>
                <a:latin typeface="Times New Roman" panose="02020603050405020304" pitchFamily="18" charset="0"/>
                <a:ea typeface="华文中宋" panose="02010600040101010101" pitchFamily="2" charset="-122"/>
              </a:rPr>
              <a:t>路由器</a:t>
            </a:r>
          </a:p>
        </p:txBody>
      </p:sp>
      <p:sp>
        <p:nvSpPr>
          <p:cNvPr id="295985" name="AutoShape 49"/>
          <p:cNvSpPr>
            <a:spLocks noChangeArrowheads="1"/>
          </p:cNvSpPr>
          <p:nvPr/>
        </p:nvSpPr>
        <p:spPr bwMode="auto">
          <a:xfrm>
            <a:off x="3987800" y="6032500"/>
            <a:ext cx="2667000" cy="514350"/>
          </a:xfrm>
          <a:prstGeom prst="wedgeRoundRectCallout">
            <a:avLst>
              <a:gd name="adj1" fmla="val -49106"/>
              <a:gd name="adj2" fmla="val -13734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hlink"/>
                </a:solidFill>
                <a:latin typeface="Times New Roman" panose="02020603050405020304" pitchFamily="18" charset="0"/>
                <a:ea typeface="华文中宋" panose="02010600040101010101" pitchFamily="2" charset="-122"/>
              </a:rPr>
              <a:t>电缆调制解调器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5983"/>
                                        </p:tgtEl>
                                        <p:attrNameLst>
                                          <p:attrName>style.visibility</p:attrName>
                                        </p:attrNameLst>
                                      </p:cBhvr>
                                      <p:to>
                                        <p:strVal val="visible"/>
                                      </p:to>
                                    </p:set>
                                    <p:animEffect transition="in" filter="dissolve">
                                      <p:cBhvr>
                                        <p:cTn id="7" dur="500"/>
                                        <p:tgtEl>
                                          <p:spTgt spid="2959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5984"/>
                                        </p:tgtEl>
                                        <p:attrNameLst>
                                          <p:attrName>style.visibility</p:attrName>
                                        </p:attrNameLst>
                                      </p:cBhvr>
                                      <p:to>
                                        <p:strVal val="visible"/>
                                      </p:to>
                                    </p:set>
                                    <p:animEffect transition="in" filter="dissolve">
                                      <p:cBhvr>
                                        <p:cTn id="12" dur="500"/>
                                        <p:tgtEl>
                                          <p:spTgt spid="2959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5985"/>
                                        </p:tgtEl>
                                        <p:attrNameLst>
                                          <p:attrName>style.visibility</p:attrName>
                                        </p:attrNameLst>
                                      </p:cBhvr>
                                      <p:to>
                                        <p:strVal val="visible"/>
                                      </p:to>
                                    </p:set>
                                    <p:animEffect transition="in" filter="dissolve">
                                      <p:cBhvr>
                                        <p:cTn id="17" dur="500"/>
                                        <p:tgtEl>
                                          <p:spTgt spid="295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83" grpId="0" animBg="1"/>
      <p:bldP spid="295984" grpId="0" animBg="1"/>
      <p:bldP spid="29598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E00D591-62AB-4C36-967D-38C7D13D026E}" type="slidenum">
              <a:rPr lang="en-US" altLang="zh-CN" sz="1400" smtClean="0"/>
              <a:pPr>
                <a:spcBef>
                  <a:spcPct val="0"/>
                </a:spcBef>
                <a:buClrTx/>
                <a:buSzTx/>
                <a:buFontTx/>
                <a:buNone/>
              </a:pPr>
              <a:t>104</a:t>
            </a:fld>
            <a:endParaRPr lang="en-US" altLang="zh-CN" sz="1400" smtClean="0"/>
          </a:p>
        </p:txBody>
      </p:sp>
      <p:sp>
        <p:nvSpPr>
          <p:cNvPr id="297986"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ea typeface="楷体_GB2312" pitchFamily="49" charset="-122"/>
              </a:rPr>
              <a:t>广域无线接入网</a:t>
            </a:r>
          </a:p>
        </p:txBody>
      </p:sp>
      <p:sp>
        <p:nvSpPr>
          <p:cNvPr id="297987" name="Rectangle 3"/>
          <p:cNvSpPr>
            <a:spLocks noGrp="1" noChangeArrowheads="1"/>
          </p:cNvSpPr>
          <p:nvPr>
            <p:ph type="body" idx="1"/>
          </p:nvPr>
        </p:nvSpPr>
        <p:spPr>
          <a:xfrm>
            <a:off x="533400" y="1489075"/>
            <a:ext cx="8397875" cy="4759325"/>
          </a:xfrm>
        </p:spPr>
        <p:txBody>
          <a:bodyPr/>
          <a:lstStyle/>
          <a:p>
            <a:pPr eaLnBrk="1">
              <a:lnSpc>
                <a:spcPct val="110000"/>
              </a:lnSpc>
              <a:buClr>
                <a:srgbClr val="FF33CC"/>
              </a:buClr>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基站由电信提供商管理，覆盖范围</a:t>
            </a:r>
            <a:r>
              <a:rPr lang="zh-CN" altLang="en-US" b="1" smtClean="0">
                <a:solidFill>
                  <a:srgbClr val="FF0000"/>
                </a:solidFill>
                <a:latin typeface="方正大标宋简体" panose="02010601030101010101" pitchFamily="2" charset="-122"/>
                <a:ea typeface="华文中宋" panose="02010600040101010101" pitchFamily="2" charset="-122"/>
              </a:rPr>
              <a:t>数万米</a:t>
            </a:r>
          </a:p>
          <a:p>
            <a:pPr eaLnBrk="1">
              <a:lnSpc>
                <a:spcPct val="110000"/>
              </a:lnSpc>
              <a:buClr>
                <a:srgbClr val="FF33CC"/>
              </a:buClr>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漫游的用户可利用移动电话接入基站。</a:t>
            </a:r>
            <a:endParaRPr lang="zh-CN" altLang="en-US" b="1" i="1" smtClean="0">
              <a:latin typeface="方正大标宋简体" panose="02010601030101010101" pitchFamily="2" charset="-122"/>
              <a:ea typeface="华文中宋" panose="02010600040101010101" pitchFamily="2" charset="-122"/>
            </a:endParaRPr>
          </a:p>
          <a:p>
            <a:pPr eaLnBrk="1">
              <a:lnSpc>
                <a:spcPct val="110000"/>
              </a:lnSpc>
              <a:buClr>
                <a:srgbClr val="4D4D4D"/>
              </a:buClr>
            </a:pPr>
            <a:r>
              <a:rPr lang="zh-CN" altLang="en-US" b="1" smtClean="0">
                <a:solidFill>
                  <a:schemeClr val="accent2"/>
                </a:solidFill>
                <a:latin typeface="方正大标宋简体" panose="02010601030101010101" pitchFamily="2" charset="-122"/>
                <a:ea typeface="楷体_GB2312" pitchFamily="49" charset="-122"/>
              </a:rPr>
              <a:t>典型技术：</a:t>
            </a:r>
          </a:p>
          <a:p>
            <a:pPr eaLnBrk="1">
              <a:lnSpc>
                <a:spcPct val="110000"/>
              </a:lnSpc>
              <a:buClr>
                <a:srgbClr val="FF99CC"/>
              </a:buClr>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利用</a:t>
            </a:r>
            <a:r>
              <a:rPr lang="zh-CN" altLang="en-US" b="1" smtClean="0">
                <a:solidFill>
                  <a:srgbClr val="FF0000"/>
                </a:solidFill>
                <a:latin typeface="方正大标宋简体" panose="02010601030101010101" pitchFamily="2" charset="-122"/>
                <a:ea typeface="华文中宋" panose="02010600040101010101" pitchFamily="2" charset="-122"/>
              </a:rPr>
              <a:t>移动电话设施接入</a:t>
            </a:r>
            <a:r>
              <a:rPr lang="zh-CN" altLang="en-US" b="1" smtClean="0">
                <a:latin typeface="方正大标宋简体" panose="02010601030101010101" pitchFamily="2" charset="-122"/>
                <a:ea typeface="华文中宋" panose="02010600040101010101" pitchFamily="2" charset="-122"/>
              </a:rPr>
              <a:t>：欧洲的无线接入协议</a:t>
            </a:r>
            <a:r>
              <a:rPr lang="en-US" altLang="zh-CN" b="1" smtClean="0">
                <a:latin typeface="方正大标宋简体" panose="02010601030101010101" pitchFamily="2" charset="-122"/>
                <a:ea typeface="华文中宋" panose="02010600040101010101" pitchFamily="2" charset="-122"/>
              </a:rPr>
              <a:t>WAP </a:t>
            </a:r>
            <a:r>
              <a:rPr lang="zh-CN" altLang="en-US" b="1" smtClean="0">
                <a:latin typeface="方正大标宋简体" panose="02010601030101010101" pitchFamily="2" charset="-122"/>
                <a:ea typeface="华文中宋" panose="02010600040101010101" pitchFamily="2" charset="-122"/>
              </a:rPr>
              <a:t>、日本的</a:t>
            </a:r>
            <a:r>
              <a:rPr lang="en-US" altLang="zh-CN" b="1" smtClean="0">
                <a:latin typeface="方正大标宋简体" panose="02010601030101010101" pitchFamily="2" charset="-122"/>
                <a:ea typeface="华文中宋" panose="02010600040101010101" pitchFamily="2" charset="-122"/>
              </a:rPr>
              <a:t>i</a:t>
            </a:r>
            <a:r>
              <a:rPr lang="zh-CN" altLang="en-US" b="1" smtClean="0">
                <a:latin typeface="方正大标宋简体" panose="02010601030101010101" pitchFamily="2" charset="-122"/>
                <a:ea typeface="华文中宋" panose="02010600040101010101" pitchFamily="2" charset="-122"/>
              </a:rPr>
              <a:t>模式（</a:t>
            </a:r>
            <a:r>
              <a:rPr lang="en-US" altLang="zh-CN" b="1" smtClean="0">
                <a:latin typeface="方正大标宋简体" panose="02010601030101010101" pitchFamily="2" charset="-122"/>
                <a:ea typeface="华文中宋" panose="02010600040101010101" pitchFamily="2" charset="-122"/>
              </a:rPr>
              <a:t>i.mode</a:t>
            </a:r>
            <a:r>
              <a:rPr lang="zh-CN" altLang="en-US" b="1" smtClean="0">
                <a:latin typeface="方正大标宋简体" panose="02010601030101010101" pitchFamily="2" charset="-122"/>
                <a:ea typeface="华文中宋" panose="02010600040101010101" pitchFamily="2" charset="-122"/>
              </a:rPr>
              <a:t>）。</a:t>
            </a:r>
          </a:p>
          <a:p>
            <a:pPr eaLnBrk="1">
              <a:lnSpc>
                <a:spcPct val="110000"/>
              </a:lnSpc>
              <a:buClr>
                <a:srgbClr val="FF99CC"/>
              </a:buClr>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分组交换接入</a:t>
            </a:r>
            <a:r>
              <a:rPr lang="zh-CN" altLang="en-US" b="1" smtClean="0">
                <a:latin typeface="方正大标宋简体" panose="02010601030101010101" pitchFamily="2" charset="-122"/>
                <a:ea typeface="华文中宋" panose="02010600040101010101" pitchFamily="2" charset="-122"/>
              </a:rPr>
              <a:t>：第三代无线</a:t>
            </a:r>
            <a:r>
              <a:rPr lang="en-US" altLang="zh-CN" b="1" smtClean="0">
                <a:latin typeface="方正大标宋简体" panose="02010601030101010101" pitchFamily="2" charset="-122"/>
                <a:ea typeface="华文中宋" panose="02010600040101010101" pitchFamily="2" charset="-122"/>
              </a:rPr>
              <a:t>3G</a:t>
            </a:r>
            <a:r>
              <a:rPr lang="zh-CN" altLang="en-US" b="1" smtClean="0">
                <a:latin typeface="方正大标宋简体" panose="02010601030101010101" pitchFamily="2" charset="-122"/>
                <a:ea typeface="华文中宋" panose="02010600040101010101" pitchFamily="2" charset="-122"/>
              </a:rPr>
              <a:t>技术。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7987">
                                            <p:txEl>
                                              <p:pRg st="2" end="2"/>
                                            </p:txEl>
                                          </p:spTgt>
                                        </p:tgtEl>
                                        <p:attrNameLst>
                                          <p:attrName>style.visibility</p:attrName>
                                        </p:attrNameLst>
                                      </p:cBhvr>
                                      <p:to>
                                        <p:strVal val="visible"/>
                                      </p:to>
                                    </p:set>
                                    <p:animEffect transition="in" filter="blinds(horizontal)">
                                      <p:cBhvr>
                                        <p:cTn id="7" dur="500"/>
                                        <p:tgtEl>
                                          <p:spTgt spid="297987">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7987">
                                            <p:txEl>
                                              <p:pRg st="3" end="3"/>
                                            </p:txEl>
                                          </p:spTgt>
                                        </p:tgtEl>
                                        <p:attrNameLst>
                                          <p:attrName>style.visibility</p:attrName>
                                        </p:attrNameLst>
                                      </p:cBhvr>
                                      <p:to>
                                        <p:strVal val="visible"/>
                                      </p:to>
                                    </p:set>
                                    <p:animEffect transition="in" filter="blinds(horizontal)">
                                      <p:cBhvr>
                                        <p:cTn id="10" dur="500"/>
                                        <p:tgtEl>
                                          <p:spTgt spid="29798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97987">
                                            <p:txEl>
                                              <p:pRg st="4" end="4"/>
                                            </p:txEl>
                                          </p:spTgt>
                                        </p:tgtEl>
                                        <p:attrNameLst>
                                          <p:attrName>style.visibility</p:attrName>
                                        </p:attrNameLst>
                                      </p:cBhvr>
                                      <p:to>
                                        <p:strVal val="visible"/>
                                      </p:to>
                                    </p:set>
                                    <p:animEffect transition="in" filter="blinds(horizontal)">
                                      <p:cBhvr>
                                        <p:cTn id="13" dur="500"/>
                                        <p:tgtEl>
                                          <p:spTgt spid="297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8AC48B23-0ED5-42D6-9A75-13113390FD4B}" type="slidenum">
              <a:rPr lang="en-US" altLang="zh-CN" sz="1400" smtClean="0"/>
              <a:pPr>
                <a:spcBef>
                  <a:spcPct val="0"/>
                </a:spcBef>
                <a:buClrTx/>
                <a:buSzTx/>
                <a:buFontTx/>
                <a:buNone/>
              </a:pPr>
              <a:t>105</a:t>
            </a:fld>
            <a:endParaRPr lang="en-US" altLang="zh-CN" sz="1400" smtClean="0"/>
          </a:p>
        </p:txBody>
      </p:sp>
      <p:sp>
        <p:nvSpPr>
          <p:cNvPr id="299010"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1.4.2    </a:t>
            </a:r>
            <a:r>
              <a:rPr lang="zh-CN" altLang="en-US">
                <a:solidFill>
                  <a:srgbClr val="008000"/>
                </a:solidFill>
              </a:rPr>
              <a:t>物理媒体</a:t>
            </a:r>
            <a:r>
              <a:rPr lang="en-US" altLang="zh-CN">
                <a:solidFill>
                  <a:srgbClr val="008000"/>
                </a:solidFill>
                <a:ea typeface="华文中宋" panose="02010600040101010101" pitchFamily="2" charset="-122"/>
              </a:rPr>
              <a:t>(</a:t>
            </a:r>
            <a:r>
              <a:rPr lang="en-US" altLang="zh-CN" i="1">
                <a:solidFill>
                  <a:srgbClr val="008000"/>
                </a:solidFill>
                <a:ea typeface="华文中宋" panose="02010600040101010101" pitchFamily="2" charset="-122"/>
              </a:rPr>
              <a:t>physical medium</a:t>
            </a:r>
            <a:r>
              <a:rPr lang="en-US" altLang="zh-CN">
                <a:solidFill>
                  <a:srgbClr val="008000"/>
                </a:solidFill>
                <a:ea typeface="华文中宋" panose="02010600040101010101" pitchFamily="2" charset="-122"/>
              </a:rPr>
              <a:t>)</a:t>
            </a:r>
            <a:endParaRPr lang="zh-CN" altLang="en-US">
              <a:solidFill>
                <a:srgbClr val="008000"/>
              </a:solidFill>
              <a:ea typeface="华文中宋" panose="02010600040101010101" pitchFamily="2" charset="-122"/>
            </a:endParaRPr>
          </a:p>
        </p:txBody>
      </p:sp>
      <p:sp>
        <p:nvSpPr>
          <p:cNvPr id="299011" name="Rectangle 3"/>
          <p:cNvSpPr>
            <a:spLocks noGrp="1" noChangeArrowheads="1"/>
          </p:cNvSpPr>
          <p:nvPr>
            <p:ph type="body" idx="1"/>
          </p:nvPr>
        </p:nvSpPr>
        <p:spPr>
          <a:xfrm>
            <a:off x="533400" y="1204913"/>
            <a:ext cx="6602413" cy="4194175"/>
          </a:xfrm>
        </p:spPr>
        <p:txBody>
          <a:bodyPr/>
          <a:lstStyle/>
          <a:p>
            <a:pPr eaLnBrk="1">
              <a:lnSpc>
                <a:spcPct val="110000"/>
              </a:lnSpc>
              <a:buFont typeface="Wingdings" panose="05000000000000000000" pitchFamily="2" charset="2"/>
              <a:buNone/>
            </a:pPr>
            <a:r>
              <a:rPr lang="zh-CN" altLang="en-US" b="1" smtClean="0">
                <a:solidFill>
                  <a:srgbClr val="FF0000"/>
                </a:solidFill>
                <a:latin typeface="华文中宋" panose="02010600040101010101" pitchFamily="2" charset="-122"/>
                <a:ea typeface="华文中宋" panose="02010600040101010101" pitchFamily="2" charset="-122"/>
              </a:rPr>
              <a:t>将网络中不同端系统互相连接起来的物理线路。</a:t>
            </a:r>
          </a:p>
          <a:p>
            <a:pPr eaLnBrk="1">
              <a:lnSpc>
                <a:spcPct val="110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是进行数据传输的物理通路，通过</a:t>
            </a:r>
            <a:r>
              <a:rPr lang="zh-CN" altLang="en-US" b="1" smtClean="0">
                <a:solidFill>
                  <a:srgbClr val="FF0000"/>
                </a:solidFill>
                <a:latin typeface="华文中宋" panose="02010600040101010101" pitchFamily="2" charset="-122"/>
                <a:ea typeface="华文中宋" panose="02010600040101010101" pitchFamily="2" charset="-122"/>
              </a:rPr>
              <a:t>传播电磁波或光脉冲</a:t>
            </a:r>
            <a:r>
              <a:rPr lang="zh-CN" altLang="en-US" b="1" smtClean="0">
                <a:latin typeface="华文中宋" panose="02010600040101010101" pitchFamily="2" charset="-122"/>
                <a:ea typeface="华文中宋" panose="02010600040101010101" pitchFamily="2" charset="-122"/>
              </a:rPr>
              <a:t>来发送比特流。</a:t>
            </a:r>
          </a:p>
          <a:p>
            <a:pPr eaLnBrk="1">
              <a:lnSpc>
                <a:spcPct val="110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也称为传输媒体、传输介质、传输媒介。</a:t>
            </a:r>
          </a:p>
          <a:p>
            <a:pPr eaLnBrk="1">
              <a:lnSpc>
                <a:spcPct val="110000"/>
              </a:lnSpc>
              <a:buClr>
                <a:srgbClr val="4D4D4D"/>
              </a:buClr>
            </a:pPr>
            <a:r>
              <a:rPr lang="zh-CN" altLang="en-US" b="1" smtClean="0">
                <a:solidFill>
                  <a:schemeClr val="accent2"/>
                </a:solidFill>
                <a:latin typeface="楷体_GB2312" pitchFamily="49" charset="-122"/>
                <a:ea typeface="楷体_GB2312" pitchFamily="49" charset="-122"/>
              </a:rPr>
              <a:t>分为两大类：</a:t>
            </a:r>
          </a:p>
          <a:p>
            <a:pPr eaLnBrk="1">
              <a:lnSpc>
                <a:spcPct val="110000"/>
              </a:lnSpc>
              <a:buFont typeface="Wingdings" panose="05000000000000000000" pitchFamily="2" charset="2"/>
              <a:buChar char="ü"/>
            </a:pPr>
            <a:r>
              <a:rPr lang="zh-CN" altLang="en-US" b="1" i="1" smtClean="0">
                <a:solidFill>
                  <a:srgbClr val="FF0000"/>
                </a:solidFill>
                <a:latin typeface="方正大标宋简体" panose="02010601030101010101" pitchFamily="2" charset="-122"/>
                <a:ea typeface="华文中宋" panose="02010600040101010101" pitchFamily="2" charset="-122"/>
              </a:rPr>
              <a:t>导引型媒体</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华文中宋" panose="02010600040101010101" pitchFamily="2" charset="-122"/>
                <a:ea typeface="华文中宋" panose="02010600040101010101" pitchFamily="2" charset="-122"/>
              </a:rPr>
              <a:t>电波沿着固体媒体传播。如双绞线、同轴电缆或光缆等。</a:t>
            </a:r>
          </a:p>
          <a:p>
            <a:pPr eaLnBrk="1">
              <a:lnSpc>
                <a:spcPct val="110000"/>
              </a:lnSpc>
              <a:buFont typeface="Wingdings" panose="05000000000000000000" pitchFamily="2" charset="2"/>
              <a:buChar char="ü"/>
            </a:pPr>
            <a:r>
              <a:rPr lang="zh-CN" altLang="en-US" b="1" i="1" smtClean="0">
                <a:solidFill>
                  <a:srgbClr val="FF0000"/>
                </a:solidFill>
                <a:latin typeface="方正大标宋简体" panose="02010601030101010101" pitchFamily="2" charset="-122"/>
                <a:ea typeface="华文中宋" panose="02010600040101010101" pitchFamily="2" charset="-122"/>
              </a:rPr>
              <a:t>非导引型媒体</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华文中宋" panose="02010600040101010101" pitchFamily="2" charset="-122"/>
                <a:ea typeface="华文中宋" panose="02010600040101010101" pitchFamily="2" charset="-122"/>
              </a:rPr>
              <a:t>电波在空气或外层空间中传播。如无线电等。       </a:t>
            </a:r>
          </a:p>
        </p:txBody>
      </p:sp>
      <p:sp>
        <p:nvSpPr>
          <p:cNvPr id="299013" name="Text Box 5"/>
          <p:cNvSpPr txBox="1">
            <a:spLocks noChangeArrowheads="1"/>
          </p:cNvSpPr>
          <p:nvPr/>
        </p:nvSpPr>
        <p:spPr bwMode="auto">
          <a:xfrm>
            <a:off x="533400" y="5399088"/>
            <a:ext cx="7059613" cy="9429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lnSpc>
                <a:spcPct val="115000"/>
              </a:lnSpc>
              <a:buFont typeface="Wingdings" panose="05000000000000000000" pitchFamily="2" charset="2"/>
              <a:buNone/>
            </a:pPr>
            <a:r>
              <a:rPr lang="zh-CN" altLang="en-US" sz="2400" b="1">
                <a:latin typeface="Times New Roman" panose="02020603050405020304" pitchFamily="18" charset="0"/>
                <a:ea typeface="华文中宋" panose="02010600040101010101" pitchFamily="2" charset="-122"/>
              </a:rPr>
              <a:t>       物理媒体的性能对网络的通信、速度、距离、价格以及网络中的结点数和可靠性都有很大影响。</a:t>
            </a:r>
            <a:endParaRPr lang="zh-CN" altLang="en-US" sz="2400" b="1">
              <a:latin typeface="Times New Roman" panose="02020603050405020304" pitchFamily="18" charset="0"/>
              <a:ea typeface="宋体" panose="02010600030101010101" pitchFamily="2" charset="-122"/>
            </a:endParaRPr>
          </a:p>
        </p:txBody>
      </p:sp>
      <p:sp>
        <p:nvSpPr>
          <p:cNvPr id="299015" name="Text Box 7"/>
          <p:cNvSpPr txBox="1">
            <a:spLocks noChangeArrowheads="1"/>
          </p:cNvSpPr>
          <p:nvPr/>
        </p:nvSpPr>
        <p:spPr bwMode="auto">
          <a:xfrm>
            <a:off x="7356475" y="1954213"/>
            <a:ext cx="1620838" cy="2109787"/>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a:latin typeface="Times New Roman" panose="02020603050405020304" pitchFamily="18" charset="0"/>
                <a:ea typeface="华文中宋" panose="02010600040101010101" pitchFamily="2" charset="-122"/>
                <a:hlinkClick r:id="" action="ppaction://customshow?id=30&amp;return=true"/>
              </a:rPr>
              <a:t>双绞线</a:t>
            </a:r>
            <a:endParaRPr lang="zh-CN" altLang="en-US" sz="2400" b="1">
              <a:latin typeface="Times New Roman" panose="02020603050405020304" pitchFamily="18" charset="0"/>
              <a:ea typeface="华文中宋" panose="02010600040101010101" pitchFamily="2" charset="-122"/>
            </a:endParaRPr>
          </a:p>
          <a:p>
            <a:pPr>
              <a:spcBef>
                <a:spcPct val="50000"/>
              </a:spcBef>
              <a:buClrTx/>
              <a:buSzTx/>
              <a:buFontTx/>
              <a:buNone/>
            </a:pPr>
            <a:r>
              <a:rPr lang="zh-CN" altLang="en-US" sz="2400" b="1">
                <a:latin typeface="Times New Roman" panose="02020603050405020304" pitchFamily="18" charset="0"/>
                <a:ea typeface="华文中宋" panose="02010600040101010101" pitchFamily="2" charset="-122"/>
                <a:hlinkClick r:id="" action="ppaction://customshow?id=31&amp;return=true"/>
              </a:rPr>
              <a:t>同轴电缆</a:t>
            </a:r>
            <a:endParaRPr lang="zh-CN" altLang="en-US" sz="2400" b="1">
              <a:latin typeface="Times New Roman" panose="02020603050405020304" pitchFamily="18" charset="0"/>
              <a:ea typeface="华文中宋" panose="02010600040101010101" pitchFamily="2" charset="-122"/>
            </a:endParaRPr>
          </a:p>
          <a:p>
            <a:pPr>
              <a:spcBef>
                <a:spcPct val="50000"/>
              </a:spcBef>
              <a:buClrTx/>
              <a:buSzTx/>
              <a:buFontTx/>
              <a:buNone/>
            </a:pPr>
            <a:r>
              <a:rPr lang="zh-CN" altLang="en-US" sz="2400" b="1">
                <a:latin typeface="Times New Roman" panose="02020603050405020304" pitchFamily="18" charset="0"/>
                <a:ea typeface="华文中宋" panose="02010600040101010101" pitchFamily="2" charset="-122"/>
                <a:hlinkClick r:id="" action="ppaction://customshow?id=32&amp;return=true"/>
              </a:rPr>
              <a:t>光纤</a:t>
            </a:r>
            <a:endParaRPr lang="zh-CN" altLang="en-US" sz="2400" b="1">
              <a:latin typeface="Times New Roman" panose="02020603050405020304" pitchFamily="18" charset="0"/>
              <a:ea typeface="华文中宋" panose="02010600040101010101" pitchFamily="2" charset="-122"/>
            </a:endParaRPr>
          </a:p>
          <a:p>
            <a:pPr>
              <a:spcBef>
                <a:spcPct val="50000"/>
              </a:spcBef>
              <a:buClrTx/>
              <a:buSzTx/>
              <a:buFontTx/>
              <a:buNone/>
            </a:pPr>
            <a:r>
              <a:rPr lang="zh-CN" altLang="en-US" sz="2400" b="1">
                <a:latin typeface="Times New Roman" panose="02020603050405020304" pitchFamily="18" charset="0"/>
                <a:ea typeface="华文中宋" panose="02010600040101010101" pitchFamily="2" charset="-122"/>
                <a:hlinkClick r:id="" action="ppaction://customshow?id=33&amp;return=true"/>
              </a:rPr>
              <a:t>无线电</a:t>
            </a:r>
            <a:endParaRPr lang="zh-CN" altLang="en-US" sz="2400" b="1">
              <a:latin typeface="Times New Roman" panose="02020603050405020304" pitchFamily="18" charset="0"/>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9011">
                                            <p:txEl>
                                              <p:pRg st="1" end="1"/>
                                            </p:txEl>
                                          </p:spTgt>
                                        </p:tgtEl>
                                        <p:attrNameLst>
                                          <p:attrName>style.visibility</p:attrName>
                                        </p:attrNameLst>
                                      </p:cBhvr>
                                      <p:to>
                                        <p:strVal val="visible"/>
                                      </p:to>
                                    </p:set>
                                    <p:animEffect transition="in" filter="blinds(horizontal)">
                                      <p:cBhvr>
                                        <p:cTn id="7" dur="500"/>
                                        <p:tgtEl>
                                          <p:spTgt spid="2990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99011">
                                            <p:txEl>
                                              <p:pRg st="2" end="2"/>
                                            </p:txEl>
                                          </p:spTgt>
                                        </p:tgtEl>
                                        <p:attrNameLst>
                                          <p:attrName>style.visibility</p:attrName>
                                        </p:attrNameLst>
                                      </p:cBhvr>
                                      <p:to>
                                        <p:strVal val="visible"/>
                                      </p:to>
                                    </p:set>
                                    <p:animEffect transition="in" filter="blinds(horizontal)">
                                      <p:cBhvr>
                                        <p:cTn id="10" dur="500"/>
                                        <p:tgtEl>
                                          <p:spTgt spid="29901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99011">
                                            <p:txEl>
                                              <p:pRg st="3" end="3"/>
                                            </p:txEl>
                                          </p:spTgt>
                                        </p:tgtEl>
                                        <p:attrNameLst>
                                          <p:attrName>style.visibility</p:attrName>
                                        </p:attrNameLst>
                                      </p:cBhvr>
                                      <p:to>
                                        <p:strVal val="visible"/>
                                      </p:to>
                                    </p:set>
                                    <p:animEffect transition="in" filter="wipe(down)">
                                      <p:cBhvr>
                                        <p:cTn id="15" dur="500"/>
                                        <p:tgtEl>
                                          <p:spTgt spid="299011">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99011">
                                            <p:txEl>
                                              <p:pRg st="4" end="4"/>
                                            </p:txEl>
                                          </p:spTgt>
                                        </p:tgtEl>
                                        <p:attrNameLst>
                                          <p:attrName>style.visibility</p:attrName>
                                        </p:attrNameLst>
                                      </p:cBhvr>
                                      <p:to>
                                        <p:strVal val="visible"/>
                                      </p:to>
                                    </p:set>
                                    <p:animEffect transition="in" filter="wipe(down)">
                                      <p:cBhvr>
                                        <p:cTn id="18" dur="500"/>
                                        <p:tgtEl>
                                          <p:spTgt spid="299011">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99011">
                                            <p:txEl>
                                              <p:pRg st="5" end="5"/>
                                            </p:txEl>
                                          </p:spTgt>
                                        </p:tgtEl>
                                        <p:attrNameLst>
                                          <p:attrName>style.visibility</p:attrName>
                                        </p:attrNameLst>
                                      </p:cBhvr>
                                      <p:to>
                                        <p:strVal val="visible"/>
                                      </p:to>
                                    </p:set>
                                    <p:animEffect transition="in" filter="wipe(down)">
                                      <p:cBhvr>
                                        <p:cTn id="21" dur="500"/>
                                        <p:tgtEl>
                                          <p:spTgt spid="299011">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299013"/>
                                        </p:tgtEl>
                                        <p:attrNameLst>
                                          <p:attrName>style.visibility</p:attrName>
                                        </p:attrNameLst>
                                      </p:cBhvr>
                                      <p:to>
                                        <p:strVal val="visible"/>
                                      </p:to>
                                    </p:set>
                                    <p:animEffect transition="in" filter="box(in)">
                                      <p:cBhvr>
                                        <p:cTn id="26" dur="500"/>
                                        <p:tgtEl>
                                          <p:spTgt spid="2990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299015"/>
                                        </p:tgtEl>
                                        <p:attrNameLst>
                                          <p:attrName>style.visibility</p:attrName>
                                        </p:attrNameLst>
                                      </p:cBhvr>
                                      <p:to>
                                        <p:strVal val="visible"/>
                                      </p:to>
                                    </p:set>
                                    <p:animEffect transition="in" filter="box(in)">
                                      <p:cBhvr>
                                        <p:cTn id="31" dur="500"/>
                                        <p:tgtEl>
                                          <p:spTgt spid="299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3" grpId="0" animBg="1"/>
      <p:bldP spid="29901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0BE4D7A8-CFD3-4ADC-B269-B1CEBD6D48CF}" type="slidenum">
              <a:rPr lang="en-US" altLang="zh-CN" sz="1400" smtClean="0"/>
              <a:pPr>
                <a:spcBef>
                  <a:spcPct val="0"/>
                </a:spcBef>
                <a:buClrTx/>
                <a:buSzTx/>
                <a:buFontTx/>
                <a:buNone/>
              </a:pPr>
              <a:t>106</a:t>
            </a:fld>
            <a:endParaRPr lang="en-US" altLang="zh-CN" sz="1400" smtClean="0"/>
          </a:p>
        </p:txBody>
      </p:sp>
      <p:sp>
        <p:nvSpPr>
          <p:cNvPr id="300034"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a:t>
            </a:r>
            <a:r>
              <a:rPr lang="zh-CN" altLang="en-US">
                <a:solidFill>
                  <a:srgbClr val="008000"/>
                </a:solidFill>
              </a:rPr>
              <a:t>、双绞线</a:t>
            </a:r>
          </a:p>
        </p:txBody>
      </p:sp>
      <p:sp>
        <p:nvSpPr>
          <p:cNvPr id="300035" name="Rectangle 3"/>
          <p:cNvSpPr>
            <a:spLocks noGrp="1" noChangeArrowheads="1"/>
          </p:cNvSpPr>
          <p:nvPr>
            <p:ph type="body" idx="1"/>
          </p:nvPr>
        </p:nvSpPr>
        <p:spPr>
          <a:xfrm>
            <a:off x="533400" y="1192213"/>
            <a:ext cx="7335838" cy="4281487"/>
          </a:xfrm>
        </p:spPr>
        <p:txBody>
          <a:bodyPr/>
          <a:lstStyle/>
          <a:p>
            <a:pPr eaLnBrk="1">
              <a:lnSpc>
                <a:spcPct val="125000"/>
              </a:lnSpc>
              <a:spcBef>
                <a:spcPct val="30000"/>
              </a:spcBef>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最便宜、最普遍。如电话线。</a:t>
            </a:r>
            <a:endParaRPr lang="zh-CN" altLang="en-US" b="1" i="1" smtClean="0">
              <a:latin typeface="方正大标宋简体" panose="02010601030101010101" pitchFamily="2" charset="-122"/>
              <a:ea typeface="华文中宋" panose="02010600040101010101" pitchFamily="2" charset="-122"/>
            </a:endParaRPr>
          </a:p>
          <a:p>
            <a:pPr eaLnBrk="1">
              <a:lnSpc>
                <a:spcPct val="125000"/>
              </a:lnSpc>
              <a:spcBef>
                <a:spcPct val="30000"/>
              </a:spcBef>
              <a:buClr>
                <a:srgbClr val="4D4D4D"/>
              </a:buClr>
              <a:buFont typeface="Wingdings" panose="05000000000000000000" pitchFamily="2" charset="2"/>
              <a:buNone/>
            </a:pPr>
            <a:endParaRPr lang="zh-CN" altLang="en-US" b="1" smtClean="0">
              <a:solidFill>
                <a:schemeClr val="accent2"/>
              </a:solidFill>
              <a:latin typeface="方正大标宋简体" panose="02010601030101010101" pitchFamily="2" charset="-122"/>
              <a:ea typeface="楷体_GB2312" pitchFamily="49" charset="-122"/>
            </a:endParaRPr>
          </a:p>
          <a:p>
            <a:pPr eaLnBrk="1">
              <a:lnSpc>
                <a:spcPct val="125000"/>
              </a:lnSpc>
              <a:spcBef>
                <a:spcPct val="30000"/>
              </a:spcBef>
              <a:buClr>
                <a:srgbClr val="4D4D4D"/>
              </a:buClr>
              <a:buFont typeface="Wingdings" panose="05000000000000000000" pitchFamily="2" charset="2"/>
              <a:buNone/>
            </a:pPr>
            <a:r>
              <a:rPr lang="zh-CN" altLang="en-US" b="1" smtClean="0">
                <a:solidFill>
                  <a:schemeClr val="accent2"/>
                </a:solidFill>
                <a:latin typeface="方正大标宋简体" panose="02010601030101010101" pitchFamily="2" charset="-122"/>
                <a:ea typeface="楷体_GB2312" pitchFamily="49" charset="-122"/>
              </a:rPr>
              <a:t>组成：</a:t>
            </a:r>
            <a:r>
              <a:rPr lang="zh-CN" altLang="en-US" b="1" smtClean="0">
                <a:latin typeface="方正大标宋简体" panose="02010601030101010101" pitchFamily="2" charset="-122"/>
                <a:ea typeface="华文中宋" panose="02010600040101010101" pitchFamily="2" charset="-122"/>
              </a:rPr>
              <a:t>两根绝缘的铜线螺旋形式扭合在一起。减少对邻近双绞线的电气干扰。</a:t>
            </a:r>
          </a:p>
        </p:txBody>
      </p:sp>
      <p:pic>
        <p:nvPicPr>
          <p:cNvPr id="300036" name="Picture 4" descr="grentw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688" y="5080000"/>
            <a:ext cx="4111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0035">
                                            <p:txEl>
                                              <p:pRg st="2" end="2"/>
                                            </p:txEl>
                                          </p:spTgt>
                                        </p:tgtEl>
                                        <p:attrNameLst>
                                          <p:attrName>style.visibility</p:attrName>
                                        </p:attrNameLst>
                                      </p:cBhvr>
                                      <p:to>
                                        <p:strVal val="visible"/>
                                      </p:to>
                                    </p:set>
                                    <p:animEffect transition="in" filter="blinds(horizontal)">
                                      <p:cBhvr>
                                        <p:cTn id="7" dur="500"/>
                                        <p:tgtEl>
                                          <p:spTgt spid="30003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00036"/>
                                        </p:tgtEl>
                                        <p:attrNameLst>
                                          <p:attrName>style.visibility</p:attrName>
                                        </p:attrNameLst>
                                      </p:cBhvr>
                                      <p:to>
                                        <p:strVal val="visible"/>
                                      </p:to>
                                    </p:set>
                                    <p:animEffect transition="in" filter="dissolve">
                                      <p:cBhvr>
                                        <p:cTn id="12" dur="500"/>
                                        <p:tgtEl>
                                          <p:spTgt spid="300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4E4112D-EC2D-45D9-9E92-D3F06C3515D1}" type="slidenum">
              <a:rPr lang="en-US" altLang="zh-CN" sz="1400" smtClean="0"/>
              <a:pPr>
                <a:spcBef>
                  <a:spcPct val="0"/>
                </a:spcBef>
                <a:buClrTx/>
                <a:buSzTx/>
                <a:buFontTx/>
                <a:buNone/>
              </a:pPr>
              <a:t>107</a:t>
            </a:fld>
            <a:endParaRPr lang="en-US" altLang="zh-CN" sz="1400" smtClean="0"/>
          </a:p>
        </p:txBody>
      </p:sp>
      <p:sp>
        <p:nvSpPr>
          <p:cNvPr id="394242"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ea typeface="楷体_GB2312" pitchFamily="49" charset="-122"/>
              </a:rPr>
              <a:t>双绞线电缆</a:t>
            </a:r>
          </a:p>
        </p:txBody>
      </p:sp>
      <p:sp>
        <p:nvSpPr>
          <p:cNvPr id="394243" name="Rectangle 3"/>
          <p:cNvSpPr>
            <a:spLocks noGrp="1" noChangeArrowheads="1"/>
          </p:cNvSpPr>
          <p:nvPr>
            <p:ph type="body" idx="1"/>
          </p:nvPr>
        </p:nvSpPr>
        <p:spPr>
          <a:xfrm>
            <a:off x="533400" y="1371600"/>
            <a:ext cx="8010525" cy="2679700"/>
          </a:xfrm>
        </p:spPr>
        <p:txBody>
          <a:bodyPr/>
          <a:lstStyle/>
          <a:p>
            <a:pPr eaLnBrk="1">
              <a:lnSpc>
                <a:spcPct val="115000"/>
              </a:lnSpc>
              <a:buClr>
                <a:srgbClr val="4D4D4D"/>
              </a:buClr>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多对双绞线捆扎成一根电缆，并在外面覆盖上防护层。</a:t>
            </a:r>
          </a:p>
          <a:p>
            <a:pPr eaLnBrk="1">
              <a:lnSpc>
                <a:spcPct val="115000"/>
              </a:lnSpc>
              <a:buFont typeface="Wingdings" panose="05000000000000000000" pitchFamily="2" charset="2"/>
              <a:buChar char="ü"/>
            </a:pPr>
            <a:r>
              <a:rPr lang="zh-CN" altLang="en-US" b="1" i="1" smtClean="0">
                <a:solidFill>
                  <a:srgbClr val="FF0000"/>
                </a:solidFill>
                <a:latin typeface="方正大标宋简体" panose="02010601030101010101" pitchFamily="2" charset="-122"/>
                <a:ea typeface="华文中宋" panose="02010600040101010101" pitchFamily="2" charset="-122"/>
              </a:rPr>
              <a:t>屏蔽双绞线</a:t>
            </a:r>
            <a:r>
              <a:rPr lang="en-US" altLang="zh-CN" b="1" i="1" smtClean="0">
                <a:solidFill>
                  <a:srgbClr val="FF0000"/>
                </a:solidFill>
                <a:latin typeface="方正大标宋简体" panose="02010601030101010101" pitchFamily="2" charset="-122"/>
                <a:ea typeface="华文中宋" panose="02010600040101010101" pitchFamily="2" charset="-122"/>
              </a:rPr>
              <a:t>STP</a:t>
            </a:r>
            <a:r>
              <a:rPr lang="zh-CN" altLang="en-US" b="1" smtClean="0">
                <a:solidFill>
                  <a:srgbClr val="FF0000"/>
                </a:solidFill>
                <a:latin typeface="方正大标宋简体" panose="02010601030101010101" pitchFamily="2" charset="-122"/>
                <a:ea typeface="华文中宋" panose="02010600040101010101" pitchFamily="2" charset="-122"/>
              </a:rPr>
              <a:t>：</a:t>
            </a: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抗电磁干扰能力强，贵，安装复杂。</a:t>
            </a:r>
          </a:p>
          <a:p>
            <a:pPr eaLnBrk="1">
              <a:lnSpc>
                <a:spcPct val="115000"/>
              </a:lnSpc>
              <a:buFont typeface="Wingdings" panose="05000000000000000000" pitchFamily="2" charset="2"/>
              <a:buChar char="ü"/>
            </a:pPr>
            <a:r>
              <a:rPr lang="zh-CN" altLang="en-US" b="1" i="1" smtClean="0">
                <a:solidFill>
                  <a:srgbClr val="FF0000"/>
                </a:solidFill>
                <a:latin typeface="方正大标宋简体" panose="02010601030101010101" pitchFamily="2" charset="-122"/>
                <a:ea typeface="华文中宋" panose="02010600040101010101" pitchFamily="2" charset="-122"/>
              </a:rPr>
              <a:t>非屏蔽双绞线</a:t>
            </a:r>
            <a:r>
              <a:rPr lang="en-US" altLang="zh-CN" b="1" i="1" smtClean="0">
                <a:solidFill>
                  <a:srgbClr val="FF0000"/>
                </a:solidFill>
                <a:latin typeface="方正大标宋简体" panose="02010601030101010101" pitchFamily="2" charset="-122"/>
                <a:ea typeface="华文中宋" panose="02010600040101010101" pitchFamily="2" charset="-122"/>
              </a:rPr>
              <a:t>UTP</a:t>
            </a:r>
            <a:r>
              <a:rPr lang="zh-CN" altLang="en-US" b="1" smtClean="0">
                <a:solidFill>
                  <a:srgbClr val="FF0000"/>
                </a:solidFill>
                <a:latin typeface="方正大标宋简体" panose="02010601030101010101" pitchFamily="2" charset="-122"/>
                <a:ea typeface="华文中宋" panose="02010600040101010101" pitchFamily="2" charset="-122"/>
              </a:rPr>
              <a:t>：</a:t>
            </a:r>
            <a:endParaRPr lang="zh-CN" altLang="en-US" b="1" smtClean="0">
              <a:latin typeface="方正大标宋简体" panose="02010601030101010101" pitchFamily="2" charset="-122"/>
              <a:ea typeface="华文中宋" panose="02010600040101010101" pitchFamily="2" charset="-122"/>
            </a:endParaRP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分为若干类。常用于</a:t>
            </a:r>
            <a:r>
              <a:rPr lang="en-US" altLang="zh-CN" b="1" smtClean="0">
                <a:latin typeface="方正大标宋简体" panose="02010601030101010101" pitchFamily="2" charset="-122"/>
                <a:ea typeface="华文中宋" panose="02010600040101010101" pitchFamily="2" charset="-122"/>
              </a:rPr>
              <a:t>LAN</a:t>
            </a:r>
            <a:r>
              <a:rPr lang="zh-CN" altLang="en-US" b="1" smtClean="0">
                <a:latin typeface="方正大标宋简体" panose="02010601030101010101" pitchFamily="2" charset="-122"/>
                <a:ea typeface="华文中宋" panose="02010600040101010101" pitchFamily="2" charset="-122"/>
              </a:rPr>
              <a:t>。</a:t>
            </a:r>
          </a:p>
        </p:txBody>
      </p:sp>
      <p:pic>
        <p:nvPicPr>
          <p:cNvPr id="39424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4394200"/>
            <a:ext cx="3663950" cy="1689100"/>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4245"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813" y="4394200"/>
            <a:ext cx="3151187" cy="1689100"/>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4246" name="Text Box 6"/>
          <p:cNvSpPr txBox="1">
            <a:spLocks noChangeArrowheads="1"/>
          </p:cNvSpPr>
          <p:nvPr/>
        </p:nvSpPr>
        <p:spPr bwMode="auto">
          <a:xfrm>
            <a:off x="1793875" y="6281738"/>
            <a:ext cx="282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50000"/>
              </a:spcBef>
              <a:buClrTx/>
              <a:buSzTx/>
              <a:buFontTx/>
              <a:buNone/>
            </a:pPr>
            <a:r>
              <a:rPr kumimoji="1" lang="zh-CN" altLang="en-US" sz="2000" b="1">
                <a:solidFill>
                  <a:schemeClr val="hlink"/>
                </a:solidFill>
                <a:latin typeface="华文中宋" panose="02010600040101010101" pitchFamily="2" charset="-122"/>
                <a:ea typeface="华文中宋" panose="02010600040101010101" pitchFamily="2" charset="-122"/>
              </a:rPr>
              <a:t>屏蔽双绞线  </a:t>
            </a:r>
            <a:r>
              <a:rPr kumimoji="1" lang="en-US" altLang="zh-CN" sz="2000" b="1">
                <a:solidFill>
                  <a:schemeClr val="hlink"/>
                </a:solidFill>
                <a:latin typeface="Times New Roman" panose="02020603050405020304" pitchFamily="18" charset="0"/>
                <a:ea typeface="华文中宋" panose="02010600040101010101" pitchFamily="2" charset="-122"/>
              </a:rPr>
              <a:t>STP</a:t>
            </a:r>
          </a:p>
        </p:txBody>
      </p:sp>
      <p:sp>
        <p:nvSpPr>
          <p:cNvPr id="394247" name="Text Box 7"/>
          <p:cNvSpPr txBox="1">
            <a:spLocks noChangeArrowheads="1"/>
          </p:cNvSpPr>
          <p:nvPr/>
        </p:nvSpPr>
        <p:spPr bwMode="auto">
          <a:xfrm>
            <a:off x="5721350" y="6281738"/>
            <a:ext cx="282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50000"/>
              </a:spcBef>
              <a:buClrTx/>
              <a:buSzTx/>
              <a:buFontTx/>
              <a:buNone/>
            </a:pPr>
            <a:r>
              <a:rPr kumimoji="1" lang="zh-CN" altLang="en-US" sz="2000" b="1">
                <a:solidFill>
                  <a:schemeClr val="hlink"/>
                </a:solidFill>
                <a:latin typeface="华文中宋" panose="02010600040101010101" pitchFamily="2" charset="-122"/>
                <a:ea typeface="华文中宋" panose="02010600040101010101" pitchFamily="2" charset="-122"/>
              </a:rPr>
              <a:t>非屏蔽双绞线  </a:t>
            </a:r>
            <a:r>
              <a:rPr kumimoji="1" lang="en-US" altLang="zh-CN" sz="2000" b="1">
                <a:solidFill>
                  <a:schemeClr val="hlink"/>
                </a:solidFill>
                <a:latin typeface="Times New Roman" panose="02020603050405020304" pitchFamily="18" charset="0"/>
                <a:ea typeface="华文中宋" panose="02010600040101010101" pitchFamily="2" charset="-122"/>
              </a:rPr>
              <a:t>UTP</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4243">
                                            <p:txEl>
                                              <p:pRg st="1" end="1"/>
                                            </p:txEl>
                                          </p:spTgt>
                                        </p:tgtEl>
                                        <p:attrNameLst>
                                          <p:attrName>style.visibility</p:attrName>
                                        </p:attrNameLst>
                                      </p:cBhvr>
                                      <p:to>
                                        <p:strVal val="visible"/>
                                      </p:to>
                                    </p:set>
                                    <p:animEffect transition="in" filter="blinds(horizontal)">
                                      <p:cBhvr>
                                        <p:cTn id="7" dur="500"/>
                                        <p:tgtEl>
                                          <p:spTgt spid="39424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4243">
                                            <p:txEl>
                                              <p:pRg st="3" end="3"/>
                                            </p:txEl>
                                          </p:spTgt>
                                        </p:tgtEl>
                                        <p:attrNameLst>
                                          <p:attrName>style.visibility</p:attrName>
                                        </p:attrNameLst>
                                      </p:cBhvr>
                                      <p:to>
                                        <p:strVal val="visible"/>
                                      </p:to>
                                    </p:set>
                                    <p:animEffect transition="in" filter="blinds(horizontal)">
                                      <p:cBhvr>
                                        <p:cTn id="10" dur="500"/>
                                        <p:tgtEl>
                                          <p:spTgt spid="394243">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94243">
                                            <p:txEl>
                                              <p:pRg st="2" end="2"/>
                                            </p:txEl>
                                          </p:spTgt>
                                        </p:tgtEl>
                                        <p:attrNameLst>
                                          <p:attrName>style.visibility</p:attrName>
                                        </p:attrNameLst>
                                      </p:cBhvr>
                                      <p:to>
                                        <p:strVal val="visible"/>
                                      </p:to>
                                    </p:set>
                                    <p:animEffect transition="in" filter="blinds(horizontal)">
                                      <p:cBhvr>
                                        <p:cTn id="15" dur="500"/>
                                        <p:tgtEl>
                                          <p:spTgt spid="39424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394244"/>
                                        </p:tgtEl>
                                        <p:attrNameLst>
                                          <p:attrName>style.visibility</p:attrName>
                                        </p:attrNameLst>
                                      </p:cBhvr>
                                      <p:to>
                                        <p:strVal val="visible"/>
                                      </p:to>
                                    </p:set>
                                    <p:animEffect transition="in" filter="dissolve">
                                      <p:cBhvr>
                                        <p:cTn id="20" dur="500"/>
                                        <p:tgtEl>
                                          <p:spTgt spid="39424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94246"/>
                                        </p:tgtEl>
                                        <p:attrNameLst>
                                          <p:attrName>style.visibility</p:attrName>
                                        </p:attrNameLst>
                                      </p:cBhvr>
                                      <p:to>
                                        <p:strVal val="visible"/>
                                      </p:to>
                                    </p:set>
                                    <p:animEffect transition="in" filter="dissolve">
                                      <p:cBhvr>
                                        <p:cTn id="23" dur="500"/>
                                        <p:tgtEl>
                                          <p:spTgt spid="3942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394243">
                                            <p:txEl>
                                              <p:pRg st="4" end="4"/>
                                            </p:txEl>
                                          </p:spTgt>
                                        </p:tgtEl>
                                        <p:attrNameLst>
                                          <p:attrName>style.visibility</p:attrName>
                                        </p:attrNameLst>
                                      </p:cBhvr>
                                      <p:to>
                                        <p:strVal val="visible"/>
                                      </p:to>
                                    </p:set>
                                    <p:animEffect transition="in" filter="blinds(horizontal)">
                                      <p:cBhvr>
                                        <p:cTn id="28" dur="500"/>
                                        <p:tgtEl>
                                          <p:spTgt spid="394243">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394245"/>
                                        </p:tgtEl>
                                        <p:attrNameLst>
                                          <p:attrName>style.visibility</p:attrName>
                                        </p:attrNameLst>
                                      </p:cBhvr>
                                      <p:to>
                                        <p:strVal val="visible"/>
                                      </p:to>
                                    </p:set>
                                    <p:animEffect transition="in" filter="dissolve">
                                      <p:cBhvr>
                                        <p:cTn id="33" dur="500"/>
                                        <p:tgtEl>
                                          <p:spTgt spid="39424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94247"/>
                                        </p:tgtEl>
                                        <p:attrNameLst>
                                          <p:attrName>style.visibility</p:attrName>
                                        </p:attrNameLst>
                                      </p:cBhvr>
                                      <p:to>
                                        <p:strVal val="visible"/>
                                      </p:to>
                                    </p:set>
                                    <p:animEffect transition="in" filter="dissolve">
                                      <p:cBhvr>
                                        <p:cTn id="36" dur="500"/>
                                        <p:tgtEl>
                                          <p:spTgt spid="394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6" grpId="0"/>
      <p:bldP spid="39424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768D98A-1468-4F87-B362-9A62E1FE1F34}" type="slidenum">
              <a:rPr lang="en-US" altLang="zh-CN" sz="1400" smtClean="0"/>
              <a:pPr>
                <a:spcBef>
                  <a:spcPct val="0"/>
                </a:spcBef>
                <a:buClrTx/>
                <a:buSzTx/>
                <a:buFontTx/>
                <a:buNone/>
              </a:pPr>
              <a:t>108</a:t>
            </a:fld>
            <a:endParaRPr lang="en-US" altLang="zh-CN" sz="1400" smtClean="0"/>
          </a:p>
        </p:txBody>
      </p:sp>
      <p:sp>
        <p:nvSpPr>
          <p:cNvPr id="417794" name="Rectangle 2"/>
          <p:cNvSpPr>
            <a:spLocks noGrp="1" noChangeArrowheads="1"/>
          </p:cNvSpPr>
          <p:nvPr>
            <p:ph type="title"/>
          </p:nvPr>
        </p:nvSpPr>
        <p:spPr>
          <a:xfrm>
            <a:off x="533400" y="411163"/>
            <a:ext cx="8397875" cy="831850"/>
          </a:xfrm>
        </p:spPr>
        <p:txBody>
          <a:bodyPr/>
          <a:lstStyle/>
          <a:p>
            <a:pPr>
              <a:defRPr/>
            </a:pPr>
            <a:endParaRPr lang="zh-CN" altLang="en-US"/>
          </a:p>
        </p:txBody>
      </p:sp>
      <p:pic>
        <p:nvPicPr>
          <p:cNvPr id="116740" name="Picture 3" descr="未标题-5 拷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628775"/>
            <a:ext cx="82804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Rectangle 4"/>
          <p:cNvSpPr>
            <a:spLocks noChangeArrowheads="1"/>
          </p:cNvSpPr>
          <p:nvPr/>
        </p:nvSpPr>
        <p:spPr bwMode="auto">
          <a:xfrm>
            <a:off x="1003300" y="1628775"/>
            <a:ext cx="749300" cy="466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5C57A84-997A-451F-90AD-283A80178625}" type="slidenum">
              <a:rPr lang="en-US" altLang="zh-CN" sz="1400" smtClean="0"/>
              <a:pPr>
                <a:spcBef>
                  <a:spcPct val="0"/>
                </a:spcBef>
                <a:buClrTx/>
                <a:buSzTx/>
                <a:buFontTx/>
                <a:buNone/>
              </a:pPr>
              <a:t>109</a:t>
            </a:fld>
            <a:endParaRPr lang="en-US" altLang="zh-CN" sz="1400" smtClean="0"/>
          </a:p>
        </p:txBody>
      </p:sp>
      <p:sp>
        <p:nvSpPr>
          <p:cNvPr id="301058" name="Rectangle 2"/>
          <p:cNvSpPr>
            <a:spLocks noGrp="1" noChangeArrowheads="1"/>
          </p:cNvSpPr>
          <p:nvPr>
            <p:ph type="title"/>
          </p:nvPr>
        </p:nvSpPr>
        <p:spPr>
          <a:xfrm>
            <a:off x="533400" y="236538"/>
            <a:ext cx="7772400" cy="955675"/>
          </a:xfrm>
        </p:spPr>
        <p:txBody>
          <a:bodyPr/>
          <a:lstStyle/>
          <a:p>
            <a:pPr>
              <a:defRPr/>
            </a:pPr>
            <a:r>
              <a:rPr lang="en-US" altLang="zh-CN">
                <a:solidFill>
                  <a:srgbClr val="008000"/>
                </a:solidFill>
              </a:rPr>
              <a:t>2</a:t>
            </a:r>
            <a:r>
              <a:rPr lang="zh-CN" altLang="en-US">
                <a:solidFill>
                  <a:srgbClr val="008000"/>
                </a:solidFill>
              </a:rPr>
              <a:t>、 同轴电缆</a:t>
            </a:r>
          </a:p>
        </p:txBody>
      </p:sp>
      <p:sp>
        <p:nvSpPr>
          <p:cNvPr id="301059" name="Rectangle 3"/>
          <p:cNvSpPr>
            <a:spLocks noGrp="1" noChangeArrowheads="1"/>
          </p:cNvSpPr>
          <p:nvPr>
            <p:ph type="body" idx="1"/>
          </p:nvPr>
        </p:nvSpPr>
        <p:spPr>
          <a:xfrm>
            <a:off x="331788" y="1192213"/>
            <a:ext cx="8334375" cy="3763962"/>
          </a:xfrm>
        </p:spPr>
        <p:txBody>
          <a:bodyPr/>
          <a:lstStyle/>
          <a:p>
            <a:pPr eaLnBrk="1">
              <a:lnSpc>
                <a:spcPct val="110000"/>
              </a:lnSpc>
              <a:buClr>
                <a:srgbClr val="4D4D4D"/>
              </a:buClr>
              <a:buFont typeface="Wingdings" panose="05000000000000000000" pitchFamily="2" charset="2"/>
              <a:buNone/>
            </a:pPr>
            <a:r>
              <a:rPr lang="zh-CN" altLang="en-US" sz="2000" smtClean="0">
                <a:latin typeface="方正大标宋简体" panose="02010601030101010101" pitchFamily="2" charset="-122"/>
                <a:ea typeface="华文中宋" panose="02010600040101010101" pitchFamily="2" charset="-122"/>
              </a:rPr>
              <a:t>    </a:t>
            </a:r>
            <a:r>
              <a:rPr lang="zh-CN" altLang="en-US" b="1" smtClean="0">
                <a:latin typeface="华文中宋" panose="02010600040101010101" pitchFamily="2" charset="-122"/>
                <a:ea typeface="华文中宋" panose="02010600040101010101" pitchFamily="2" charset="-122"/>
              </a:rPr>
              <a:t>套在一起的两个同心铜导体。</a:t>
            </a:r>
          </a:p>
          <a:p>
            <a:pPr eaLnBrk="1">
              <a:lnSpc>
                <a:spcPct val="110000"/>
              </a:lnSpc>
              <a:buClr>
                <a:schemeClr val="hlink"/>
              </a:buClr>
              <a:buFont typeface="Wingdings" panose="05000000000000000000" pitchFamily="2" charset="2"/>
              <a:buChar char="ü"/>
            </a:pPr>
            <a:r>
              <a:rPr lang="zh-CN" altLang="en-US" b="1" smtClean="0">
                <a:solidFill>
                  <a:schemeClr val="hlink"/>
                </a:solidFill>
                <a:latin typeface="华文中宋" panose="02010600040101010101" pitchFamily="2" charset="-122"/>
                <a:ea typeface="华文中宋" panose="02010600040101010101" pitchFamily="2" charset="-122"/>
              </a:rPr>
              <a:t>内导体</a:t>
            </a:r>
            <a:r>
              <a:rPr lang="zh-CN" altLang="en-US" b="1" smtClean="0">
                <a:latin typeface="华文中宋" panose="02010600040101010101" pitchFamily="2" charset="-122"/>
                <a:ea typeface="华文中宋" panose="02010600040101010101" pitchFamily="2" charset="-122"/>
              </a:rPr>
              <a:t>传递数据 。</a:t>
            </a:r>
          </a:p>
          <a:p>
            <a:pPr eaLnBrk="1">
              <a:lnSpc>
                <a:spcPct val="110000"/>
              </a:lnSpc>
              <a:buClr>
                <a:schemeClr val="hlink"/>
              </a:buClr>
              <a:buFont typeface="Wingdings" panose="05000000000000000000" pitchFamily="2" charset="2"/>
              <a:buChar char="ü"/>
            </a:pPr>
            <a:r>
              <a:rPr lang="zh-CN" altLang="en-US" b="1" smtClean="0">
                <a:solidFill>
                  <a:schemeClr val="hlink"/>
                </a:solidFill>
                <a:latin typeface="华文中宋" panose="02010600040101010101" pitchFamily="2" charset="-122"/>
                <a:ea typeface="华文中宋" panose="02010600040101010101" pitchFamily="2" charset="-122"/>
              </a:rPr>
              <a:t>外导体</a:t>
            </a:r>
            <a:r>
              <a:rPr lang="zh-CN" altLang="en-US" b="1" smtClean="0">
                <a:latin typeface="华文中宋" panose="02010600040101010101" pitchFamily="2" charset="-122"/>
                <a:ea typeface="华文中宋" panose="02010600040101010101" pitchFamily="2" charset="-122"/>
              </a:rPr>
              <a:t>用作地线及屏蔽干扰。</a:t>
            </a:r>
          </a:p>
          <a:p>
            <a:pPr eaLnBrk="1">
              <a:lnSpc>
                <a:spcPct val="110000"/>
              </a:lnSpc>
              <a:buClr>
                <a:schemeClr val="hlink"/>
              </a:buClr>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抗干扰能力强、数据率高。</a:t>
            </a:r>
          </a:p>
          <a:p>
            <a:pPr eaLnBrk="1">
              <a:lnSpc>
                <a:spcPct val="125000"/>
              </a:lnSpc>
              <a:buClr>
                <a:srgbClr val="4D4D4D"/>
              </a:buClr>
            </a:pPr>
            <a:r>
              <a:rPr lang="zh-CN" altLang="en-US" b="1" smtClean="0">
                <a:solidFill>
                  <a:schemeClr val="accent2"/>
                </a:solidFill>
                <a:latin typeface="华文中宋" panose="02010600040101010101" pitchFamily="2" charset="-122"/>
                <a:ea typeface="华文中宋" panose="02010600040101010101" pitchFamily="2" charset="-122"/>
              </a:rPr>
              <a:t>类型：</a:t>
            </a:r>
          </a:p>
          <a:p>
            <a:pPr eaLnBrk="1">
              <a:lnSpc>
                <a:spcPct val="110000"/>
              </a:lnSpc>
              <a:buClr>
                <a:schemeClr val="hlink"/>
              </a:buClr>
              <a:buFont typeface="Wingdings" panose="05000000000000000000" pitchFamily="2" charset="2"/>
              <a:buChar char="ü"/>
            </a:pPr>
            <a:r>
              <a:rPr lang="zh-CN" altLang="en-US" b="1" smtClean="0">
                <a:solidFill>
                  <a:schemeClr val="accent2"/>
                </a:solidFill>
                <a:latin typeface="方正大标宋简体" panose="02010601030101010101" pitchFamily="2" charset="-122"/>
                <a:ea typeface="楷体_GB2312" pitchFamily="49" charset="-122"/>
              </a:rPr>
              <a:t>基带同轴电缆（</a:t>
            </a:r>
            <a:r>
              <a:rPr lang="en-US" altLang="zh-CN" b="1" smtClean="0">
                <a:solidFill>
                  <a:schemeClr val="accent2"/>
                </a:solidFill>
                <a:latin typeface="方正大标宋简体" panose="02010601030101010101" pitchFamily="2" charset="-122"/>
                <a:ea typeface="楷体_GB2312" pitchFamily="49" charset="-122"/>
              </a:rPr>
              <a:t>50</a:t>
            </a:r>
            <a:r>
              <a:rPr lang="zh-CN" altLang="en-US" b="1" smtClean="0">
                <a:solidFill>
                  <a:schemeClr val="accent2"/>
                </a:solidFill>
                <a:latin typeface="方正大标宋简体" panose="02010601030101010101" pitchFamily="2" charset="-122"/>
                <a:ea typeface="楷体_GB2312" pitchFamily="49" charset="-122"/>
              </a:rPr>
              <a:t>欧姆电缆）：</a:t>
            </a:r>
          </a:p>
          <a:p>
            <a:pPr eaLnBrk="1">
              <a:lnSpc>
                <a:spcPct val="110000"/>
              </a:lnSpc>
              <a:buClr>
                <a:schemeClr val="hlink"/>
              </a:buClr>
              <a:buFont typeface="Wingdings" panose="05000000000000000000" pitchFamily="2" charset="2"/>
              <a:buChar char="ü"/>
            </a:pPr>
            <a:r>
              <a:rPr lang="zh-CN" altLang="en-US" b="1" smtClean="0">
                <a:solidFill>
                  <a:schemeClr val="accent2"/>
                </a:solidFill>
                <a:latin typeface="方正大标宋简体" panose="02010601030101010101" pitchFamily="2" charset="-122"/>
                <a:ea typeface="楷体_GB2312" pitchFamily="49" charset="-122"/>
              </a:rPr>
              <a:t>宽带同轴电缆（</a:t>
            </a:r>
            <a:r>
              <a:rPr lang="en-US" altLang="zh-CN" b="1" smtClean="0">
                <a:solidFill>
                  <a:schemeClr val="accent2"/>
                </a:solidFill>
                <a:latin typeface="方正大标宋简体" panose="02010601030101010101" pitchFamily="2" charset="-122"/>
                <a:ea typeface="楷体_GB2312" pitchFamily="49" charset="-122"/>
              </a:rPr>
              <a:t>75</a:t>
            </a:r>
            <a:r>
              <a:rPr lang="zh-CN" altLang="en-US" b="1" smtClean="0">
                <a:solidFill>
                  <a:schemeClr val="accent2"/>
                </a:solidFill>
                <a:latin typeface="方正大标宋简体" panose="02010601030101010101" pitchFamily="2" charset="-122"/>
                <a:ea typeface="楷体_GB2312" pitchFamily="49" charset="-122"/>
              </a:rPr>
              <a:t>欧姆电缆）：</a:t>
            </a:r>
            <a:endParaRPr lang="zh-CN" altLang="en-US" b="1" smtClean="0">
              <a:latin typeface="华文中宋" panose="02010600040101010101" pitchFamily="2" charset="-122"/>
              <a:ea typeface="华文中宋" panose="02010600040101010101" pitchFamily="2" charset="-122"/>
            </a:endParaRPr>
          </a:p>
        </p:txBody>
      </p:sp>
      <p:pic>
        <p:nvPicPr>
          <p:cNvPr id="301060" name="Picture 4" descr="co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2663" y="5205413"/>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1063" name="AutoShape 7"/>
          <p:cNvSpPr>
            <a:spLocks noChangeArrowheads="1"/>
          </p:cNvSpPr>
          <p:nvPr/>
        </p:nvSpPr>
        <p:spPr bwMode="auto">
          <a:xfrm>
            <a:off x="5262563" y="4956175"/>
            <a:ext cx="1524000" cy="496888"/>
          </a:xfrm>
          <a:prstGeom prst="wedgeRoundRectCallout">
            <a:avLst>
              <a:gd name="adj1" fmla="val -42394"/>
              <a:gd name="adj2" fmla="val 9728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hlink"/>
                </a:solidFill>
                <a:latin typeface="Times New Roman" panose="02020603050405020304" pitchFamily="18" charset="0"/>
                <a:ea typeface="华文中宋" panose="02010600040101010101" pitchFamily="2" charset="-122"/>
              </a:rPr>
              <a:t>内导体</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01060"/>
                                        </p:tgtEl>
                                        <p:attrNameLst>
                                          <p:attrName>style.visibility</p:attrName>
                                        </p:attrNameLst>
                                      </p:cBhvr>
                                      <p:to>
                                        <p:strVal val="visible"/>
                                      </p:to>
                                    </p:set>
                                    <p:animEffect transition="in" filter="dissolve">
                                      <p:cBhvr>
                                        <p:cTn id="7" dur="500"/>
                                        <p:tgtEl>
                                          <p:spTgt spid="3010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1063"/>
                                        </p:tgtEl>
                                        <p:attrNameLst>
                                          <p:attrName>style.visibility</p:attrName>
                                        </p:attrNameLst>
                                      </p:cBhvr>
                                      <p:to>
                                        <p:strVal val="visible"/>
                                      </p:to>
                                    </p:set>
                                    <p:animEffect transition="in" filter="dissolve">
                                      <p:cBhvr>
                                        <p:cTn id="12" dur="500"/>
                                        <p:tgtEl>
                                          <p:spTgt spid="3010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1059">
                                            <p:txEl>
                                              <p:pRg st="1" end="1"/>
                                            </p:txEl>
                                          </p:spTgt>
                                        </p:tgtEl>
                                        <p:attrNameLst>
                                          <p:attrName>style.visibility</p:attrName>
                                        </p:attrNameLst>
                                      </p:cBhvr>
                                      <p:to>
                                        <p:strVal val="visible"/>
                                      </p:to>
                                    </p:set>
                                    <p:animEffect transition="in" filter="blinds(horizontal)">
                                      <p:cBhvr>
                                        <p:cTn id="17" dur="500"/>
                                        <p:tgtEl>
                                          <p:spTgt spid="301059">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01059">
                                            <p:txEl>
                                              <p:pRg st="2" end="2"/>
                                            </p:txEl>
                                          </p:spTgt>
                                        </p:tgtEl>
                                        <p:attrNameLst>
                                          <p:attrName>style.visibility</p:attrName>
                                        </p:attrNameLst>
                                      </p:cBhvr>
                                      <p:to>
                                        <p:strVal val="visible"/>
                                      </p:to>
                                    </p:set>
                                    <p:animEffect transition="in" filter="blinds(horizontal)">
                                      <p:cBhvr>
                                        <p:cTn id="20" dur="500"/>
                                        <p:tgtEl>
                                          <p:spTgt spid="301059">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01059">
                                            <p:txEl>
                                              <p:pRg st="3" end="3"/>
                                            </p:txEl>
                                          </p:spTgt>
                                        </p:tgtEl>
                                        <p:attrNameLst>
                                          <p:attrName>style.visibility</p:attrName>
                                        </p:attrNameLst>
                                      </p:cBhvr>
                                      <p:to>
                                        <p:strVal val="visible"/>
                                      </p:to>
                                    </p:set>
                                    <p:animEffect transition="in" filter="blinds(horizontal)">
                                      <p:cBhvr>
                                        <p:cTn id="23" dur="500"/>
                                        <p:tgtEl>
                                          <p:spTgt spid="301059">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301059">
                                            <p:txEl>
                                              <p:pRg st="4" end="4"/>
                                            </p:txEl>
                                          </p:spTgt>
                                        </p:tgtEl>
                                        <p:attrNameLst>
                                          <p:attrName>style.visibility</p:attrName>
                                        </p:attrNameLst>
                                      </p:cBhvr>
                                      <p:to>
                                        <p:strVal val="visible"/>
                                      </p:to>
                                    </p:set>
                                    <p:animEffect transition="in" filter="blinds(horizontal)">
                                      <p:cBhvr>
                                        <p:cTn id="28" dur="500"/>
                                        <p:tgtEl>
                                          <p:spTgt spid="301059">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01059">
                                            <p:txEl>
                                              <p:pRg st="5" end="5"/>
                                            </p:txEl>
                                          </p:spTgt>
                                        </p:tgtEl>
                                        <p:attrNameLst>
                                          <p:attrName>style.visibility</p:attrName>
                                        </p:attrNameLst>
                                      </p:cBhvr>
                                      <p:to>
                                        <p:strVal val="visible"/>
                                      </p:to>
                                    </p:set>
                                    <p:animEffect transition="in" filter="blinds(horizontal)">
                                      <p:cBhvr>
                                        <p:cTn id="31" dur="500"/>
                                        <p:tgtEl>
                                          <p:spTgt spid="301059">
                                            <p:txEl>
                                              <p:pRg st="5" end="5"/>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01059">
                                            <p:txEl>
                                              <p:pRg st="6" end="6"/>
                                            </p:txEl>
                                          </p:spTgt>
                                        </p:tgtEl>
                                        <p:attrNameLst>
                                          <p:attrName>style.visibility</p:attrName>
                                        </p:attrNameLst>
                                      </p:cBhvr>
                                      <p:to>
                                        <p:strVal val="visible"/>
                                      </p:to>
                                    </p:set>
                                    <p:animEffect transition="in" filter="blinds(horizontal)">
                                      <p:cBhvr>
                                        <p:cTn id="34" dur="500"/>
                                        <p:tgtEl>
                                          <p:spTgt spid="3010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defRPr/>
            </a:pPr>
            <a:r>
              <a:rPr lang="zh-CN" altLang="en-US" sz="5400" dirty="0" smtClean="0"/>
              <a:t>第一章</a:t>
            </a:r>
            <a:r>
              <a:rPr lang="en-US" altLang="zh-CN" sz="5400" dirty="0" smtClean="0"/>
              <a:t/>
            </a:r>
            <a:br>
              <a:rPr lang="en-US" altLang="zh-CN" sz="5400" dirty="0" smtClean="0"/>
            </a:br>
            <a:r>
              <a:rPr lang="zh-CN" altLang="en-US" sz="5400" dirty="0" smtClean="0"/>
              <a:t>计算机网络和因特网</a:t>
            </a:r>
            <a:endParaRPr lang="zh-CN" altLang="en-US" sz="5400" dirty="0"/>
          </a:p>
        </p:txBody>
      </p:sp>
      <p:sp>
        <p:nvSpPr>
          <p:cNvPr id="14339" name="副标题 2"/>
          <p:cNvSpPr>
            <a:spLocks noGrp="1"/>
          </p:cNvSpPr>
          <p:nvPr>
            <p:ph type="subTitle" idx="1"/>
          </p:nvPr>
        </p:nvSpPr>
        <p:spPr/>
        <p:txBody>
          <a:bodyPr/>
          <a:lstStyle/>
          <a:p>
            <a:pPr eaLnBrk="1"/>
            <a:endParaRPr lang="zh-CN" altLang="en-US" b="1" smtClean="0">
              <a:latin typeface="方正大标宋简体" panose="02010601030101010101" pitchFamily="2" charset="-122"/>
              <a:ea typeface="方正大标宋简体" panose="02010601030101010101" pitchFamily="2" charset="-122"/>
            </a:endParaRPr>
          </a:p>
        </p:txBody>
      </p:sp>
      <p:sp>
        <p:nvSpPr>
          <p:cNvPr id="14340"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DC0EC91-49D3-4C95-8A1B-D4CBB0CD9E4B}" type="slidenum">
              <a:rPr lang="en-US" altLang="zh-CN" sz="1400" b="1" smtClean="0"/>
              <a:pPr>
                <a:spcBef>
                  <a:spcPct val="0"/>
                </a:spcBef>
                <a:buClrTx/>
                <a:buSzTx/>
                <a:buFontTx/>
                <a:buNone/>
              </a:pPr>
              <a:t>11</a:t>
            </a:fld>
            <a:endParaRPr lang="en-US" altLang="zh-CN" sz="1400" b="1" smtClean="0"/>
          </a:p>
        </p:txBody>
      </p:sp>
    </p:spTree>
  </p:cSld>
  <p:clrMapOvr>
    <a:masterClrMapping/>
  </p:clrMapOvr>
  <p:transition>
    <p:rand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43CC8E0D-8755-4010-A1DD-29EF9323B266}" type="slidenum">
              <a:rPr lang="en-US" altLang="zh-CN" sz="1400" smtClean="0"/>
              <a:pPr>
                <a:spcBef>
                  <a:spcPct val="0"/>
                </a:spcBef>
                <a:buClrTx/>
                <a:buSzTx/>
                <a:buFontTx/>
                <a:buNone/>
              </a:pPr>
              <a:t>110</a:t>
            </a:fld>
            <a:endParaRPr lang="en-US" altLang="zh-CN" sz="1400" smtClean="0"/>
          </a:p>
        </p:txBody>
      </p:sp>
      <p:sp>
        <p:nvSpPr>
          <p:cNvPr id="395266"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ea typeface="楷体_GB2312" pitchFamily="49" charset="-122"/>
              </a:rPr>
              <a:t>基带同轴电缆（</a:t>
            </a:r>
            <a:r>
              <a:rPr lang="en-US" altLang="zh-CN">
                <a:solidFill>
                  <a:srgbClr val="008000"/>
                </a:solidFill>
                <a:ea typeface="楷体_GB2312" pitchFamily="49" charset="-122"/>
              </a:rPr>
              <a:t>50</a:t>
            </a:r>
            <a:r>
              <a:rPr lang="zh-CN" altLang="en-US">
                <a:solidFill>
                  <a:srgbClr val="008000"/>
                </a:solidFill>
                <a:ea typeface="楷体_GB2312" pitchFamily="49" charset="-122"/>
              </a:rPr>
              <a:t>欧姆电缆）</a:t>
            </a:r>
          </a:p>
        </p:txBody>
      </p:sp>
      <p:sp>
        <p:nvSpPr>
          <p:cNvPr id="395267" name="Rectangle 3"/>
          <p:cNvSpPr>
            <a:spLocks noGrp="1" noChangeArrowheads="1"/>
          </p:cNvSpPr>
          <p:nvPr>
            <p:ph type="body" idx="1"/>
          </p:nvPr>
        </p:nvSpPr>
        <p:spPr>
          <a:xfrm>
            <a:off x="533400" y="1143000"/>
            <a:ext cx="8280400" cy="5372100"/>
          </a:xfrm>
        </p:spPr>
        <p:txBody>
          <a:bodyPr/>
          <a:lstStyle/>
          <a:p>
            <a:pPr eaLnBrk="1">
              <a:lnSpc>
                <a:spcPct val="125000"/>
              </a:lnSpc>
              <a:buClr>
                <a:srgbClr val="4D4D4D"/>
              </a:buClr>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细、约</a:t>
            </a:r>
            <a:r>
              <a:rPr lang="en-US" altLang="zh-CN" b="1" smtClean="0">
                <a:latin typeface="方正大标宋简体" panose="02010601030101010101" pitchFamily="2" charset="-122"/>
                <a:ea typeface="华文中宋" panose="02010600040101010101" pitchFamily="2" charset="-122"/>
              </a:rPr>
              <a:t>1cm</a:t>
            </a:r>
            <a:r>
              <a:rPr lang="zh-CN" altLang="en-US" b="1" smtClean="0">
                <a:latin typeface="方正大标宋简体" panose="02010601030101010101" pitchFamily="2" charset="-122"/>
                <a:ea typeface="华文中宋" panose="02010600040101010101" pitchFamily="2" charset="-122"/>
              </a:rPr>
              <a:t>、轻、易折。常用于</a:t>
            </a:r>
            <a:r>
              <a:rPr lang="en-US" altLang="zh-CN" b="1" smtClean="0">
                <a:latin typeface="方正大标宋简体" panose="02010601030101010101" pitchFamily="2" charset="-122"/>
                <a:ea typeface="华文中宋" panose="02010600040101010101" pitchFamily="2" charset="-122"/>
              </a:rPr>
              <a:t>LAN</a:t>
            </a:r>
            <a:r>
              <a:rPr lang="zh-CN" altLang="en-US" b="1" smtClean="0">
                <a:latin typeface="方正大标宋简体" panose="02010601030101010101" pitchFamily="2" charset="-122"/>
                <a:ea typeface="华文中宋" panose="02010600040101010101" pitchFamily="2" charset="-122"/>
              </a:rPr>
              <a:t>，通过</a:t>
            </a:r>
            <a:r>
              <a:rPr lang="en-US" altLang="zh-CN" b="1" smtClean="0">
                <a:latin typeface="方正大标宋简体" panose="02010601030101010101" pitchFamily="2" charset="-122"/>
                <a:ea typeface="华文中宋" panose="02010600040101010101" pitchFamily="2" charset="-122"/>
              </a:rPr>
              <a:t>T</a:t>
            </a:r>
            <a:r>
              <a:rPr lang="zh-CN" altLang="en-US" b="1" smtClean="0">
                <a:latin typeface="方正大标宋简体" panose="02010601030101010101" pitchFamily="2" charset="-122"/>
                <a:ea typeface="华文中宋" panose="02010600040101010101" pitchFamily="2" charset="-122"/>
              </a:rPr>
              <a:t>型连接器连接电缆。</a:t>
            </a:r>
          </a:p>
          <a:p>
            <a:pPr eaLnBrk="1">
              <a:lnSpc>
                <a:spcPct val="125000"/>
              </a:lnSpc>
              <a:buFont typeface="Wingdings" panose="05000000000000000000" pitchFamily="2" charset="2"/>
              <a:buChar char="ü"/>
            </a:pPr>
            <a:r>
              <a:rPr lang="zh-CN" altLang="en-US" b="1" smtClean="0">
                <a:solidFill>
                  <a:schemeClr val="accent2"/>
                </a:solidFill>
                <a:latin typeface="方正大标宋简体" panose="02010601030101010101" pitchFamily="2" charset="-122"/>
                <a:ea typeface="楷体_GB2312" pitchFamily="49" charset="-122"/>
              </a:rPr>
              <a:t>基带传输：</a:t>
            </a:r>
            <a:r>
              <a:rPr lang="zh-CN" altLang="en-US" b="1" smtClean="0">
                <a:latin typeface="方正大标宋简体" panose="02010601030101010101" pitchFamily="2" charset="-122"/>
                <a:ea typeface="华文中宋" panose="02010600040101010101" pitchFamily="2" charset="-122"/>
              </a:rPr>
              <a:t>比特流（</a:t>
            </a:r>
            <a:r>
              <a:rPr lang="zh-CN" altLang="en-US" b="1" smtClean="0">
                <a:solidFill>
                  <a:schemeClr val="hlink"/>
                </a:solidFill>
                <a:latin typeface="方正大标宋简体" panose="02010601030101010101" pitchFamily="2" charset="-122"/>
                <a:ea typeface="华文中宋" panose="02010600040101010101" pitchFamily="2" charset="-122"/>
              </a:rPr>
              <a:t>数字信号）直接向电缆发送，</a:t>
            </a:r>
            <a:r>
              <a:rPr lang="zh-CN" altLang="en-US" b="1" smtClean="0">
                <a:latin typeface="方正大标宋简体" panose="02010601030101010101" pitchFamily="2" charset="-122"/>
                <a:ea typeface="华文中宋" panose="02010600040101010101" pitchFamily="2" charset="-122"/>
              </a:rPr>
              <a:t>无需调制到不同的频段。</a:t>
            </a:r>
            <a:endParaRPr lang="zh-CN" altLang="en-US" b="1" smtClean="0">
              <a:solidFill>
                <a:schemeClr val="accent2"/>
              </a:solidFill>
              <a:latin typeface="方正大标宋简体" panose="02010601030101010101" pitchFamily="2" charset="-122"/>
              <a:ea typeface="楷体_GB2312" pitchFamily="49" charset="-122"/>
            </a:endParaRPr>
          </a:p>
        </p:txBody>
      </p:sp>
      <p:grpSp>
        <p:nvGrpSpPr>
          <p:cNvPr id="395285" name="Group 21"/>
          <p:cNvGrpSpPr>
            <a:grpSpLocks/>
          </p:cNvGrpSpPr>
          <p:nvPr/>
        </p:nvGrpSpPr>
        <p:grpSpPr bwMode="auto">
          <a:xfrm>
            <a:off x="1628775" y="4468813"/>
            <a:ext cx="6242050" cy="1601787"/>
            <a:chOff x="1026" y="2815"/>
            <a:chExt cx="3932" cy="1009"/>
          </a:xfrm>
        </p:grpSpPr>
        <p:sp>
          <p:nvSpPr>
            <p:cNvPr id="118790" name="Text Box 5"/>
            <p:cNvSpPr txBox="1">
              <a:spLocks noChangeArrowheads="1"/>
            </p:cNvSpPr>
            <p:nvPr/>
          </p:nvSpPr>
          <p:spPr bwMode="auto">
            <a:xfrm>
              <a:off x="2030" y="3382"/>
              <a:ext cx="442"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8791" name="Text Box 6"/>
            <p:cNvSpPr txBox="1">
              <a:spLocks noChangeArrowheads="1"/>
            </p:cNvSpPr>
            <p:nvPr/>
          </p:nvSpPr>
          <p:spPr bwMode="auto">
            <a:xfrm>
              <a:off x="3218" y="3382"/>
              <a:ext cx="442"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8792" name="Text Box 7"/>
            <p:cNvSpPr txBox="1">
              <a:spLocks noChangeArrowheads="1"/>
            </p:cNvSpPr>
            <p:nvPr/>
          </p:nvSpPr>
          <p:spPr bwMode="auto">
            <a:xfrm>
              <a:off x="3595" y="2852"/>
              <a:ext cx="628"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8793" name="Text Box 8"/>
            <p:cNvSpPr txBox="1">
              <a:spLocks noChangeArrowheads="1"/>
            </p:cNvSpPr>
            <p:nvPr/>
          </p:nvSpPr>
          <p:spPr bwMode="auto">
            <a:xfrm>
              <a:off x="2529" y="2852"/>
              <a:ext cx="464"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8794" name="Text Box 9"/>
            <p:cNvSpPr txBox="1">
              <a:spLocks noChangeArrowheads="1"/>
            </p:cNvSpPr>
            <p:nvPr/>
          </p:nvSpPr>
          <p:spPr bwMode="auto">
            <a:xfrm>
              <a:off x="1542" y="2815"/>
              <a:ext cx="464"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8795" name="Text Box 10"/>
            <p:cNvSpPr txBox="1">
              <a:spLocks noChangeArrowheads="1"/>
            </p:cNvSpPr>
            <p:nvPr/>
          </p:nvSpPr>
          <p:spPr bwMode="auto">
            <a:xfrm>
              <a:off x="2435" y="3382"/>
              <a:ext cx="783" cy="1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000" b="1">
                  <a:solidFill>
                    <a:schemeClr val="accent2"/>
                  </a:solidFill>
                  <a:latin typeface="Times New Roman" panose="02020603050405020304" pitchFamily="18" charset="0"/>
                  <a:ea typeface="华文中宋" panose="02010600040101010101" pitchFamily="2" charset="-122"/>
                </a:rPr>
                <a:t>信息传输</a:t>
              </a:r>
            </a:p>
          </p:txBody>
        </p:sp>
        <p:sp>
          <p:nvSpPr>
            <p:cNvPr id="118796" name="Text Box 11"/>
            <p:cNvSpPr txBox="1">
              <a:spLocks noChangeArrowheads="1"/>
            </p:cNvSpPr>
            <p:nvPr/>
          </p:nvSpPr>
          <p:spPr bwMode="auto">
            <a:xfrm>
              <a:off x="4442" y="3382"/>
              <a:ext cx="516"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1400">
                  <a:latin typeface="Times New Roman" panose="02020603050405020304" pitchFamily="18" charset="0"/>
                  <a:ea typeface="宋体" panose="02010600030101010101" pitchFamily="2" charset="-122"/>
                </a:rPr>
                <a:t>端接器</a:t>
              </a:r>
            </a:p>
          </p:txBody>
        </p:sp>
        <p:sp>
          <p:nvSpPr>
            <p:cNvPr id="118797" name="Line 12"/>
            <p:cNvSpPr>
              <a:spLocks noChangeShapeType="1"/>
            </p:cNvSpPr>
            <p:nvPr/>
          </p:nvSpPr>
          <p:spPr bwMode="auto">
            <a:xfrm>
              <a:off x="1026" y="3294"/>
              <a:ext cx="36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798" name="Freeform 13"/>
            <p:cNvSpPr>
              <a:spLocks/>
            </p:cNvSpPr>
            <p:nvPr/>
          </p:nvSpPr>
          <p:spPr bwMode="auto">
            <a:xfrm>
              <a:off x="2761" y="3079"/>
              <a:ext cx="0" cy="213"/>
            </a:xfrm>
            <a:custGeom>
              <a:avLst/>
              <a:gdLst>
                <a:gd name="T0" fmla="*/ 0 w 1"/>
                <a:gd name="T1" fmla="*/ 0 h 375"/>
                <a:gd name="T2" fmla="*/ 0 w 1"/>
                <a:gd name="T3" fmla="*/ 121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799" name="Line 14"/>
            <p:cNvSpPr>
              <a:spLocks noChangeShapeType="1"/>
            </p:cNvSpPr>
            <p:nvPr/>
          </p:nvSpPr>
          <p:spPr bwMode="auto">
            <a:xfrm>
              <a:off x="3411" y="3294"/>
              <a:ext cx="0" cy="1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0" name="Line 15"/>
            <p:cNvSpPr>
              <a:spLocks noChangeShapeType="1"/>
            </p:cNvSpPr>
            <p:nvPr/>
          </p:nvSpPr>
          <p:spPr bwMode="auto">
            <a:xfrm>
              <a:off x="2251" y="3294"/>
              <a:ext cx="0" cy="1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8801" name="Freeform 16"/>
            <p:cNvSpPr>
              <a:spLocks/>
            </p:cNvSpPr>
            <p:nvPr/>
          </p:nvSpPr>
          <p:spPr bwMode="auto">
            <a:xfrm>
              <a:off x="1730" y="3044"/>
              <a:ext cx="0" cy="213"/>
            </a:xfrm>
            <a:custGeom>
              <a:avLst/>
              <a:gdLst>
                <a:gd name="T0" fmla="*/ 0 w 1"/>
                <a:gd name="T1" fmla="*/ 0 h 375"/>
                <a:gd name="T2" fmla="*/ 0 w 1"/>
                <a:gd name="T3" fmla="*/ 121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802" name="Freeform 17"/>
            <p:cNvSpPr>
              <a:spLocks/>
            </p:cNvSpPr>
            <p:nvPr/>
          </p:nvSpPr>
          <p:spPr bwMode="auto">
            <a:xfrm>
              <a:off x="3857" y="3079"/>
              <a:ext cx="0" cy="213"/>
            </a:xfrm>
            <a:custGeom>
              <a:avLst/>
              <a:gdLst>
                <a:gd name="T0" fmla="*/ 0 w 1"/>
                <a:gd name="T1" fmla="*/ 0 h 375"/>
                <a:gd name="T2" fmla="*/ 0 w 1"/>
                <a:gd name="T3" fmla="*/ 121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803" name="Rectangle 18"/>
            <p:cNvSpPr>
              <a:spLocks noChangeArrowheads="1"/>
            </p:cNvSpPr>
            <p:nvPr/>
          </p:nvSpPr>
          <p:spPr bwMode="auto">
            <a:xfrm>
              <a:off x="4700" y="3205"/>
              <a:ext cx="31" cy="187"/>
            </a:xfrm>
            <a:prstGeom prst="rect">
              <a:avLst/>
            </a:prstGeom>
            <a:solidFill>
              <a:srgbClr val="000000"/>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18804" name="Rectangle 19"/>
            <p:cNvSpPr>
              <a:spLocks noChangeArrowheads="1"/>
            </p:cNvSpPr>
            <p:nvPr/>
          </p:nvSpPr>
          <p:spPr bwMode="auto">
            <a:xfrm>
              <a:off x="1026" y="3205"/>
              <a:ext cx="31" cy="187"/>
            </a:xfrm>
            <a:prstGeom prst="rect">
              <a:avLst/>
            </a:prstGeom>
            <a:solidFill>
              <a:srgbClr val="000000"/>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18805" name="Line 20"/>
            <p:cNvSpPr>
              <a:spLocks noChangeShapeType="1"/>
            </p:cNvSpPr>
            <p:nvPr/>
          </p:nvSpPr>
          <p:spPr bwMode="auto">
            <a:xfrm>
              <a:off x="1542" y="3384"/>
              <a:ext cx="2449" cy="0"/>
            </a:xfrm>
            <a:prstGeom prst="line">
              <a:avLst/>
            </a:prstGeom>
            <a:noFill/>
            <a:ln w="38100">
              <a:solidFill>
                <a:schemeClr val="hlink"/>
              </a:solidFill>
              <a:prstDash val="dash"/>
              <a:round/>
              <a:headEnd type="stealth"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95267">
                                            <p:txEl>
                                              <p:pRg st="0" end="0"/>
                                            </p:txEl>
                                          </p:spTgt>
                                        </p:tgtEl>
                                        <p:attrNameLst>
                                          <p:attrName>style.visibility</p:attrName>
                                        </p:attrNameLst>
                                      </p:cBhvr>
                                      <p:to>
                                        <p:strVal val="visible"/>
                                      </p:to>
                                    </p:set>
                                    <p:animEffect transition="in" filter="wipe(down)">
                                      <p:cBhvr>
                                        <p:cTn id="7" dur="500"/>
                                        <p:tgtEl>
                                          <p:spTgt spid="395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95285"/>
                                        </p:tgtEl>
                                        <p:attrNameLst>
                                          <p:attrName>style.visibility</p:attrName>
                                        </p:attrNameLst>
                                      </p:cBhvr>
                                      <p:to>
                                        <p:strVal val="visible"/>
                                      </p:to>
                                    </p:set>
                                    <p:anim calcmode="lin" valueType="num">
                                      <p:cBhvr additive="base">
                                        <p:cTn id="12" dur="500" fill="hold"/>
                                        <p:tgtEl>
                                          <p:spTgt spid="395285"/>
                                        </p:tgtEl>
                                        <p:attrNameLst>
                                          <p:attrName>ppt_x</p:attrName>
                                        </p:attrNameLst>
                                      </p:cBhvr>
                                      <p:tavLst>
                                        <p:tav tm="0">
                                          <p:val>
                                            <p:strVal val="#ppt_x"/>
                                          </p:val>
                                        </p:tav>
                                        <p:tav tm="100000">
                                          <p:val>
                                            <p:strVal val="#ppt_x"/>
                                          </p:val>
                                        </p:tav>
                                      </p:tavLst>
                                    </p:anim>
                                    <p:anim calcmode="lin" valueType="num">
                                      <p:cBhvr additive="base">
                                        <p:cTn id="13" dur="500" fill="hold"/>
                                        <p:tgtEl>
                                          <p:spTgt spid="39528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395267">
                                            <p:txEl>
                                              <p:pRg st="1" end="1"/>
                                            </p:txEl>
                                          </p:spTgt>
                                        </p:tgtEl>
                                        <p:attrNameLst>
                                          <p:attrName>style.visibility</p:attrName>
                                        </p:attrNameLst>
                                      </p:cBhvr>
                                      <p:to>
                                        <p:strVal val="visible"/>
                                      </p:to>
                                    </p:set>
                                    <p:animEffect transition="in" filter="wipe(down)">
                                      <p:cBhvr>
                                        <p:cTn id="18" dur="500"/>
                                        <p:tgtEl>
                                          <p:spTgt spid="3952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5D57DF7-E123-45FF-920B-9CB180EE901A}" type="slidenum">
              <a:rPr lang="en-US" altLang="zh-CN" sz="1400" smtClean="0"/>
              <a:pPr>
                <a:spcBef>
                  <a:spcPct val="0"/>
                </a:spcBef>
                <a:buClrTx/>
                <a:buSzTx/>
                <a:buFontTx/>
                <a:buNone/>
              </a:pPr>
              <a:t>111</a:t>
            </a:fld>
            <a:endParaRPr lang="en-US" altLang="zh-CN" sz="1400" smtClean="0"/>
          </a:p>
        </p:txBody>
      </p:sp>
      <p:sp>
        <p:nvSpPr>
          <p:cNvPr id="396290" name="Rectangle 2"/>
          <p:cNvSpPr>
            <a:spLocks noGrp="1" noChangeArrowheads="1"/>
          </p:cNvSpPr>
          <p:nvPr>
            <p:ph type="title"/>
          </p:nvPr>
        </p:nvSpPr>
        <p:spPr>
          <a:xfrm>
            <a:off x="533400" y="411163"/>
            <a:ext cx="8397875" cy="831850"/>
          </a:xfrm>
        </p:spPr>
        <p:txBody>
          <a:bodyPr/>
          <a:lstStyle/>
          <a:p>
            <a:pPr>
              <a:defRPr/>
            </a:pPr>
            <a:endParaRPr lang="zh-CN" altLang="en-US"/>
          </a:p>
        </p:txBody>
      </p:sp>
      <p:sp>
        <p:nvSpPr>
          <p:cNvPr id="119812" name="Rectangle 3"/>
          <p:cNvSpPr>
            <a:spLocks noGrp="1" noChangeArrowheads="1"/>
          </p:cNvSpPr>
          <p:nvPr>
            <p:ph type="body" idx="1"/>
          </p:nvPr>
        </p:nvSpPr>
        <p:spPr>
          <a:xfrm>
            <a:off x="533400" y="1600200"/>
            <a:ext cx="7772400" cy="1866900"/>
          </a:xfrm>
        </p:spPr>
        <p:txBody>
          <a:bodyPr/>
          <a:lstStyle/>
          <a:p>
            <a:pPr eaLnBrk="1">
              <a:lnSpc>
                <a:spcPct val="125000"/>
              </a:lnSpc>
              <a:buFont typeface="Wingdings" panose="05000000000000000000" pitchFamily="2" charset="2"/>
              <a:buNone/>
            </a:pPr>
            <a:r>
              <a:rPr lang="zh-CN" altLang="en-US" b="1" smtClean="0">
                <a:solidFill>
                  <a:schemeClr val="accent2"/>
                </a:solidFill>
                <a:latin typeface="方正大标宋简体" panose="02010601030101010101" pitchFamily="2" charset="-122"/>
                <a:ea typeface="华文中宋" panose="02010600040101010101" pitchFamily="2" charset="-122"/>
              </a:rPr>
              <a:t>             导引式共享媒体：</a:t>
            </a:r>
            <a:r>
              <a:rPr lang="zh-CN" altLang="en-US" b="1" smtClean="0">
                <a:latin typeface="方正大标宋简体" panose="02010601030101010101" pitchFamily="2" charset="-122"/>
                <a:ea typeface="华文中宋" panose="02010600040101010101" pitchFamily="2" charset="-122"/>
              </a:rPr>
              <a:t>连接许多端系统，所有端系统都能接收其他端系统发送的数据。</a:t>
            </a:r>
          </a:p>
        </p:txBody>
      </p:sp>
      <p:grpSp>
        <p:nvGrpSpPr>
          <p:cNvPr id="396309" name="Group 21"/>
          <p:cNvGrpSpPr>
            <a:grpSpLocks/>
          </p:cNvGrpSpPr>
          <p:nvPr/>
        </p:nvGrpSpPr>
        <p:grpSpPr bwMode="auto">
          <a:xfrm>
            <a:off x="1323975" y="3965575"/>
            <a:ext cx="6242050" cy="1684338"/>
            <a:chOff x="834" y="2498"/>
            <a:chExt cx="3932" cy="1061"/>
          </a:xfrm>
        </p:grpSpPr>
        <p:sp>
          <p:nvSpPr>
            <p:cNvPr id="119814" name="Text Box 5"/>
            <p:cNvSpPr txBox="1">
              <a:spLocks noChangeArrowheads="1"/>
            </p:cNvSpPr>
            <p:nvPr/>
          </p:nvSpPr>
          <p:spPr bwMode="auto">
            <a:xfrm>
              <a:off x="1801" y="3117"/>
              <a:ext cx="442"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9815" name="Text Box 6"/>
            <p:cNvSpPr txBox="1">
              <a:spLocks noChangeArrowheads="1"/>
            </p:cNvSpPr>
            <p:nvPr/>
          </p:nvSpPr>
          <p:spPr bwMode="auto">
            <a:xfrm>
              <a:off x="2961" y="3117"/>
              <a:ext cx="442"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9816" name="Text Box 7"/>
            <p:cNvSpPr txBox="1">
              <a:spLocks noChangeArrowheads="1"/>
            </p:cNvSpPr>
            <p:nvPr/>
          </p:nvSpPr>
          <p:spPr bwMode="auto">
            <a:xfrm>
              <a:off x="3412" y="2498"/>
              <a:ext cx="464"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9817" name="Text Box 8"/>
            <p:cNvSpPr txBox="1">
              <a:spLocks noChangeArrowheads="1"/>
            </p:cNvSpPr>
            <p:nvPr/>
          </p:nvSpPr>
          <p:spPr bwMode="auto">
            <a:xfrm>
              <a:off x="2317" y="2498"/>
              <a:ext cx="464"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9818" name="Text Box 9"/>
            <p:cNvSpPr txBox="1">
              <a:spLocks noChangeArrowheads="1"/>
            </p:cNvSpPr>
            <p:nvPr/>
          </p:nvSpPr>
          <p:spPr bwMode="auto">
            <a:xfrm>
              <a:off x="1285" y="2498"/>
              <a:ext cx="464" cy="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600">
                  <a:latin typeface="Times New Roman" panose="02020603050405020304" pitchFamily="18" charset="0"/>
                  <a:ea typeface="宋体" panose="02010600030101010101" pitchFamily="2" charset="-122"/>
                  <a:sym typeface="Wingdings" panose="05000000000000000000" pitchFamily="2" charset="2"/>
                </a:rPr>
                <a:t></a:t>
              </a:r>
              <a:endParaRPr lang="zh-CN" altLang="en-US" sz="2400">
                <a:latin typeface="Times New Roman" panose="02020603050405020304" pitchFamily="18" charset="0"/>
                <a:ea typeface="宋体" panose="02010600030101010101" pitchFamily="2" charset="-122"/>
              </a:endParaRPr>
            </a:p>
          </p:txBody>
        </p:sp>
        <p:sp>
          <p:nvSpPr>
            <p:cNvPr id="119819" name="Text Box 10"/>
            <p:cNvSpPr txBox="1">
              <a:spLocks noChangeArrowheads="1"/>
            </p:cNvSpPr>
            <p:nvPr/>
          </p:nvSpPr>
          <p:spPr bwMode="auto">
            <a:xfrm>
              <a:off x="2243" y="3117"/>
              <a:ext cx="783" cy="1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000" b="1">
                  <a:solidFill>
                    <a:schemeClr val="accent2"/>
                  </a:solidFill>
                  <a:latin typeface="Times New Roman" panose="02020603050405020304" pitchFamily="18" charset="0"/>
                  <a:ea typeface="华文中宋" panose="02010600040101010101" pitchFamily="2" charset="-122"/>
                </a:rPr>
                <a:t>信息传输</a:t>
              </a:r>
            </a:p>
          </p:txBody>
        </p:sp>
        <p:sp>
          <p:nvSpPr>
            <p:cNvPr id="119820" name="Text Box 11"/>
            <p:cNvSpPr txBox="1">
              <a:spLocks noChangeArrowheads="1"/>
            </p:cNvSpPr>
            <p:nvPr/>
          </p:nvSpPr>
          <p:spPr bwMode="auto">
            <a:xfrm>
              <a:off x="4250" y="3117"/>
              <a:ext cx="516" cy="1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700">
                  <a:latin typeface="Times New Roman" panose="02020603050405020304" pitchFamily="18" charset="0"/>
                  <a:ea typeface="宋体" panose="02010600030101010101" pitchFamily="2" charset="-122"/>
                </a:rPr>
                <a:t>端接器</a:t>
              </a:r>
              <a:endParaRPr lang="zh-CN" altLang="en-US" sz="2400">
                <a:latin typeface="Times New Roman" panose="02020603050405020304" pitchFamily="18" charset="0"/>
                <a:ea typeface="宋体" panose="02010600030101010101" pitchFamily="2" charset="-122"/>
              </a:endParaRPr>
            </a:p>
          </p:txBody>
        </p:sp>
        <p:sp>
          <p:nvSpPr>
            <p:cNvPr id="119821" name="Line 12"/>
            <p:cNvSpPr>
              <a:spLocks noChangeShapeType="1"/>
            </p:cNvSpPr>
            <p:nvPr/>
          </p:nvSpPr>
          <p:spPr bwMode="auto">
            <a:xfrm>
              <a:off x="834" y="3029"/>
              <a:ext cx="36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22" name="Freeform 13"/>
            <p:cNvSpPr>
              <a:spLocks/>
            </p:cNvSpPr>
            <p:nvPr/>
          </p:nvSpPr>
          <p:spPr bwMode="auto">
            <a:xfrm>
              <a:off x="2569" y="2814"/>
              <a:ext cx="0" cy="213"/>
            </a:xfrm>
            <a:custGeom>
              <a:avLst/>
              <a:gdLst>
                <a:gd name="T0" fmla="*/ 0 w 1"/>
                <a:gd name="T1" fmla="*/ 0 h 375"/>
                <a:gd name="T2" fmla="*/ 0 w 1"/>
                <a:gd name="T3" fmla="*/ 121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23" name="Line 14"/>
            <p:cNvSpPr>
              <a:spLocks noChangeShapeType="1"/>
            </p:cNvSpPr>
            <p:nvPr/>
          </p:nvSpPr>
          <p:spPr bwMode="auto">
            <a:xfrm>
              <a:off x="3219" y="3029"/>
              <a:ext cx="0" cy="1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24" name="Line 15"/>
            <p:cNvSpPr>
              <a:spLocks noChangeShapeType="1"/>
            </p:cNvSpPr>
            <p:nvPr/>
          </p:nvSpPr>
          <p:spPr bwMode="auto">
            <a:xfrm>
              <a:off x="2059" y="3029"/>
              <a:ext cx="0" cy="1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25" name="Freeform 16"/>
            <p:cNvSpPr>
              <a:spLocks/>
            </p:cNvSpPr>
            <p:nvPr/>
          </p:nvSpPr>
          <p:spPr bwMode="auto">
            <a:xfrm>
              <a:off x="1538" y="2814"/>
              <a:ext cx="0" cy="213"/>
            </a:xfrm>
            <a:custGeom>
              <a:avLst/>
              <a:gdLst>
                <a:gd name="T0" fmla="*/ 0 w 1"/>
                <a:gd name="T1" fmla="*/ 0 h 375"/>
                <a:gd name="T2" fmla="*/ 0 w 1"/>
                <a:gd name="T3" fmla="*/ 121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26" name="Freeform 17"/>
            <p:cNvSpPr>
              <a:spLocks/>
            </p:cNvSpPr>
            <p:nvPr/>
          </p:nvSpPr>
          <p:spPr bwMode="auto">
            <a:xfrm>
              <a:off x="3665" y="2814"/>
              <a:ext cx="0" cy="213"/>
            </a:xfrm>
            <a:custGeom>
              <a:avLst/>
              <a:gdLst>
                <a:gd name="T0" fmla="*/ 0 w 1"/>
                <a:gd name="T1" fmla="*/ 0 h 375"/>
                <a:gd name="T2" fmla="*/ 0 w 1"/>
                <a:gd name="T3" fmla="*/ 121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827" name="Rectangle 18"/>
            <p:cNvSpPr>
              <a:spLocks noChangeArrowheads="1"/>
            </p:cNvSpPr>
            <p:nvPr/>
          </p:nvSpPr>
          <p:spPr bwMode="auto">
            <a:xfrm>
              <a:off x="4508" y="2940"/>
              <a:ext cx="31" cy="187"/>
            </a:xfrm>
            <a:prstGeom prst="rect">
              <a:avLst/>
            </a:prstGeom>
            <a:solidFill>
              <a:srgbClr val="000000"/>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19828" name="Rectangle 19"/>
            <p:cNvSpPr>
              <a:spLocks noChangeArrowheads="1"/>
            </p:cNvSpPr>
            <p:nvPr/>
          </p:nvSpPr>
          <p:spPr bwMode="auto">
            <a:xfrm>
              <a:off x="834" y="2940"/>
              <a:ext cx="31" cy="187"/>
            </a:xfrm>
            <a:prstGeom prst="rect">
              <a:avLst/>
            </a:prstGeom>
            <a:solidFill>
              <a:srgbClr val="000000"/>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19829" name="Line 20"/>
            <p:cNvSpPr>
              <a:spLocks noChangeShapeType="1"/>
            </p:cNvSpPr>
            <p:nvPr/>
          </p:nvSpPr>
          <p:spPr bwMode="auto">
            <a:xfrm>
              <a:off x="1350" y="3119"/>
              <a:ext cx="2449" cy="0"/>
            </a:xfrm>
            <a:prstGeom prst="line">
              <a:avLst/>
            </a:prstGeom>
            <a:noFill/>
            <a:ln w="38100">
              <a:solidFill>
                <a:schemeClr val="hlink"/>
              </a:solidFill>
              <a:prstDash val="dash"/>
              <a:round/>
              <a:headEnd type="stealth"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6309"/>
                                        </p:tgtEl>
                                        <p:attrNameLst>
                                          <p:attrName>style.visibility</p:attrName>
                                        </p:attrNameLst>
                                      </p:cBhvr>
                                      <p:to>
                                        <p:strVal val="visible"/>
                                      </p:to>
                                    </p:set>
                                    <p:animEffect transition="in" filter="dissolve">
                                      <p:cBhvr>
                                        <p:cTn id="7" dur="500"/>
                                        <p:tgtEl>
                                          <p:spTgt spid="396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AEA2088-55F3-410F-80F0-F6087E33FAF8}" type="slidenum">
              <a:rPr lang="en-US" altLang="zh-CN" sz="1400" smtClean="0"/>
              <a:pPr>
                <a:spcBef>
                  <a:spcPct val="0"/>
                </a:spcBef>
                <a:buClrTx/>
                <a:buSzTx/>
                <a:buFontTx/>
                <a:buNone/>
              </a:pPr>
              <a:t>112</a:t>
            </a:fld>
            <a:endParaRPr lang="en-US" altLang="zh-CN" sz="1400" smtClean="0"/>
          </a:p>
        </p:txBody>
      </p:sp>
      <p:sp>
        <p:nvSpPr>
          <p:cNvPr id="414722"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ea typeface="楷体_GB2312" pitchFamily="49" charset="-122"/>
              </a:rPr>
              <a:t>宽带同轴电缆（</a:t>
            </a:r>
            <a:r>
              <a:rPr lang="en-US" altLang="zh-CN">
                <a:solidFill>
                  <a:srgbClr val="008000"/>
                </a:solidFill>
                <a:ea typeface="楷体_GB2312" pitchFamily="49" charset="-122"/>
              </a:rPr>
              <a:t>75</a:t>
            </a:r>
            <a:r>
              <a:rPr lang="zh-CN" altLang="en-US">
                <a:solidFill>
                  <a:srgbClr val="008000"/>
                </a:solidFill>
                <a:ea typeface="楷体_GB2312" pitchFamily="49" charset="-122"/>
              </a:rPr>
              <a:t>欧姆电缆）</a:t>
            </a:r>
          </a:p>
        </p:txBody>
      </p:sp>
      <p:sp>
        <p:nvSpPr>
          <p:cNvPr id="414723" name="Rectangle 3"/>
          <p:cNvSpPr>
            <a:spLocks noGrp="1" noChangeArrowheads="1"/>
          </p:cNvSpPr>
          <p:nvPr>
            <p:ph type="body" idx="1"/>
          </p:nvPr>
        </p:nvSpPr>
        <p:spPr>
          <a:xfrm>
            <a:off x="533400" y="1143000"/>
            <a:ext cx="8280400" cy="2146300"/>
          </a:xfrm>
        </p:spPr>
        <p:txBody>
          <a:bodyPr/>
          <a:lstStyle/>
          <a:p>
            <a:pPr eaLnBrk="1">
              <a:lnSpc>
                <a:spcPct val="125000"/>
              </a:lnSpc>
              <a:buClr>
                <a:srgbClr val="4D4D4D"/>
              </a:buClr>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较粗、重、更硬。  常用于电缆电视系统，</a:t>
            </a:r>
            <a:r>
              <a:rPr lang="zh-CN" altLang="en-US" b="1" smtClean="0">
                <a:latin typeface="华文中宋" panose="02010600040101010101" pitchFamily="2" charset="-122"/>
                <a:ea typeface="华文中宋" panose="02010600040101010101" pitchFamily="2" charset="-122"/>
              </a:rPr>
              <a:t>可以与电缆调制解调器结合使用，组成宽带住宅接入形式。</a:t>
            </a:r>
          </a:p>
          <a:p>
            <a:pPr eaLnBrk="1">
              <a:lnSpc>
                <a:spcPct val="125000"/>
              </a:lnSpc>
              <a:buClr>
                <a:srgbClr val="4D4D4D"/>
              </a:buClr>
              <a:buFont typeface="Wingdings" panose="05000000000000000000" pitchFamily="2" charset="2"/>
              <a:buChar char="ü"/>
            </a:pPr>
            <a:r>
              <a:rPr lang="zh-CN" altLang="en-US" b="1" smtClean="0">
                <a:solidFill>
                  <a:schemeClr val="accent2"/>
                </a:solidFill>
                <a:latin typeface="楷体_GB2312" pitchFamily="49" charset="-122"/>
                <a:ea typeface="楷体_GB2312" pitchFamily="49" charset="-122"/>
              </a:rPr>
              <a:t>宽带传输：</a:t>
            </a:r>
            <a:r>
              <a:rPr lang="zh-CN" altLang="en-US" b="1" smtClean="0">
                <a:latin typeface="华文中宋" panose="02010600040101010101" pitchFamily="2" charset="-122"/>
                <a:ea typeface="华文中宋" panose="02010600040101010101" pitchFamily="2" charset="-122"/>
              </a:rPr>
              <a:t>将</a:t>
            </a:r>
            <a:r>
              <a:rPr lang="zh-CN" altLang="en-US" b="1" smtClean="0">
                <a:solidFill>
                  <a:srgbClr val="FF33CC"/>
                </a:solidFill>
                <a:latin typeface="华文中宋" panose="02010600040101010101" pitchFamily="2" charset="-122"/>
                <a:ea typeface="华文中宋" panose="02010600040101010101" pitchFamily="2" charset="-122"/>
              </a:rPr>
              <a:t>数字信号调制成特定频段的模拟信号</a:t>
            </a:r>
            <a:r>
              <a:rPr lang="zh-CN" altLang="en-US" b="1" smtClean="0">
                <a:latin typeface="华文中宋" panose="02010600040101010101" pitchFamily="2" charset="-122"/>
                <a:ea typeface="华文中宋" panose="02010600040101010101" pitchFamily="2" charset="-122"/>
              </a:rPr>
              <a:t>传送。</a:t>
            </a:r>
          </a:p>
          <a:p>
            <a:pPr eaLnBrk="1">
              <a:lnSpc>
                <a:spcPct val="125000"/>
              </a:lnSpc>
              <a:buClr>
                <a:srgbClr val="4D4D4D"/>
              </a:buClr>
              <a:buFont typeface="Wingdings" panose="05000000000000000000" pitchFamily="2" charset="2"/>
              <a:buChar char="ü"/>
            </a:pPr>
            <a:r>
              <a:rPr lang="zh-CN" altLang="en-US" b="1" smtClean="0">
                <a:solidFill>
                  <a:schemeClr val="accent2"/>
                </a:solidFill>
                <a:latin typeface="楷体_GB2312" pitchFamily="49" charset="-122"/>
                <a:ea typeface="楷体_GB2312" pitchFamily="49" charset="-122"/>
              </a:rPr>
              <a:t>系统构成：</a:t>
            </a:r>
          </a:p>
        </p:txBody>
      </p:sp>
      <p:grpSp>
        <p:nvGrpSpPr>
          <p:cNvPr id="414727" name="Group 7"/>
          <p:cNvGrpSpPr>
            <a:grpSpLocks/>
          </p:cNvGrpSpPr>
          <p:nvPr/>
        </p:nvGrpSpPr>
        <p:grpSpPr bwMode="auto">
          <a:xfrm>
            <a:off x="1320800" y="3289300"/>
            <a:ext cx="6731000" cy="3205163"/>
            <a:chOff x="832" y="2072"/>
            <a:chExt cx="4240" cy="2019"/>
          </a:xfrm>
        </p:grpSpPr>
        <p:pic>
          <p:nvPicPr>
            <p:cNvPr id="12083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 y="2072"/>
              <a:ext cx="4240" cy="2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9" name="Rectangle 5"/>
            <p:cNvSpPr>
              <a:spLocks noChangeArrowheads="1"/>
            </p:cNvSpPr>
            <p:nvPr/>
          </p:nvSpPr>
          <p:spPr bwMode="auto">
            <a:xfrm>
              <a:off x="2352" y="3864"/>
              <a:ext cx="1144" cy="227"/>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4723">
                                            <p:txEl>
                                              <p:pRg st="0" end="0"/>
                                            </p:txEl>
                                          </p:spTgt>
                                        </p:tgtEl>
                                        <p:attrNameLst>
                                          <p:attrName>style.visibility</p:attrName>
                                        </p:attrNameLst>
                                      </p:cBhvr>
                                      <p:to>
                                        <p:strVal val="visible"/>
                                      </p:to>
                                    </p:set>
                                    <p:animEffect transition="in" filter="blinds(horizontal)">
                                      <p:cBhvr>
                                        <p:cTn id="7" dur="500"/>
                                        <p:tgtEl>
                                          <p:spTgt spid="414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4723">
                                            <p:txEl>
                                              <p:pRg st="1" end="1"/>
                                            </p:txEl>
                                          </p:spTgt>
                                        </p:tgtEl>
                                        <p:attrNameLst>
                                          <p:attrName>style.visibility</p:attrName>
                                        </p:attrNameLst>
                                      </p:cBhvr>
                                      <p:to>
                                        <p:strVal val="visible"/>
                                      </p:to>
                                    </p:set>
                                    <p:animEffect transition="in" filter="blinds(horizontal)">
                                      <p:cBhvr>
                                        <p:cTn id="12" dur="500"/>
                                        <p:tgtEl>
                                          <p:spTgt spid="414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4723">
                                            <p:txEl>
                                              <p:pRg st="2" end="2"/>
                                            </p:txEl>
                                          </p:spTgt>
                                        </p:tgtEl>
                                        <p:attrNameLst>
                                          <p:attrName>style.visibility</p:attrName>
                                        </p:attrNameLst>
                                      </p:cBhvr>
                                      <p:to>
                                        <p:strVal val="visible"/>
                                      </p:to>
                                    </p:set>
                                    <p:animEffect transition="in" filter="blinds(horizontal)">
                                      <p:cBhvr>
                                        <p:cTn id="17" dur="500"/>
                                        <p:tgtEl>
                                          <p:spTgt spid="414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414727"/>
                                        </p:tgtEl>
                                        <p:attrNameLst>
                                          <p:attrName>style.visibility</p:attrName>
                                        </p:attrNameLst>
                                      </p:cBhvr>
                                      <p:to>
                                        <p:strVal val="visible"/>
                                      </p:to>
                                    </p:set>
                                    <p:anim calcmode="lin" valueType="num">
                                      <p:cBhvr additive="base">
                                        <p:cTn id="22" dur="500" fill="hold"/>
                                        <p:tgtEl>
                                          <p:spTgt spid="414727"/>
                                        </p:tgtEl>
                                        <p:attrNameLst>
                                          <p:attrName>ppt_x</p:attrName>
                                        </p:attrNameLst>
                                      </p:cBhvr>
                                      <p:tavLst>
                                        <p:tav tm="0">
                                          <p:val>
                                            <p:strVal val="#ppt_x"/>
                                          </p:val>
                                        </p:tav>
                                        <p:tav tm="100000">
                                          <p:val>
                                            <p:strVal val="#ppt_x"/>
                                          </p:val>
                                        </p:tav>
                                      </p:tavLst>
                                    </p:anim>
                                    <p:anim calcmode="lin" valueType="num">
                                      <p:cBhvr additive="base">
                                        <p:cTn id="23" dur="500" fill="hold"/>
                                        <p:tgtEl>
                                          <p:spTgt spid="4147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C76CAE9-415E-4249-9E6E-8D5C19FC2809}" type="slidenum">
              <a:rPr lang="en-US" altLang="zh-CN" sz="1400" smtClean="0"/>
              <a:pPr>
                <a:spcBef>
                  <a:spcPct val="0"/>
                </a:spcBef>
                <a:buClrTx/>
                <a:buSzTx/>
                <a:buFontTx/>
                <a:buNone/>
              </a:pPr>
              <a:t>113</a:t>
            </a:fld>
            <a:endParaRPr lang="en-US" altLang="zh-CN" sz="1400" smtClean="0"/>
          </a:p>
        </p:txBody>
      </p:sp>
      <p:sp>
        <p:nvSpPr>
          <p:cNvPr id="302082" name="Rectangle 2"/>
          <p:cNvSpPr>
            <a:spLocks noGrp="1" noChangeArrowheads="1"/>
          </p:cNvSpPr>
          <p:nvPr>
            <p:ph type="title"/>
          </p:nvPr>
        </p:nvSpPr>
        <p:spPr>
          <a:xfrm>
            <a:off x="533400" y="228600"/>
            <a:ext cx="7772400" cy="852488"/>
          </a:xfrm>
        </p:spPr>
        <p:txBody>
          <a:bodyPr/>
          <a:lstStyle/>
          <a:p>
            <a:pPr>
              <a:defRPr/>
            </a:pPr>
            <a:r>
              <a:rPr lang="en-US" altLang="zh-CN">
                <a:solidFill>
                  <a:srgbClr val="008000"/>
                </a:solidFill>
              </a:rPr>
              <a:t>3</a:t>
            </a:r>
            <a:r>
              <a:rPr lang="zh-CN" altLang="en-US">
                <a:solidFill>
                  <a:srgbClr val="008000"/>
                </a:solidFill>
              </a:rPr>
              <a:t>、光纤</a:t>
            </a:r>
          </a:p>
        </p:txBody>
      </p:sp>
      <p:sp>
        <p:nvSpPr>
          <p:cNvPr id="302083" name="Rectangle 3"/>
          <p:cNvSpPr>
            <a:spLocks noGrp="1" noChangeArrowheads="1"/>
          </p:cNvSpPr>
          <p:nvPr>
            <p:ph type="body" idx="1"/>
          </p:nvPr>
        </p:nvSpPr>
        <p:spPr>
          <a:xfrm>
            <a:off x="533400" y="1081088"/>
            <a:ext cx="7772400" cy="4478337"/>
          </a:xfrm>
        </p:spPr>
        <p:txBody>
          <a:bodyPr/>
          <a:lstStyle/>
          <a:p>
            <a:pPr eaLnBrk="1">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a:t>
            </a:r>
            <a:r>
              <a:rPr lang="zh-CN" altLang="en-US" b="1" smtClean="0">
                <a:latin typeface="方正大标宋简体" panose="02010601030101010101" pitchFamily="2" charset="-122"/>
                <a:ea typeface="华文中宋" panose="02010600040101010101" pitchFamily="2" charset="-122"/>
              </a:rPr>
              <a:t>一种很细、传光</a:t>
            </a:r>
            <a:r>
              <a:rPr lang="zh-CN" altLang="en-US" b="1" smtClean="0">
                <a:solidFill>
                  <a:srgbClr val="FF0000"/>
                </a:solidFill>
                <a:latin typeface="方正大标宋简体" panose="02010601030101010101" pitchFamily="2" charset="-122"/>
                <a:ea typeface="华文中宋" panose="02010600040101010101" pitchFamily="2" charset="-122"/>
              </a:rPr>
              <a:t>脉冲</a:t>
            </a:r>
            <a:r>
              <a:rPr lang="zh-CN" altLang="en-US" b="1" smtClean="0">
                <a:latin typeface="方正大标宋简体" panose="02010601030101010101" pitchFamily="2" charset="-122"/>
                <a:ea typeface="华文中宋" panose="02010600040101010101" pitchFamily="2" charset="-122"/>
              </a:rPr>
              <a:t>的媒体，</a:t>
            </a:r>
            <a:r>
              <a:rPr lang="zh-CN" altLang="en-US" b="1" smtClean="0">
                <a:solidFill>
                  <a:srgbClr val="FF0000"/>
                </a:solidFill>
                <a:latin typeface="方正大标宋简体" panose="02010601030101010101" pitchFamily="2" charset="-122"/>
                <a:ea typeface="华文中宋" panose="02010600040101010101" pitchFamily="2" charset="-122"/>
              </a:rPr>
              <a:t>每个脉冲表示一个比特（</a:t>
            </a:r>
            <a:r>
              <a:rPr lang="en-US" altLang="zh-CN" b="1" smtClean="0">
                <a:solidFill>
                  <a:srgbClr val="FF0000"/>
                </a:solidFill>
                <a:latin typeface="方正大标宋简体" panose="02010601030101010101" pitchFamily="2" charset="-122"/>
                <a:ea typeface="华文中宋" panose="02010600040101010101" pitchFamily="2" charset="-122"/>
              </a:rPr>
              <a:t>1</a:t>
            </a:r>
            <a:r>
              <a:rPr lang="zh-CN" altLang="en-US" b="1" smtClean="0">
                <a:solidFill>
                  <a:srgbClr val="FF0000"/>
                </a:solidFill>
                <a:latin typeface="方正大标宋简体" panose="02010601030101010101" pitchFamily="2" charset="-122"/>
                <a:ea typeface="华文中宋" panose="02010600040101010101" pitchFamily="2" charset="-122"/>
              </a:rPr>
              <a:t>或</a:t>
            </a:r>
            <a:r>
              <a:rPr lang="en-US" altLang="zh-CN" b="1" smtClean="0">
                <a:solidFill>
                  <a:srgbClr val="FF0000"/>
                </a:solidFill>
                <a:latin typeface="方正大标宋简体" panose="02010601030101010101" pitchFamily="2" charset="-122"/>
                <a:ea typeface="华文中宋" panose="02010600040101010101" pitchFamily="2" charset="-122"/>
              </a:rPr>
              <a:t>0</a:t>
            </a:r>
            <a:r>
              <a:rPr lang="zh-CN" altLang="en-US" b="1" smtClean="0">
                <a:solidFill>
                  <a:srgbClr val="FF0000"/>
                </a:solidFill>
                <a:latin typeface="方正大标宋简体" panose="02010601030101010101" pitchFamily="2" charset="-122"/>
                <a:ea typeface="华文中宋" panose="02010600040101010101" pitchFamily="2" charset="-122"/>
              </a:rPr>
              <a:t>）。</a:t>
            </a:r>
            <a:endParaRPr lang="zh-CN" altLang="en-US" b="1" i="1" smtClean="0">
              <a:solidFill>
                <a:srgbClr val="FF0000"/>
              </a:solidFill>
              <a:latin typeface="方正大标宋简体" panose="02010601030101010101" pitchFamily="2" charset="-122"/>
              <a:ea typeface="华文中宋" panose="02010600040101010101" pitchFamily="2" charset="-122"/>
            </a:endParaRPr>
          </a:p>
          <a:p>
            <a:pPr eaLnBrk="1">
              <a:buFont typeface="Wingdings" panose="05000000000000000000" pitchFamily="2" charset="2"/>
              <a:buChar char="m"/>
            </a:pPr>
            <a:r>
              <a:rPr lang="zh-CN" altLang="en-US" b="1" smtClean="0">
                <a:solidFill>
                  <a:schemeClr val="hlink"/>
                </a:solidFill>
                <a:latin typeface="楷体_GB2312" pitchFamily="49" charset="-122"/>
                <a:ea typeface="楷体_GB2312" pitchFamily="49" charset="-122"/>
              </a:rPr>
              <a:t>双层结构：</a:t>
            </a:r>
            <a:r>
              <a:rPr lang="zh-CN" altLang="en-US" b="1" smtClean="0">
                <a:latin typeface="华文中宋" panose="02010600040101010101" pitchFamily="2" charset="-122"/>
                <a:ea typeface="华文中宋" panose="02010600040101010101" pitchFamily="2" charset="-122"/>
              </a:rPr>
              <a:t>由纤芯和包层构成通信圆柱体。</a:t>
            </a:r>
            <a:r>
              <a:rPr lang="zh-CN" altLang="en-US" b="1" smtClean="0">
                <a:solidFill>
                  <a:srgbClr val="FF0000"/>
                </a:solidFill>
                <a:latin typeface="华文中宋" panose="02010600040101010101" pitchFamily="2" charset="-122"/>
                <a:ea typeface="华文中宋" panose="02010600040101010101" pitchFamily="2" charset="-122"/>
              </a:rPr>
              <a:t>纤芯用来传导光波。</a:t>
            </a:r>
          </a:p>
          <a:p>
            <a:pPr eaLnBrk="1">
              <a:buFont typeface="Wingdings" panose="05000000000000000000" pitchFamily="2" charset="2"/>
              <a:buChar char="m"/>
            </a:pPr>
            <a:endParaRPr lang="zh-CN" altLang="en-US" b="1" smtClean="0">
              <a:solidFill>
                <a:srgbClr val="FF0000"/>
              </a:solidFill>
              <a:latin typeface="华文中宋" panose="02010600040101010101" pitchFamily="2" charset="-122"/>
              <a:ea typeface="华文中宋" panose="02010600040101010101" pitchFamily="2" charset="-122"/>
            </a:endParaRPr>
          </a:p>
          <a:p>
            <a:pPr eaLnBrk="1">
              <a:buFont typeface="Wingdings" panose="05000000000000000000" pitchFamily="2" charset="2"/>
              <a:buChar char="m"/>
            </a:pPr>
            <a:r>
              <a:rPr lang="zh-CN" altLang="en-US" b="1" smtClean="0">
                <a:latin typeface="楷体_GB2312" pitchFamily="49" charset="-122"/>
                <a:ea typeface="楷体_GB2312" pitchFamily="49" charset="-122"/>
                <a:hlinkClick r:id="" action="ppaction://customshow?id=25&amp;return=true"/>
              </a:rPr>
              <a:t>传光原理</a:t>
            </a:r>
            <a:r>
              <a:rPr lang="zh-CN" altLang="en-US" b="1" smtClean="0">
                <a:latin typeface="楷体_GB2312" pitchFamily="49" charset="-122"/>
                <a:ea typeface="楷体_GB2312" pitchFamily="49" charset="-122"/>
              </a:rPr>
              <a:t>：</a:t>
            </a:r>
          </a:p>
          <a:p>
            <a:pPr eaLnBrk="1">
              <a:buFont typeface="Wingdings" panose="05000000000000000000" pitchFamily="2" charset="2"/>
              <a:buChar char="m"/>
            </a:pPr>
            <a:r>
              <a:rPr lang="zh-CN" altLang="en-US" b="1" smtClean="0">
                <a:latin typeface="楷体_GB2312" pitchFamily="49" charset="-122"/>
                <a:ea typeface="楷体_GB2312" pitchFamily="49" charset="-122"/>
                <a:hlinkClick r:id="" action="ppaction://customshow?id=26&amp;return=true"/>
              </a:rPr>
              <a:t>传输系统构成</a:t>
            </a:r>
            <a:r>
              <a:rPr lang="zh-CN" altLang="en-US" b="1" smtClean="0">
                <a:latin typeface="楷体_GB2312" pitchFamily="49" charset="-122"/>
                <a:ea typeface="楷体_GB2312" pitchFamily="49" charset="-122"/>
              </a:rPr>
              <a:t>： </a:t>
            </a:r>
          </a:p>
          <a:p>
            <a:pPr eaLnBrk="1">
              <a:buFont typeface="Wingdings" panose="05000000000000000000" pitchFamily="2" charset="2"/>
              <a:buChar char="m"/>
            </a:pPr>
            <a:r>
              <a:rPr lang="zh-CN" altLang="en-US" b="1" smtClean="0">
                <a:latin typeface="楷体_GB2312" pitchFamily="49" charset="-122"/>
                <a:ea typeface="楷体_GB2312" pitchFamily="49" charset="-122"/>
                <a:hlinkClick r:id="" action="ppaction://customshow?id=27&amp;return=true"/>
              </a:rPr>
              <a:t>光纤类型</a:t>
            </a:r>
            <a:r>
              <a:rPr lang="zh-CN" altLang="en-US" b="1" smtClean="0">
                <a:latin typeface="楷体_GB2312" pitchFamily="49" charset="-122"/>
                <a:ea typeface="楷体_GB2312" pitchFamily="49" charset="-122"/>
              </a:rPr>
              <a:t>： </a:t>
            </a:r>
          </a:p>
          <a:p>
            <a:pPr eaLnBrk="1">
              <a:buFont typeface="Wingdings" panose="05000000000000000000" pitchFamily="2" charset="2"/>
              <a:buChar char="m"/>
            </a:pPr>
            <a:r>
              <a:rPr lang="zh-CN" altLang="en-US" b="1" smtClean="0">
                <a:latin typeface="楷体_GB2312" pitchFamily="49" charset="-122"/>
                <a:ea typeface="楷体_GB2312" pitchFamily="49" charset="-122"/>
                <a:hlinkClick r:id="" action="ppaction://customshow?id=28&amp;return=true"/>
              </a:rPr>
              <a:t>光缆</a:t>
            </a:r>
            <a:r>
              <a:rPr lang="zh-CN" altLang="en-US" b="1" smtClean="0">
                <a:latin typeface="楷体_GB2312" pitchFamily="49" charset="-122"/>
                <a:ea typeface="楷体_GB2312" pitchFamily="49" charset="-122"/>
              </a:rPr>
              <a:t>： </a:t>
            </a:r>
          </a:p>
        </p:txBody>
      </p:sp>
      <p:grpSp>
        <p:nvGrpSpPr>
          <p:cNvPr id="302084" name="Group 4"/>
          <p:cNvGrpSpPr>
            <a:grpSpLocks/>
          </p:cNvGrpSpPr>
          <p:nvPr/>
        </p:nvGrpSpPr>
        <p:grpSpPr bwMode="auto">
          <a:xfrm>
            <a:off x="2946400" y="4337050"/>
            <a:ext cx="4811713" cy="2130425"/>
            <a:chOff x="3481" y="6594"/>
            <a:chExt cx="7020" cy="3747"/>
          </a:xfrm>
        </p:grpSpPr>
        <p:pic>
          <p:nvPicPr>
            <p:cNvPr id="12186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 y="6594"/>
              <a:ext cx="7020" cy="3744"/>
            </a:xfrm>
            <a:prstGeom prst="rect">
              <a:avLst/>
            </a:prstGeom>
            <a:noFill/>
            <a:ln>
              <a:noFill/>
            </a:ln>
            <a:effectLst/>
            <a:extLst>
              <a:ext uri="{909E8E84-426E-40DD-AFC4-6F175D3DCCD1}">
                <a14:hiddenFill xmlns:a14="http://schemas.microsoft.com/office/drawing/2010/main">
                  <a:solidFill>
                    <a:srgbClr val="E1B7B7"/>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578963"/>
                    </a:outerShdw>
                  </a:effectLst>
                </a14:hiddenEffects>
              </a:ext>
            </a:extLst>
          </p:spPr>
        </p:pic>
        <p:sp>
          <p:nvSpPr>
            <p:cNvPr id="121864" name="Rectangle 6"/>
            <p:cNvSpPr>
              <a:spLocks noChangeArrowheads="1"/>
            </p:cNvSpPr>
            <p:nvPr/>
          </p:nvSpPr>
          <p:spPr bwMode="auto">
            <a:xfrm>
              <a:off x="5461" y="9717"/>
              <a:ext cx="3060"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302087" name="Line 7"/>
          <p:cNvSpPr>
            <a:spLocks noChangeShapeType="1"/>
          </p:cNvSpPr>
          <p:nvPr/>
        </p:nvSpPr>
        <p:spPr bwMode="auto">
          <a:xfrm>
            <a:off x="3759200" y="5381625"/>
            <a:ext cx="876300"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2083">
                                            <p:txEl>
                                              <p:pRg st="1" end="1"/>
                                            </p:txEl>
                                          </p:spTgt>
                                        </p:tgtEl>
                                        <p:attrNameLst>
                                          <p:attrName>style.visibility</p:attrName>
                                        </p:attrNameLst>
                                      </p:cBhvr>
                                      <p:to>
                                        <p:strVal val="visible"/>
                                      </p:to>
                                    </p:set>
                                    <p:animEffect transition="in" filter="blinds(horizontal)">
                                      <p:cBhvr>
                                        <p:cTn id="7" dur="500"/>
                                        <p:tgtEl>
                                          <p:spTgt spid="3020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02084"/>
                                        </p:tgtEl>
                                        <p:attrNameLst>
                                          <p:attrName>style.visibility</p:attrName>
                                        </p:attrNameLst>
                                      </p:cBhvr>
                                      <p:to>
                                        <p:strVal val="visible"/>
                                      </p:to>
                                    </p:set>
                                    <p:animEffect transition="in" filter="wipe(down)">
                                      <p:cBhvr>
                                        <p:cTn id="12" dur="500"/>
                                        <p:tgtEl>
                                          <p:spTgt spid="3020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2087"/>
                                        </p:tgtEl>
                                        <p:attrNameLst>
                                          <p:attrName>style.visibility</p:attrName>
                                        </p:attrNameLst>
                                      </p:cBhvr>
                                      <p:to>
                                        <p:strVal val="visible"/>
                                      </p:to>
                                    </p:set>
                                    <p:animEffect transition="in" filter="wipe(left)">
                                      <p:cBhvr>
                                        <p:cTn id="17" dur="500"/>
                                        <p:tgtEl>
                                          <p:spTgt spid="302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02083">
                                            <p:txEl>
                                              <p:pRg st="3" end="3"/>
                                            </p:txEl>
                                          </p:spTgt>
                                        </p:tgtEl>
                                        <p:attrNameLst>
                                          <p:attrName>style.visibility</p:attrName>
                                        </p:attrNameLst>
                                      </p:cBhvr>
                                      <p:to>
                                        <p:strVal val="visible"/>
                                      </p:to>
                                    </p:set>
                                    <p:animEffect transition="in" filter="wipe(down)">
                                      <p:cBhvr>
                                        <p:cTn id="22" dur="500"/>
                                        <p:tgtEl>
                                          <p:spTgt spid="302083">
                                            <p:txEl>
                                              <p:pRg st="3" end="3"/>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02083">
                                            <p:txEl>
                                              <p:pRg st="4" end="4"/>
                                            </p:txEl>
                                          </p:spTgt>
                                        </p:tgtEl>
                                        <p:attrNameLst>
                                          <p:attrName>style.visibility</p:attrName>
                                        </p:attrNameLst>
                                      </p:cBhvr>
                                      <p:to>
                                        <p:strVal val="visible"/>
                                      </p:to>
                                    </p:set>
                                    <p:animEffect transition="in" filter="wipe(down)">
                                      <p:cBhvr>
                                        <p:cTn id="25" dur="500"/>
                                        <p:tgtEl>
                                          <p:spTgt spid="302083">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02083">
                                            <p:txEl>
                                              <p:pRg st="5" end="5"/>
                                            </p:txEl>
                                          </p:spTgt>
                                        </p:tgtEl>
                                        <p:attrNameLst>
                                          <p:attrName>style.visibility</p:attrName>
                                        </p:attrNameLst>
                                      </p:cBhvr>
                                      <p:to>
                                        <p:strVal val="visible"/>
                                      </p:to>
                                    </p:set>
                                    <p:animEffect transition="in" filter="wipe(down)">
                                      <p:cBhvr>
                                        <p:cTn id="28" dur="500"/>
                                        <p:tgtEl>
                                          <p:spTgt spid="302083">
                                            <p:txEl>
                                              <p:pRg st="5" end="5"/>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02083">
                                            <p:txEl>
                                              <p:pRg st="6" end="6"/>
                                            </p:txEl>
                                          </p:spTgt>
                                        </p:tgtEl>
                                        <p:attrNameLst>
                                          <p:attrName>style.visibility</p:attrName>
                                        </p:attrNameLst>
                                      </p:cBhvr>
                                      <p:to>
                                        <p:strVal val="visible"/>
                                      </p:to>
                                    </p:set>
                                    <p:animEffect transition="in" filter="wipe(down)">
                                      <p:cBhvr>
                                        <p:cTn id="31" dur="500"/>
                                        <p:tgtEl>
                                          <p:spTgt spid="3020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2A63933-D831-48CA-B627-6FB72AEE5848}" type="slidenum">
              <a:rPr lang="en-US" altLang="zh-CN" sz="1400" smtClean="0"/>
              <a:pPr>
                <a:spcBef>
                  <a:spcPct val="0"/>
                </a:spcBef>
                <a:buClrTx/>
                <a:buSzTx/>
                <a:buFontTx/>
                <a:buNone/>
              </a:pPr>
              <a:t>114</a:t>
            </a:fld>
            <a:endParaRPr lang="en-US" altLang="zh-CN" sz="1400" smtClean="0"/>
          </a:p>
        </p:txBody>
      </p:sp>
      <p:sp>
        <p:nvSpPr>
          <p:cNvPr id="303106"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latin typeface="华文中宋" panose="02010600040101010101" pitchFamily="2" charset="-122"/>
              </a:rPr>
              <a:t>传光原理</a:t>
            </a:r>
          </a:p>
        </p:txBody>
      </p:sp>
      <p:sp>
        <p:nvSpPr>
          <p:cNvPr id="303107" name="Rectangle 3"/>
          <p:cNvSpPr>
            <a:spLocks noGrp="1" noChangeArrowheads="1"/>
          </p:cNvSpPr>
          <p:nvPr>
            <p:ph type="body" idx="1"/>
          </p:nvPr>
        </p:nvSpPr>
        <p:spPr>
          <a:xfrm>
            <a:off x="533400" y="1371600"/>
            <a:ext cx="7772400" cy="2965450"/>
          </a:xfrm>
        </p:spPr>
        <p:txBody>
          <a:bodyPr/>
          <a:lstStyle/>
          <a:p>
            <a:pPr eaLnBrk="1">
              <a:lnSpc>
                <a:spcPct val="110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利用</a:t>
            </a:r>
            <a:r>
              <a:rPr lang="zh-CN" altLang="en-US" b="1" smtClean="0">
                <a:solidFill>
                  <a:srgbClr val="FF0000"/>
                </a:solidFill>
                <a:latin typeface="华文中宋" panose="02010600040101010101" pitchFamily="2" charset="-122"/>
                <a:ea typeface="华文中宋" panose="02010600040101010101" pitchFamily="2" charset="-122"/>
              </a:rPr>
              <a:t>全反射</a:t>
            </a:r>
            <a:r>
              <a:rPr lang="zh-CN" altLang="en-US" b="1" smtClean="0">
                <a:latin typeface="华文中宋" panose="02010600040101010101" pitchFamily="2" charset="-122"/>
                <a:ea typeface="华文中宋" panose="02010600040101010101" pitchFamily="2" charset="-122"/>
              </a:rPr>
              <a:t>来传输含有信息编码的光束。</a:t>
            </a:r>
            <a:endParaRPr lang="zh-CN" altLang="en-US" b="1" u="sng" smtClean="0">
              <a:latin typeface="华文中宋" panose="02010600040101010101" pitchFamily="2" charset="-122"/>
              <a:ea typeface="华文中宋" panose="02010600040101010101" pitchFamily="2" charset="-122"/>
            </a:endParaRPr>
          </a:p>
          <a:p>
            <a:pPr eaLnBrk="1">
              <a:lnSpc>
                <a:spcPct val="110000"/>
              </a:lnSpc>
              <a:buFont typeface="Wingdings" panose="05000000000000000000" pitchFamily="2" charset="2"/>
              <a:buChar char="ü"/>
            </a:pPr>
            <a:r>
              <a:rPr lang="zh-CN" altLang="en-US" b="1" smtClean="0">
                <a:solidFill>
                  <a:srgbClr val="FF0000"/>
                </a:solidFill>
                <a:latin typeface="华文中宋" panose="02010600040101010101" pitchFamily="2" charset="-122"/>
                <a:ea typeface="华文中宋" panose="02010600040101010101" pitchFamily="2" charset="-122"/>
              </a:rPr>
              <a:t>包层折射率比纤芯低：</a:t>
            </a:r>
            <a:r>
              <a:rPr lang="zh-CN" altLang="en-US" b="1" smtClean="0">
                <a:latin typeface="华文中宋" panose="02010600040101010101" pitchFamily="2" charset="-122"/>
                <a:ea typeface="华文中宋" panose="02010600040101010101" pitchFamily="2" charset="-122"/>
              </a:rPr>
              <a:t>当光线从高折射率的媒体射向低折射率的媒体时，其</a:t>
            </a:r>
            <a:r>
              <a:rPr lang="zh-CN" altLang="en-US" b="1" smtClean="0">
                <a:solidFill>
                  <a:schemeClr val="hlink"/>
                </a:solidFill>
                <a:latin typeface="华文中宋" panose="02010600040101010101" pitchFamily="2" charset="-122"/>
                <a:ea typeface="华文中宋" panose="02010600040101010101" pitchFamily="2" charset="-122"/>
              </a:rPr>
              <a:t>折射角将大于入射角</a:t>
            </a:r>
            <a:r>
              <a:rPr lang="zh-CN" altLang="en-US" b="1" smtClean="0">
                <a:latin typeface="华文中宋" panose="02010600040101010101" pitchFamily="2" charset="-122"/>
                <a:ea typeface="华文中宋" panose="02010600040101010101" pitchFamily="2" charset="-122"/>
              </a:rPr>
              <a:t>。</a:t>
            </a:r>
          </a:p>
          <a:p>
            <a:pPr eaLnBrk="1">
              <a:lnSpc>
                <a:spcPct val="110000"/>
              </a:lnSpc>
              <a:buFont typeface="Wingdings" panose="05000000000000000000" pitchFamily="2" charset="2"/>
              <a:buChar char="ü"/>
            </a:pPr>
            <a:r>
              <a:rPr lang="zh-CN" altLang="en-US" b="1" smtClean="0">
                <a:solidFill>
                  <a:srgbClr val="FF0000"/>
                </a:solidFill>
                <a:latin typeface="华文中宋" panose="02010600040101010101" pitchFamily="2" charset="-122"/>
                <a:ea typeface="华文中宋" panose="02010600040101010101" pitchFamily="2" charset="-122"/>
              </a:rPr>
              <a:t>入射角足够大</a:t>
            </a:r>
            <a:r>
              <a:rPr lang="zh-CN" altLang="en-US" b="1" smtClean="0">
                <a:latin typeface="华文中宋" panose="02010600040101010101" pitchFamily="2" charset="-122"/>
                <a:ea typeface="华文中宋" panose="02010600040101010101" pitchFamily="2" charset="-122"/>
              </a:rPr>
              <a:t>（临界角度）时，</a:t>
            </a:r>
            <a:r>
              <a:rPr lang="zh-CN" altLang="en-US" b="1" smtClean="0">
                <a:solidFill>
                  <a:srgbClr val="FF0000"/>
                </a:solidFill>
                <a:latin typeface="华文中宋" panose="02010600040101010101" pitchFamily="2" charset="-122"/>
                <a:ea typeface="华文中宋" panose="02010600040101010101" pitchFamily="2" charset="-122"/>
              </a:rPr>
              <a:t>产生全反射</a:t>
            </a:r>
            <a:r>
              <a:rPr lang="zh-CN" altLang="en-US" b="1" smtClean="0">
                <a:latin typeface="华文中宋" panose="02010600040101010101" pitchFamily="2" charset="-122"/>
                <a:ea typeface="华文中宋" panose="02010600040101010101" pitchFamily="2" charset="-122"/>
              </a:rPr>
              <a:t>：即光线碰到包层时就会折射回纤芯。</a:t>
            </a:r>
          </a:p>
          <a:p>
            <a:pPr eaLnBrk="1">
              <a:lnSpc>
                <a:spcPct val="110000"/>
              </a:lnSpc>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rPr>
              <a:t>过程不断重复，光沿着光纤传输下去。</a:t>
            </a:r>
            <a:endParaRPr lang="zh-CN" altLang="en-US" b="1" smtClean="0">
              <a:latin typeface="方正大标宋简体" panose="02010601030101010101" pitchFamily="2" charset="-122"/>
              <a:ea typeface="方正大标宋简体" panose="02010601030101010101" pitchFamily="2" charset="-122"/>
            </a:endParaRPr>
          </a:p>
        </p:txBody>
      </p:sp>
      <p:grpSp>
        <p:nvGrpSpPr>
          <p:cNvPr id="122885" name="Group 4"/>
          <p:cNvGrpSpPr>
            <a:grpSpLocks/>
          </p:cNvGrpSpPr>
          <p:nvPr/>
        </p:nvGrpSpPr>
        <p:grpSpPr bwMode="auto">
          <a:xfrm>
            <a:off x="2324100" y="4530725"/>
            <a:ext cx="4457700" cy="1936750"/>
            <a:chOff x="3481" y="6594"/>
            <a:chExt cx="7020" cy="3747"/>
          </a:xfrm>
        </p:grpSpPr>
        <p:pic>
          <p:nvPicPr>
            <p:cNvPr id="12288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 y="6594"/>
              <a:ext cx="7020" cy="3744"/>
            </a:xfrm>
            <a:prstGeom prst="rect">
              <a:avLst/>
            </a:prstGeom>
            <a:noFill/>
            <a:ln>
              <a:noFill/>
            </a:ln>
            <a:effectLst/>
            <a:extLst>
              <a:ext uri="{909E8E84-426E-40DD-AFC4-6F175D3DCCD1}">
                <a14:hiddenFill xmlns:a14="http://schemas.microsoft.com/office/drawing/2010/main">
                  <a:solidFill>
                    <a:srgbClr val="E1B7B7"/>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578963"/>
                    </a:outerShdw>
                  </a:effectLst>
                </a14:hiddenEffects>
              </a:ext>
            </a:extLst>
          </p:spPr>
        </p:pic>
        <p:sp>
          <p:nvSpPr>
            <p:cNvPr id="122889" name="Rectangle 6"/>
            <p:cNvSpPr>
              <a:spLocks noChangeArrowheads="1"/>
            </p:cNvSpPr>
            <p:nvPr/>
          </p:nvSpPr>
          <p:spPr bwMode="auto">
            <a:xfrm>
              <a:off x="5461" y="9717"/>
              <a:ext cx="3060"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22886" name="Line 8"/>
          <p:cNvSpPr>
            <a:spLocks noChangeShapeType="1"/>
          </p:cNvSpPr>
          <p:nvPr/>
        </p:nvSpPr>
        <p:spPr bwMode="auto">
          <a:xfrm flipH="1">
            <a:off x="4710113" y="4530725"/>
            <a:ext cx="388937" cy="581025"/>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887" name="Line 9"/>
          <p:cNvSpPr>
            <a:spLocks noChangeShapeType="1"/>
          </p:cNvSpPr>
          <p:nvPr/>
        </p:nvSpPr>
        <p:spPr bwMode="auto">
          <a:xfrm flipV="1">
            <a:off x="3921125" y="5500688"/>
            <a:ext cx="525463" cy="4572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3107">
                                            <p:txEl>
                                              <p:pRg st="1" end="1"/>
                                            </p:txEl>
                                          </p:spTgt>
                                        </p:tgtEl>
                                        <p:attrNameLst>
                                          <p:attrName>style.visibility</p:attrName>
                                        </p:attrNameLst>
                                      </p:cBhvr>
                                      <p:to>
                                        <p:strVal val="visible"/>
                                      </p:to>
                                    </p:set>
                                    <p:animEffect transition="in" filter="blinds(horizontal)">
                                      <p:cBhvr>
                                        <p:cTn id="7" dur="500"/>
                                        <p:tgtEl>
                                          <p:spTgt spid="3031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3107">
                                            <p:txEl>
                                              <p:pRg st="2" end="2"/>
                                            </p:txEl>
                                          </p:spTgt>
                                        </p:tgtEl>
                                        <p:attrNameLst>
                                          <p:attrName>style.visibility</p:attrName>
                                        </p:attrNameLst>
                                      </p:cBhvr>
                                      <p:to>
                                        <p:strVal val="visible"/>
                                      </p:to>
                                    </p:set>
                                    <p:animEffect transition="in" filter="blinds(horizontal)">
                                      <p:cBhvr>
                                        <p:cTn id="12" dur="500"/>
                                        <p:tgtEl>
                                          <p:spTgt spid="3031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3107">
                                            <p:txEl>
                                              <p:pRg st="3" end="3"/>
                                            </p:txEl>
                                          </p:spTgt>
                                        </p:tgtEl>
                                        <p:attrNameLst>
                                          <p:attrName>style.visibility</p:attrName>
                                        </p:attrNameLst>
                                      </p:cBhvr>
                                      <p:to>
                                        <p:strVal val="visible"/>
                                      </p:to>
                                    </p:set>
                                    <p:animEffect transition="in" filter="blinds(horizontal)">
                                      <p:cBhvr>
                                        <p:cTn id="17" dur="500"/>
                                        <p:tgtEl>
                                          <p:spTgt spid="303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8EC3DFB-D3A6-483C-A98B-C307BD9FB9E5}" type="slidenum">
              <a:rPr lang="en-US" altLang="zh-CN" sz="1400" smtClean="0"/>
              <a:pPr>
                <a:spcBef>
                  <a:spcPct val="0"/>
                </a:spcBef>
                <a:buClrTx/>
                <a:buSzTx/>
                <a:buFontTx/>
                <a:buNone/>
              </a:pPr>
              <a:t>115</a:t>
            </a:fld>
            <a:endParaRPr lang="en-US" altLang="zh-CN" sz="1400" smtClean="0"/>
          </a:p>
        </p:txBody>
      </p:sp>
      <p:sp>
        <p:nvSpPr>
          <p:cNvPr id="415746" name="Rectangle 2"/>
          <p:cNvSpPr>
            <a:spLocks noGrp="1" noChangeArrowheads="1"/>
          </p:cNvSpPr>
          <p:nvPr>
            <p:ph type="title"/>
          </p:nvPr>
        </p:nvSpPr>
        <p:spPr>
          <a:xfrm>
            <a:off x="533400" y="411163"/>
            <a:ext cx="8397875" cy="831850"/>
          </a:xfrm>
        </p:spPr>
        <p:txBody>
          <a:bodyPr/>
          <a:lstStyle/>
          <a:p>
            <a:pPr>
              <a:defRPr/>
            </a:pPr>
            <a:endParaRPr lang="zh-CN" altLang="en-US"/>
          </a:p>
        </p:txBody>
      </p:sp>
      <p:pic>
        <p:nvPicPr>
          <p:cNvPr id="1239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46363"/>
            <a:ext cx="6192837" cy="2943225"/>
          </a:xfrm>
          <a:prstGeom prst="rect">
            <a:avLst/>
          </a:prstGeom>
          <a:noFill/>
          <a:ln>
            <a:noFill/>
          </a:ln>
          <a:effectLst/>
          <a:extLst>
            <a:ext uri="{909E8E84-426E-40DD-AFC4-6F175D3DCCD1}">
              <a14:hiddenFill xmlns:a14="http://schemas.microsoft.com/office/drawing/2010/main">
                <a:solidFill>
                  <a:srgbClr val="E1B7B7"/>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578963"/>
                  </a:outerShdw>
                </a:effectLst>
              </a14:hiddenEffects>
            </a:ext>
          </a:extLst>
        </p:spPr>
      </p:pic>
      <p:sp>
        <p:nvSpPr>
          <p:cNvPr id="123909" name="Rectangle 6"/>
          <p:cNvSpPr>
            <a:spLocks noChangeArrowheads="1"/>
          </p:cNvSpPr>
          <p:nvPr/>
        </p:nvSpPr>
        <p:spPr bwMode="auto">
          <a:xfrm>
            <a:off x="3009900" y="5854700"/>
            <a:ext cx="2705100" cy="3825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415751" name="Line 7"/>
          <p:cNvSpPr>
            <a:spLocks noChangeShapeType="1"/>
          </p:cNvSpPr>
          <p:nvPr/>
        </p:nvSpPr>
        <p:spPr bwMode="auto">
          <a:xfrm flipV="1">
            <a:off x="2654300" y="4032250"/>
            <a:ext cx="355600" cy="16510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752" name="Line 8"/>
          <p:cNvSpPr>
            <a:spLocks noChangeShapeType="1"/>
          </p:cNvSpPr>
          <p:nvPr/>
        </p:nvSpPr>
        <p:spPr bwMode="auto">
          <a:xfrm>
            <a:off x="3009900" y="4032250"/>
            <a:ext cx="1282700" cy="52705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753" name="Line 9"/>
          <p:cNvSpPr>
            <a:spLocks noChangeShapeType="1"/>
          </p:cNvSpPr>
          <p:nvPr/>
        </p:nvSpPr>
        <p:spPr bwMode="auto">
          <a:xfrm flipV="1">
            <a:off x="4292600" y="4032250"/>
            <a:ext cx="1422400" cy="52705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754" name="Line 10"/>
          <p:cNvSpPr>
            <a:spLocks noChangeShapeType="1"/>
          </p:cNvSpPr>
          <p:nvPr/>
        </p:nvSpPr>
        <p:spPr bwMode="auto">
          <a:xfrm>
            <a:off x="5715000" y="4032250"/>
            <a:ext cx="1219200" cy="52705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4" name="Line 11"/>
          <p:cNvSpPr>
            <a:spLocks noChangeShapeType="1"/>
          </p:cNvSpPr>
          <p:nvPr/>
        </p:nvSpPr>
        <p:spPr bwMode="auto">
          <a:xfrm>
            <a:off x="6934200" y="4559300"/>
            <a:ext cx="517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5757" name="Line 13"/>
          <p:cNvSpPr>
            <a:spLocks noChangeShapeType="1"/>
          </p:cNvSpPr>
          <p:nvPr/>
        </p:nvSpPr>
        <p:spPr bwMode="auto">
          <a:xfrm flipV="1">
            <a:off x="6934200" y="4381500"/>
            <a:ext cx="517525" cy="17780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6" name="Rectangle 15"/>
          <p:cNvSpPr>
            <a:spLocks noChangeArrowheads="1"/>
          </p:cNvSpPr>
          <p:nvPr/>
        </p:nvSpPr>
        <p:spPr bwMode="auto">
          <a:xfrm>
            <a:off x="3009900" y="5194300"/>
            <a:ext cx="2882900" cy="660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5751"/>
                                        </p:tgtEl>
                                        <p:attrNameLst>
                                          <p:attrName>style.visibility</p:attrName>
                                        </p:attrNameLst>
                                      </p:cBhvr>
                                      <p:to>
                                        <p:strVal val="visible"/>
                                      </p:to>
                                    </p:set>
                                    <p:animEffect transition="in" filter="wipe(left)">
                                      <p:cBhvr>
                                        <p:cTn id="7" dur="500"/>
                                        <p:tgtEl>
                                          <p:spTgt spid="4157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5752"/>
                                        </p:tgtEl>
                                        <p:attrNameLst>
                                          <p:attrName>style.visibility</p:attrName>
                                        </p:attrNameLst>
                                      </p:cBhvr>
                                      <p:to>
                                        <p:strVal val="visible"/>
                                      </p:to>
                                    </p:set>
                                    <p:animEffect transition="in" filter="wipe(left)">
                                      <p:cBhvr>
                                        <p:cTn id="12" dur="500"/>
                                        <p:tgtEl>
                                          <p:spTgt spid="4157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5753"/>
                                        </p:tgtEl>
                                        <p:attrNameLst>
                                          <p:attrName>style.visibility</p:attrName>
                                        </p:attrNameLst>
                                      </p:cBhvr>
                                      <p:to>
                                        <p:strVal val="visible"/>
                                      </p:to>
                                    </p:set>
                                    <p:animEffect transition="in" filter="wipe(down)">
                                      <p:cBhvr>
                                        <p:cTn id="17" dur="500"/>
                                        <p:tgtEl>
                                          <p:spTgt spid="41575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5754"/>
                                        </p:tgtEl>
                                        <p:attrNameLst>
                                          <p:attrName>style.visibility</p:attrName>
                                        </p:attrNameLst>
                                      </p:cBhvr>
                                      <p:to>
                                        <p:strVal val="visible"/>
                                      </p:to>
                                    </p:set>
                                    <p:animEffect transition="in" filter="wipe(left)">
                                      <p:cBhvr>
                                        <p:cTn id="22" dur="500"/>
                                        <p:tgtEl>
                                          <p:spTgt spid="4157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15757"/>
                                        </p:tgtEl>
                                        <p:attrNameLst>
                                          <p:attrName>style.visibility</p:attrName>
                                        </p:attrNameLst>
                                      </p:cBhvr>
                                      <p:to>
                                        <p:strVal val="visible"/>
                                      </p:to>
                                    </p:set>
                                    <p:animEffect transition="in" filter="wipe(down)">
                                      <p:cBhvr>
                                        <p:cTn id="27" dur="500"/>
                                        <p:tgtEl>
                                          <p:spTgt spid="415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1" grpId="0" animBg="1"/>
      <p:bldP spid="415752" grpId="0" animBg="1"/>
      <p:bldP spid="415753" grpId="0" animBg="1"/>
      <p:bldP spid="415754" grpId="0" animBg="1"/>
      <p:bldP spid="41575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BC7F4DB-6D01-4D8D-A248-188A414D65DA}" type="slidenum">
              <a:rPr lang="en-US" altLang="zh-CN" sz="1400" smtClean="0"/>
              <a:pPr>
                <a:spcBef>
                  <a:spcPct val="0"/>
                </a:spcBef>
                <a:buClrTx/>
                <a:buSzTx/>
                <a:buFontTx/>
                <a:buNone/>
              </a:pPr>
              <a:t>116</a:t>
            </a:fld>
            <a:endParaRPr lang="en-US" altLang="zh-CN" sz="1400" smtClean="0"/>
          </a:p>
        </p:txBody>
      </p:sp>
      <p:sp>
        <p:nvSpPr>
          <p:cNvPr id="304130"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传输系统构成</a:t>
            </a:r>
          </a:p>
        </p:txBody>
      </p:sp>
      <p:sp>
        <p:nvSpPr>
          <p:cNvPr id="304131" name="Rectangle 3"/>
          <p:cNvSpPr>
            <a:spLocks noGrp="1" noChangeArrowheads="1"/>
          </p:cNvSpPr>
          <p:nvPr>
            <p:ph type="body" idx="1"/>
          </p:nvPr>
        </p:nvSpPr>
        <p:spPr>
          <a:xfrm>
            <a:off x="533400" y="1600200"/>
            <a:ext cx="7772400" cy="2971800"/>
          </a:xfrm>
        </p:spPr>
        <p:txBody>
          <a:bodyPr/>
          <a:lstStyle/>
          <a:p>
            <a:pPr eaLnBrk="1">
              <a:lnSpc>
                <a:spcPct val="105000"/>
              </a:lnSpc>
              <a:buClr>
                <a:srgbClr val="4D4D4D"/>
              </a:buClr>
            </a:pPr>
            <a:r>
              <a:rPr lang="zh-CN" altLang="en-US" b="1" smtClean="0">
                <a:solidFill>
                  <a:schemeClr val="accent2"/>
                </a:solidFill>
                <a:latin typeface="楷体_GB2312" pitchFamily="49" charset="-122"/>
                <a:ea typeface="楷体_GB2312" pitchFamily="49" charset="-122"/>
              </a:rPr>
              <a:t>发送端：</a:t>
            </a:r>
            <a:r>
              <a:rPr lang="zh-CN" altLang="en-US" b="1" smtClean="0">
                <a:solidFill>
                  <a:srgbClr val="FF0000"/>
                </a:solidFill>
                <a:latin typeface="华文中宋" panose="02010600040101010101" pitchFamily="2" charset="-122"/>
                <a:ea typeface="华文中宋" panose="02010600040101010101" pitchFamily="2" charset="-122"/>
              </a:rPr>
              <a:t>电光转换</a:t>
            </a:r>
            <a:r>
              <a:rPr lang="zh-CN" altLang="en-US" b="1" smtClean="0">
                <a:latin typeface="华文中宋" panose="02010600040101010101" pitchFamily="2" charset="-122"/>
                <a:ea typeface="华文中宋" panose="02010600040101010101" pitchFamily="2" charset="-122"/>
              </a:rPr>
              <a:t>，将电信号转换为光信号，传输。</a:t>
            </a:r>
          </a:p>
          <a:p>
            <a:pPr eaLnBrk="1">
              <a:lnSpc>
                <a:spcPct val="105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可采用发光二极管或半导体激光器，在电信号作用下产生光信号。</a:t>
            </a:r>
          </a:p>
          <a:p>
            <a:pPr eaLnBrk="1">
              <a:lnSpc>
                <a:spcPct val="105000"/>
              </a:lnSpc>
              <a:buClr>
                <a:srgbClr val="4D4D4D"/>
              </a:buClr>
            </a:pPr>
            <a:r>
              <a:rPr lang="zh-CN" altLang="en-US" b="1" smtClean="0">
                <a:solidFill>
                  <a:schemeClr val="accent2"/>
                </a:solidFill>
                <a:latin typeface="楷体_GB2312" pitchFamily="49" charset="-122"/>
                <a:ea typeface="楷体_GB2312" pitchFamily="49" charset="-122"/>
              </a:rPr>
              <a:t>接收端：</a:t>
            </a:r>
            <a:r>
              <a:rPr lang="zh-CN" altLang="en-US" b="1" smtClean="0">
                <a:solidFill>
                  <a:srgbClr val="FF0000"/>
                </a:solidFill>
                <a:latin typeface="华文中宋" panose="02010600040101010101" pitchFamily="2" charset="-122"/>
                <a:ea typeface="华文中宋" panose="02010600040101010101" pitchFamily="2" charset="-122"/>
              </a:rPr>
              <a:t>光电转换</a:t>
            </a:r>
            <a:r>
              <a:rPr lang="zh-CN" altLang="en-US" b="1" smtClean="0">
                <a:latin typeface="华文中宋" panose="02010600040101010101" pitchFamily="2" charset="-122"/>
                <a:ea typeface="华文中宋" panose="02010600040101010101" pitchFamily="2" charset="-122"/>
              </a:rPr>
              <a:t>，将光信号还原为电信号。</a:t>
            </a:r>
          </a:p>
          <a:p>
            <a:pPr eaLnBrk="1">
              <a:lnSpc>
                <a:spcPct val="105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利用光检测器（光电二极管），在检测到光信号时可还原出电信号。 </a:t>
            </a:r>
          </a:p>
        </p:txBody>
      </p:sp>
      <p:grpSp>
        <p:nvGrpSpPr>
          <p:cNvPr id="124933" name="Group 4"/>
          <p:cNvGrpSpPr>
            <a:grpSpLocks/>
          </p:cNvGrpSpPr>
          <p:nvPr/>
        </p:nvGrpSpPr>
        <p:grpSpPr bwMode="auto">
          <a:xfrm>
            <a:off x="1316038" y="4624388"/>
            <a:ext cx="6400800" cy="998537"/>
            <a:chOff x="1901" y="11901"/>
            <a:chExt cx="9180" cy="1245"/>
          </a:xfrm>
        </p:grpSpPr>
        <p:sp>
          <p:nvSpPr>
            <p:cNvPr id="124934" name="Text Box 5"/>
            <p:cNvSpPr txBox="1">
              <a:spLocks noChangeArrowheads="1"/>
            </p:cNvSpPr>
            <p:nvPr/>
          </p:nvSpPr>
          <p:spPr bwMode="auto">
            <a:xfrm>
              <a:off x="1901" y="12210"/>
              <a:ext cx="1260" cy="936"/>
            </a:xfrm>
            <a:prstGeom prst="rect">
              <a:avLst/>
            </a:prstGeom>
            <a:solidFill>
              <a:srgbClr val="FFFFFF"/>
            </a:solidFill>
            <a:ln w="19050">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endParaRPr lang="zh-CN" altLang="en-US" sz="1600">
                <a:latin typeface="Times New Roman" panose="02020603050405020304" pitchFamily="18" charset="0"/>
                <a:ea typeface="宋体" panose="02010600030101010101" pitchFamily="2" charset="-122"/>
              </a:endParaRPr>
            </a:p>
            <a:p>
              <a:pPr algn="just">
                <a:spcBef>
                  <a:spcPct val="0"/>
                </a:spcBef>
                <a:buClrTx/>
                <a:buSzTx/>
                <a:buFontTx/>
                <a:buNone/>
              </a:pPr>
              <a:r>
                <a:rPr lang="zh-CN" altLang="en-US" sz="1600">
                  <a:latin typeface="Times New Roman" panose="02020603050405020304" pitchFamily="18" charset="0"/>
                  <a:ea typeface="宋体" panose="02010600030101010101" pitchFamily="2" charset="-122"/>
                </a:rPr>
                <a:t>计算机</a:t>
              </a:r>
            </a:p>
          </p:txBody>
        </p:sp>
        <p:sp>
          <p:nvSpPr>
            <p:cNvPr id="124935" name="Text Box 6"/>
            <p:cNvSpPr txBox="1">
              <a:spLocks noChangeArrowheads="1"/>
            </p:cNvSpPr>
            <p:nvPr/>
          </p:nvSpPr>
          <p:spPr bwMode="auto">
            <a:xfrm>
              <a:off x="3881" y="12210"/>
              <a:ext cx="1440" cy="936"/>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endParaRPr lang="zh-CN" altLang="en-US" sz="1400">
                <a:latin typeface="Times New Roman" panose="02020603050405020304" pitchFamily="18" charset="0"/>
                <a:ea typeface="宋体" panose="02010600030101010101" pitchFamily="2" charset="-122"/>
              </a:endParaRPr>
            </a:p>
            <a:p>
              <a:pPr algn="ctr">
                <a:spcBef>
                  <a:spcPct val="0"/>
                </a:spcBef>
                <a:buClrTx/>
                <a:buSzTx/>
                <a:buFontTx/>
                <a:buNone/>
              </a:pPr>
              <a:r>
                <a:rPr lang="zh-CN" altLang="en-US" sz="1400">
                  <a:latin typeface="Times New Roman" panose="02020603050405020304" pitchFamily="18" charset="0"/>
                  <a:ea typeface="宋体" panose="02010600030101010101" pitchFamily="2" charset="-122"/>
                </a:rPr>
                <a:t>电光</a:t>
              </a:r>
              <a:r>
                <a:rPr lang="en-US" altLang="zh-CN" sz="1400">
                  <a:latin typeface="Times New Roman" panose="02020603050405020304" pitchFamily="18" charset="0"/>
                  <a:ea typeface="宋体" panose="02010600030101010101" pitchFamily="2" charset="-122"/>
                </a:rPr>
                <a:t>/</a:t>
              </a:r>
              <a:r>
                <a:rPr lang="zh-CN" altLang="en-US" sz="1400">
                  <a:latin typeface="Times New Roman" panose="02020603050405020304" pitchFamily="18" charset="0"/>
                  <a:ea typeface="宋体" panose="02010600030101010101" pitchFamily="2" charset="-122"/>
                </a:rPr>
                <a:t>光电转换</a:t>
              </a:r>
            </a:p>
          </p:txBody>
        </p:sp>
        <p:sp>
          <p:nvSpPr>
            <p:cNvPr id="124936" name="Line 7"/>
            <p:cNvSpPr>
              <a:spLocks noChangeShapeType="1"/>
            </p:cNvSpPr>
            <p:nvPr/>
          </p:nvSpPr>
          <p:spPr bwMode="auto">
            <a:xfrm>
              <a:off x="3161" y="1267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37" name="Text Box 8"/>
            <p:cNvSpPr txBox="1">
              <a:spLocks noChangeArrowheads="1"/>
            </p:cNvSpPr>
            <p:nvPr/>
          </p:nvSpPr>
          <p:spPr bwMode="auto">
            <a:xfrm>
              <a:off x="9821" y="12210"/>
              <a:ext cx="1260" cy="936"/>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endParaRPr lang="zh-CN" altLang="en-US" sz="1600">
                <a:latin typeface="Times New Roman" panose="02020603050405020304" pitchFamily="18" charset="0"/>
                <a:ea typeface="宋体" panose="02010600030101010101" pitchFamily="2" charset="-122"/>
              </a:endParaRPr>
            </a:p>
            <a:p>
              <a:pPr algn="just">
                <a:spcBef>
                  <a:spcPct val="0"/>
                </a:spcBef>
                <a:buClrTx/>
                <a:buSzTx/>
                <a:buFontTx/>
                <a:buNone/>
              </a:pPr>
              <a:r>
                <a:rPr lang="zh-CN" altLang="en-US" sz="1600">
                  <a:latin typeface="Times New Roman" panose="02020603050405020304" pitchFamily="18" charset="0"/>
                  <a:ea typeface="宋体" panose="02010600030101010101" pitchFamily="2" charset="-122"/>
                </a:rPr>
                <a:t>计算机</a:t>
              </a:r>
            </a:p>
          </p:txBody>
        </p:sp>
        <p:sp>
          <p:nvSpPr>
            <p:cNvPr id="124938" name="Text Box 9"/>
            <p:cNvSpPr txBox="1">
              <a:spLocks noChangeArrowheads="1"/>
            </p:cNvSpPr>
            <p:nvPr/>
          </p:nvSpPr>
          <p:spPr bwMode="auto">
            <a:xfrm>
              <a:off x="7661" y="12210"/>
              <a:ext cx="1440" cy="936"/>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endParaRPr lang="zh-CN" altLang="en-US" sz="1400">
                <a:latin typeface="Times New Roman" panose="02020603050405020304" pitchFamily="18" charset="0"/>
                <a:ea typeface="宋体" panose="02010600030101010101" pitchFamily="2" charset="-122"/>
              </a:endParaRPr>
            </a:p>
            <a:p>
              <a:pPr algn="ctr">
                <a:spcBef>
                  <a:spcPct val="0"/>
                </a:spcBef>
                <a:buClrTx/>
                <a:buSzTx/>
                <a:buFontTx/>
                <a:buNone/>
              </a:pPr>
              <a:r>
                <a:rPr lang="zh-CN" altLang="en-US" sz="1400">
                  <a:latin typeface="Times New Roman" panose="02020603050405020304" pitchFamily="18" charset="0"/>
                  <a:ea typeface="宋体" panose="02010600030101010101" pitchFamily="2" charset="-122"/>
                </a:rPr>
                <a:t>光电</a:t>
              </a:r>
              <a:r>
                <a:rPr lang="en-US" altLang="zh-CN" sz="1400">
                  <a:latin typeface="Times New Roman" panose="02020603050405020304" pitchFamily="18" charset="0"/>
                  <a:ea typeface="宋体" panose="02010600030101010101" pitchFamily="2" charset="-122"/>
                </a:rPr>
                <a:t>/</a:t>
              </a:r>
              <a:r>
                <a:rPr lang="zh-CN" altLang="en-US" sz="1400">
                  <a:latin typeface="Times New Roman" panose="02020603050405020304" pitchFamily="18" charset="0"/>
                  <a:ea typeface="宋体" panose="02010600030101010101" pitchFamily="2" charset="-122"/>
                </a:rPr>
                <a:t>电光转换</a:t>
              </a:r>
            </a:p>
          </p:txBody>
        </p:sp>
        <p:sp>
          <p:nvSpPr>
            <p:cNvPr id="124939" name="Line 10"/>
            <p:cNvSpPr>
              <a:spLocks noChangeShapeType="1"/>
            </p:cNvSpPr>
            <p:nvPr/>
          </p:nvSpPr>
          <p:spPr bwMode="auto">
            <a:xfrm>
              <a:off x="9101" y="12678"/>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940" name="Freeform 11"/>
            <p:cNvSpPr>
              <a:spLocks/>
            </p:cNvSpPr>
            <p:nvPr/>
          </p:nvSpPr>
          <p:spPr bwMode="auto">
            <a:xfrm>
              <a:off x="5321" y="12522"/>
              <a:ext cx="2340" cy="182"/>
            </a:xfrm>
            <a:custGeom>
              <a:avLst/>
              <a:gdLst>
                <a:gd name="T0" fmla="*/ 0 w 2340"/>
                <a:gd name="T1" fmla="*/ 156 h 182"/>
                <a:gd name="T2" fmla="*/ 1080 w 2340"/>
                <a:gd name="T3" fmla="*/ 0 h 182"/>
                <a:gd name="T4" fmla="*/ 1080 w 2340"/>
                <a:gd name="T5" fmla="*/ 156 h 182"/>
                <a:gd name="T6" fmla="*/ 2340 w 2340"/>
                <a:gd name="T7" fmla="*/ 156 h 1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40" h="182">
                  <a:moveTo>
                    <a:pt x="0" y="156"/>
                  </a:moveTo>
                  <a:cubicBezTo>
                    <a:pt x="450" y="78"/>
                    <a:pt x="900" y="0"/>
                    <a:pt x="1080" y="0"/>
                  </a:cubicBezTo>
                  <a:cubicBezTo>
                    <a:pt x="1260" y="0"/>
                    <a:pt x="870" y="130"/>
                    <a:pt x="1080" y="156"/>
                  </a:cubicBezTo>
                  <a:cubicBezTo>
                    <a:pt x="1290" y="182"/>
                    <a:pt x="2130" y="156"/>
                    <a:pt x="2340" y="15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4941" name="Text Box 12"/>
            <p:cNvSpPr txBox="1">
              <a:spLocks noChangeArrowheads="1"/>
            </p:cNvSpPr>
            <p:nvPr/>
          </p:nvSpPr>
          <p:spPr bwMode="auto">
            <a:xfrm>
              <a:off x="5861" y="11901"/>
              <a:ext cx="1440"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1600">
                  <a:latin typeface="Times New Roman" panose="02020603050405020304" pitchFamily="18" charset="0"/>
                  <a:ea typeface="宋体" panose="02010600030101010101" pitchFamily="2" charset="-122"/>
                </a:rPr>
                <a:t>光信号</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4131">
                                            <p:txEl>
                                              <p:pRg st="0" end="0"/>
                                            </p:txEl>
                                          </p:spTgt>
                                        </p:tgtEl>
                                        <p:attrNameLst>
                                          <p:attrName>style.visibility</p:attrName>
                                        </p:attrNameLst>
                                      </p:cBhvr>
                                      <p:to>
                                        <p:strVal val="visible"/>
                                      </p:to>
                                    </p:set>
                                    <p:animEffect transition="in" filter="blinds(horizontal)">
                                      <p:cBhvr>
                                        <p:cTn id="7" dur="500"/>
                                        <p:tgtEl>
                                          <p:spTgt spid="304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4131">
                                            <p:txEl>
                                              <p:pRg st="1" end="1"/>
                                            </p:txEl>
                                          </p:spTgt>
                                        </p:tgtEl>
                                        <p:attrNameLst>
                                          <p:attrName>style.visibility</p:attrName>
                                        </p:attrNameLst>
                                      </p:cBhvr>
                                      <p:to>
                                        <p:strVal val="visible"/>
                                      </p:to>
                                    </p:set>
                                    <p:animEffect transition="in" filter="blinds(horizontal)">
                                      <p:cBhvr>
                                        <p:cTn id="12" dur="500"/>
                                        <p:tgtEl>
                                          <p:spTgt spid="304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4131">
                                            <p:txEl>
                                              <p:pRg st="2" end="2"/>
                                            </p:txEl>
                                          </p:spTgt>
                                        </p:tgtEl>
                                        <p:attrNameLst>
                                          <p:attrName>style.visibility</p:attrName>
                                        </p:attrNameLst>
                                      </p:cBhvr>
                                      <p:to>
                                        <p:strVal val="visible"/>
                                      </p:to>
                                    </p:set>
                                    <p:animEffect transition="in" filter="blinds(horizontal)">
                                      <p:cBhvr>
                                        <p:cTn id="17" dur="500"/>
                                        <p:tgtEl>
                                          <p:spTgt spid="304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4131">
                                            <p:txEl>
                                              <p:pRg st="3" end="3"/>
                                            </p:txEl>
                                          </p:spTgt>
                                        </p:tgtEl>
                                        <p:attrNameLst>
                                          <p:attrName>style.visibility</p:attrName>
                                        </p:attrNameLst>
                                      </p:cBhvr>
                                      <p:to>
                                        <p:strVal val="visible"/>
                                      </p:to>
                                    </p:set>
                                    <p:animEffect transition="in" filter="blinds(horizontal)">
                                      <p:cBhvr>
                                        <p:cTn id="22" dur="500"/>
                                        <p:tgtEl>
                                          <p:spTgt spid="3041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1"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0717046-4504-4EDF-82DA-7C75D772D80F}" type="slidenum">
              <a:rPr lang="en-US" altLang="zh-CN" sz="1400" smtClean="0"/>
              <a:pPr>
                <a:spcBef>
                  <a:spcPct val="0"/>
                </a:spcBef>
                <a:buClrTx/>
                <a:buSzTx/>
                <a:buFontTx/>
                <a:buNone/>
              </a:pPr>
              <a:t>117</a:t>
            </a:fld>
            <a:endParaRPr lang="en-US" altLang="zh-CN" sz="1400" smtClean="0"/>
          </a:p>
        </p:txBody>
      </p:sp>
      <p:sp>
        <p:nvSpPr>
          <p:cNvPr id="305154" name="Rectangle 2"/>
          <p:cNvSpPr>
            <a:spLocks noGrp="1" noChangeArrowheads="1"/>
          </p:cNvSpPr>
          <p:nvPr>
            <p:ph type="title"/>
          </p:nvPr>
        </p:nvSpPr>
        <p:spPr>
          <a:xfrm>
            <a:off x="533400" y="222250"/>
            <a:ext cx="7772400" cy="776288"/>
          </a:xfrm>
        </p:spPr>
        <p:txBody>
          <a:bodyPr/>
          <a:lstStyle/>
          <a:p>
            <a:pPr>
              <a:defRPr/>
            </a:pPr>
            <a:r>
              <a:rPr lang="zh-CN" altLang="en-US">
                <a:solidFill>
                  <a:srgbClr val="008000"/>
                </a:solidFill>
              </a:rPr>
              <a:t>类型</a:t>
            </a:r>
          </a:p>
        </p:txBody>
      </p:sp>
      <p:sp>
        <p:nvSpPr>
          <p:cNvPr id="305155" name="Rectangle 3"/>
          <p:cNvSpPr>
            <a:spLocks noGrp="1" noChangeArrowheads="1"/>
          </p:cNvSpPr>
          <p:nvPr>
            <p:ph type="body" idx="1"/>
          </p:nvPr>
        </p:nvSpPr>
        <p:spPr>
          <a:xfrm>
            <a:off x="533400" y="998538"/>
            <a:ext cx="8070850" cy="2862262"/>
          </a:xfrm>
        </p:spPr>
        <p:txBody>
          <a:bodyPr/>
          <a:lstStyle/>
          <a:p>
            <a:pPr eaLnBrk="1">
              <a:lnSpc>
                <a:spcPct val="110000"/>
              </a:lnSpc>
              <a:buClr>
                <a:srgbClr val="4D4D4D"/>
              </a:buClr>
            </a:pPr>
            <a:r>
              <a:rPr lang="zh-CN" altLang="en-US" b="1" smtClean="0">
                <a:solidFill>
                  <a:schemeClr val="accent2"/>
                </a:solidFill>
                <a:latin typeface="楷体_GB2312" pitchFamily="49" charset="-122"/>
                <a:ea typeface="楷体_GB2312" pitchFamily="49" charset="-122"/>
              </a:rPr>
              <a:t>多模光纤：</a:t>
            </a:r>
          </a:p>
          <a:p>
            <a:pPr eaLnBrk="1">
              <a:lnSpc>
                <a:spcPct val="110000"/>
              </a:lnSpc>
              <a:buClr>
                <a:srgbClr val="4D4D4D"/>
              </a:buClr>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一条光纤可传输</a:t>
            </a:r>
            <a:r>
              <a:rPr lang="zh-CN" altLang="en-US" b="1" smtClean="0">
                <a:solidFill>
                  <a:schemeClr val="hlink"/>
                </a:solidFill>
                <a:latin typeface="华文中宋" panose="02010600040101010101" pitchFamily="2" charset="-122"/>
                <a:ea typeface="华文中宋" panose="02010600040101010101" pitchFamily="2" charset="-122"/>
              </a:rPr>
              <a:t>多条</a:t>
            </a:r>
            <a:r>
              <a:rPr lang="zh-CN" altLang="en-US" b="1" smtClean="0">
                <a:latin typeface="华文中宋" panose="02010600040101010101" pitchFamily="2" charset="-122"/>
                <a:ea typeface="华文中宋" panose="02010600040101010101" pitchFamily="2" charset="-122"/>
              </a:rPr>
              <a:t>不同角度入射的光线。</a:t>
            </a:r>
          </a:p>
          <a:p>
            <a:pPr eaLnBrk="1">
              <a:lnSpc>
                <a:spcPct val="110000"/>
              </a:lnSpc>
              <a:buClr>
                <a:srgbClr val="4D4D4D"/>
              </a:buClr>
            </a:pPr>
            <a:r>
              <a:rPr lang="zh-CN" altLang="en-US" b="1" smtClean="0">
                <a:solidFill>
                  <a:schemeClr val="accent2"/>
                </a:solidFill>
                <a:latin typeface="楷体_GB2312" pitchFamily="49" charset="-122"/>
                <a:ea typeface="楷体_GB2312" pitchFamily="49" charset="-122"/>
              </a:rPr>
              <a:t>单模光纤：</a:t>
            </a:r>
          </a:p>
          <a:p>
            <a:pPr eaLnBrk="1">
              <a:lnSpc>
                <a:spcPct val="110000"/>
              </a:lnSpc>
              <a:buClr>
                <a:srgbClr val="4D4D4D"/>
              </a:buClr>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直径很小，使光线</a:t>
            </a:r>
            <a:r>
              <a:rPr lang="zh-CN" altLang="en-US" b="1" smtClean="0">
                <a:solidFill>
                  <a:schemeClr val="hlink"/>
                </a:solidFill>
                <a:latin typeface="华文中宋" panose="02010600040101010101" pitchFamily="2" charset="-122"/>
                <a:ea typeface="华文中宋" panose="02010600040101010101" pitchFamily="2" charset="-122"/>
              </a:rPr>
              <a:t>一直向前传播</a:t>
            </a:r>
            <a:r>
              <a:rPr lang="zh-CN" altLang="en-US" b="1" smtClean="0">
                <a:latin typeface="华文中宋" panose="02010600040101010101" pitchFamily="2" charset="-122"/>
                <a:ea typeface="华文中宋" panose="02010600040101010101" pitchFamily="2" charset="-122"/>
              </a:rPr>
              <a:t>而没有折射。  光源采用半导体激光器，较贵，传输距离远，衰耗较小，可高速率传数十公里。</a:t>
            </a:r>
          </a:p>
        </p:txBody>
      </p:sp>
      <p:grpSp>
        <p:nvGrpSpPr>
          <p:cNvPr id="305157" name="Group 5"/>
          <p:cNvGrpSpPr>
            <a:grpSpLocks/>
          </p:cNvGrpSpPr>
          <p:nvPr/>
        </p:nvGrpSpPr>
        <p:grpSpPr bwMode="auto">
          <a:xfrm>
            <a:off x="2312988" y="3860800"/>
            <a:ext cx="5195887" cy="2979738"/>
            <a:chOff x="2941" y="7758"/>
            <a:chExt cx="8640" cy="5148"/>
          </a:xfrm>
        </p:grpSpPr>
        <p:pic>
          <p:nvPicPr>
            <p:cNvPr id="12595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 y="7758"/>
              <a:ext cx="8640" cy="5148"/>
            </a:xfrm>
            <a:prstGeom prst="rect">
              <a:avLst/>
            </a:prstGeom>
            <a:noFill/>
            <a:ln>
              <a:noFill/>
            </a:ln>
            <a:effectLst/>
            <a:extLst>
              <a:ext uri="{909E8E84-426E-40DD-AFC4-6F175D3DCCD1}">
                <a14:hiddenFill xmlns:a14="http://schemas.microsoft.com/office/drawing/2010/main">
                  <a:solidFill>
                    <a:srgbClr val="E1B7B7"/>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578963"/>
                    </a:outerShdw>
                  </a:effectLst>
                </a14:hiddenEffects>
              </a:ext>
            </a:extLst>
          </p:spPr>
        </p:pic>
        <p:sp>
          <p:nvSpPr>
            <p:cNvPr id="125959" name="Rectangle 7"/>
            <p:cNvSpPr>
              <a:spLocks noChangeArrowheads="1"/>
            </p:cNvSpPr>
            <p:nvPr/>
          </p:nvSpPr>
          <p:spPr bwMode="auto">
            <a:xfrm>
              <a:off x="5281" y="12522"/>
              <a:ext cx="3780"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5155">
                                            <p:txEl>
                                              <p:pRg st="0" end="0"/>
                                            </p:txEl>
                                          </p:spTgt>
                                        </p:tgtEl>
                                        <p:attrNameLst>
                                          <p:attrName>style.visibility</p:attrName>
                                        </p:attrNameLst>
                                      </p:cBhvr>
                                      <p:to>
                                        <p:strVal val="visible"/>
                                      </p:to>
                                    </p:set>
                                    <p:animEffect transition="in" filter="blinds(horizontal)">
                                      <p:cBhvr>
                                        <p:cTn id="7" dur="500"/>
                                        <p:tgtEl>
                                          <p:spTgt spid="305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5155">
                                            <p:txEl>
                                              <p:pRg st="2" end="2"/>
                                            </p:txEl>
                                          </p:spTgt>
                                        </p:tgtEl>
                                        <p:attrNameLst>
                                          <p:attrName>style.visibility</p:attrName>
                                        </p:attrNameLst>
                                      </p:cBhvr>
                                      <p:to>
                                        <p:strVal val="visible"/>
                                      </p:to>
                                    </p:set>
                                    <p:animEffect transition="in" filter="blinds(horizontal)">
                                      <p:cBhvr>
                                        <p:cTn id="12" dur="500"/>
                                        <p:tgtEl>
                                          <p:spTgt spid="3051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5155">
                                            <p:txEl>
                                              <p:pRg st="1" end="1"/>
                                            </p:txEl>
                                          </p:spTgt>
                                        </p:tgtEl>
                                        <p:attrNameLst>
                                          <p:attrName>style.visibility</p:attrName>
                                        </p:attrNameLst>
                                      </p:cBhvr>
                                      <p:to>
                                        <p:strVal val="visible"/>
                                      </p:to>
                                    </p:set>
                                    <p:animEffect transition="in" filter="blinds(horizontal)">
                                      <p:cBhvr>
                                        <p:cTn id="17" dur="500"/>
                                        <p:tgtEl>
                                          <p:spTgt spid="30515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305157"/>
                                        </p:tgtEl>
                                        <p:attrNameLst>
                                          <p:attrName>style.visibility</p:attrName>
                                        </p:attrNameLst>
                                      </p:cBhvr>
                                      <p:to>
                                        <p:strVal val="visible"/>
                                      </p:to>
                                    </p:set>
                                    <p:anim calcmode="lin" valueType="num">
                                      <p:cBhvr additive="base">
                                        <p:cTn id="22" dur="500" fill="hold"/>
                                        <p:tgtEl>
                                          <p:spTgt spid="305157"/>
                                        </p:tgtEl>
                                        <p:attrNameLst>
                                          <p:attrName>ppt_x</p:attrName>
                                        </p:attrNameLst>
                                      </p:cBhvr>
                                      <p:tavLst>
                                        <p:tav tm="0">
                                          <p:val>
                                            <p:strVal val="#ppt_x"/>
                                          </p:val>
                                        </p:tav>
                                        <p:tav tm="100000">
                                          <p:val>
                                            <p:strVal val="#ppt_x"/>
                                          </p:val>
                                        </p:tav>
                                      </p:tavLst>
                                    </p:anim>
                                    <p:anim calcmode="lin" valueType="num">
                                      <p:cBhvr additive="base">
                                        <p:cTn id="23" dur="500" fill="hold"/>
                                        <p:tgtEl>
                                          <p:spTgt spid="305157"/>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305155">
                                            <p:txEl>
                                              <p:pRg st="3" end="3"/>
                                            </p:txEl>
                                          </p:spTgt>
                                        </p:tgtEl>
                                        <p:attrNameLst>
                                          <p:attrName>style.visibility</p:attrName>
                                        </p:attrNameLst>
                                      </p:cBhvr>
                                      <p:to>
                                        <p:strVal val="visible"/>
                                      </p:to>
                                    </p:set>
                                    <p:animEffect transition="in" filter="blinds(horizontal)">
                                      <p:cBhvr>
                                        <p:cTn id="28" dur="500"/>
                                        <p:tgtEl>
                                          <p:spTgt spid="305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BBDFBBE1-52B3-4C5F-9D5E-1B403472D685}" type="slidenum">
              <a:rPr lang="en-US" altLang="zh-CN" sz="1400" smtClean="0"/>
              <a:pPr>
                <a:spcBef>
                  <a:spcPct val="0"/>
                </a:spcBef>
                <a:buClrTx/>
                <a:buSzTx/>
                <a:buFontTx/>
                <a:buNone/>
              </a:pPr>
              <a:t>118</a:t>
            </a:fld>
            <a:endParaRPr lang="en-US" altLang="zh-CN" sz="1400" smtClean="0"/>
          </a:p>
        </p:txBody>
      </p:sp>
      <p:sp>
        <p:nvSpPr>
          <p:cNvPr id="306178"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光缆</a:t>
            </a:r>
          </a:p>
        </p:txBody>
      </p:sp>
      <p:sp>
        <p:nvSpPr>
          <p:cNvPr id="306179" name="Rectangle 3"/>
          <p:cNvSpPr>
            <a:spLocks noGrp="1" noChangeArrowheads="1"/>
          </p:cNvSpPr>
          <p:nvPr>
            <p:ph type="body" idx="1"/>
          </p:nvPr>
        </p:nvSpPr>
        <p:spPr>
          <a:xfrm>
            <a:off x="533400" y="1371600"/>
            <a:ext cx="7772400" cy="2524125"/>
          </a:xfrm>
        </p:spPr>
        <p:txBody>
          <a:bodyPr/>
          <a:lstStyle/>
          <a:p>
            <a:pPr eaLnBrk="1">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多个光纤集中在一起。</a:t>
            </a:r>
            <a:endParaRPr lang="zh-CN" altLang="en-US" b="1" i="1" smtClean="0">
              <a:latin typeface="华文中宋" panose="02010600040101010101" pitchFamily="2" charset="-122"/>
              <a:ea typeface="华文中宋" panose="02010600040101010101" pitchFamily="2" charset="-122"/>
            </a:endParaRPr>
          </a:p>
          <a:p>
            <a:pPr eaLnBrk="1">
              <a:buClr>
                <a:srgbClr val="4D4D4D"/>
              </a:buClr>
            </a:pPr>
            <a:r>
              <a:rPr lang="zh-CN" altLang="en-US" b="1" smtClean="0">
                <a:solidFill>
                  <a:schemeClr val="accent2"/>
                </a:solidFill>
                <a:latin typeface="方正大标宋简体" panose="02010601030101010101" pitchFamily="2" charset="-122"/>
                <a:ea typeface="楷体_GB2312" pitchFamily="49" charset="-122"/>
              </a:rPr>
              <a:t>特点：</a:t>
            </a:r>
          </a:p>
          <a:p>
            <a:pPr eaLnBrk="1">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速率高、抗电磁干扰好、距离传输远。 </a:t>
            </a:r>
          </a:p>
          <a:p>
            <a:pPr eaLnBrk="1">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用于长途电话网络，因特网的主干。</a:t>
            </a:r>
          </a:p>
          <a:p>
            <a:pPr eaLnBrk="1">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成本高、不适于短途传输（如</a:t>
            </a:r>
            <a:r>
              <a:rPr lang="en-US" altLang="zh-CN" b="1" smtClean="0">
                <a:latin typeface="方正大标宋简体" panose="02010601030101010101" pitchFamily="2" charset="-122"/>
                <a:ea typeface="华文中宋" panose="02010600040101010101" pitchFamily="2" charset="-122"/>
              </a:rPr>
              <a:t>LAN</a:t>
            </a:r>
            <a:r>
              <a:rPr lang="zh-CN" altLang="en-US" b="1" smtClean="0">
                <a:latin typeface="方正大标宋简体" panose="02010601030101010101" pitchFamily="2" charset="-122"/>
                <a:ea typeface="华文中宋" panose="02010600040101010101" pitchFamily="2" charset="-122"/>
              </a:rPr>
              <a:t>）。</a:t>
            </a:r>
          </a:p>
        </p:txBody>
      </p:sp>
      <p:pic>
        <p:nvPicPr>
          <p:cNvPr id="126981" name="Picture 4" descr="http://www.tavanir.org/latin/Power-Industry-in-Iran/images/fiber-optic.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378325" y="3895725"/>
            <a:ext cx="2784475"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06179">
                                            <p:txEl>
                                              <p:pRg st="1" end="1"/>
                                            </p:txEl>
                                          </p:spTgt>
                                        </p:tgtEl>
                                        <p:attrNameLst>
                                          <p:attrName>style.visibility</p:attrName>
                                        </p:attrNameLst>
                                      </p:cBhvr>
                                      <p:to>
                                        <p:strVal val="visible"/>
                                      </p:to>
                                    </p:set>
                                    <p:animEffect transition="in" filter="wipe(down)">
                                      <p:cBhvr>
                                        <p:cTn id="7" dur="500"/>
                                        <p:tgtEl>
                                          <p:spTgt spid="30617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6179">
                                            <p:txEl>
                                              <p:pRg st="2" end="2"/>
                                            </p:txEl>
                                          </p:spTgt>
                                        </p:tgtEl>
                                        <p:attrNameLst>
                                          <p:attrName>style.visibility</p:attrName>
                                        </p:attrNameLst>
                                      </p:cBhvr>
                                      <p:to>
                                        <p:strVal val="visible"/>
                                      </p:to>
                                    </p:set>
                                    <p:animEffect transition="in" filter="wipe(down)">
                                      <p:cBhvr>
                                        <p:cTn id="10" dur="500"/>
                                        <p:tgtEl>
                                          <p:spTgt spid="306179">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06179">
                                            <p:txEl>
                                              <p:pRg st="3" end="3"/>
                                            </p:txEl>
                                          </p:spTgt>
                                        </p:tgtEl>
                                        <p:attrNameLst>
                                          <p:attrName>style.visibility</p:attrName>
                                        </p:attrNameLst>
                                      </p:cBhvr>
                                      <p:to>
                                        <p:strVal val="visible"/>
                                      </p:to>
                                    </p:set>
                                    <p:animEffect transition="in" filter="wipe(down)">
                                      <p:cBhvr>
                                        <p:cTn id="13" dur="500"/>
                                        <p:tgtEl>
                                          <p:spTgt spid="306179">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06179">
                                            <p:txEl>
                                              <p:pRg st="4" end="4"/>
                                            </p:txEl>
                                          </p:spTgt>
                                        </p:tgtEl>
                                        <p:attrNameLst>
                                          <p:attrName>style.visibility</p:attrName>
                                        </p:attrNameLst>
                                      </p:cBhvr>
                                      <p:to>
                                        <p:strVal val="visible"/>
                                      </p:to>
                                    </p:set>
                                    <p:animEffect transition="in" filter="wipe(down)">
                                      <p:cBhvr>
                                        <p:cTn id="16" dur="500"/>
                                        <p:tgtEl>
                                          <p:spTgt spid="306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62744667-CB9A-4EA2-8B5D-19989AFD5378}" type="slidenum">
              <a:rPr lang="en-US" altLang="zh-CN" sz="1400" smtClean="0"/>
              <a:pPr>
                <a:spcBef>
                  <a:spcPct val="0"/>
                </a:spcBef>
                <a:buClrTx/>
                <a:buSzTx/>
                <a:buFontTx/>
                <a:buNone/>
              </a:pPr>
              <a:t>119</a:t>
            </a:fld>
            <a:endParaRPr lang="en-US" altLang="zh-CN" sz="1400" smtClean="0"/>
          </a:p>
        </p:txBody>
      </p:sp>
      <p:sp>
        <p:nvSpPr>
          <p:cNvPr id="307202"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4</a:t>
            </a:r>
            <a:r>
              <a:rPr lang="zh-CN" altLang="en-US">
                <a:solidFill>
                  <a:srgbClr val="008000"/>
                </a:solidFill>
              </a:rPr>
              <a:t>、 陆地无线电信道</a:t>
            </a:r>
          </a:p>
        </p:txBody>
      </p:sp>
      <p:sp>
        <p:nvSpPr>
          <p:cNvPr id="307203" name="Rectangle 3"/>
          <p:cNvSpPr>
            <a:spLocks noGrp="1" noChangeArrowheads="1"/>
          </p:cNvSpPr>
          <p:nvPr>
            <p:ph type="body" idx="1"/>
          </p:nvPr>
        </p:nvSpPr>
        <p:spPr>
          <a:xfrm>
            <a:off x="533400" y="1371600"/>
            <a:ext cx="7772400" cy="4876800"/>
          </a:xfrm>
        </p:spPr>
        <p:txBody>
          <a:bodyPr/>
          <a:lstStyle/>
          <a:p>
            <a:pPr eaLnBrk="1">
              <a:lnSpc>
                <a:spcPct val="130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利用</a:t>
            </a:r>
            <a:r>
              <a:rPr lang="zh-CN" altLang="en-US" b="1" smtClean="0">
                <a:solidFill>
                  <a:srgbClr val="FF33CC"/>
                </a:solidFill>
                <a:latin typeface="华文中宋" panose="02010600040101010101" pitchFamily="2" charset="-122"/>
                <a:ea typeface="华文中宋" panose="02010600040101010101" pitchFamily="2" charset="-122"/>
              </a:rPr>
              <a:t>无线电波在自由空间传播</a:t>
            </a:r>
            <a:r>
              <a:rPr lang="zh-CN" altLang="en-US" b="1" smtClean="0">
                <a:latin typeface="华文中宋" panose="02010600040101010101" pitchFamily="2" charset="-122"/>
                <a:ea typeface="华文中宋" panose="02010600040101010101" pitchFamily="2" charset="-122"/>
              </a:rPr>
              <a:t>实现通信。</a:t>
            </a:r>
          </a:p>
          <a:p>
            <a:pPr eaLnBrk="1">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rPr>
              <a:t>不需要安装物理线路；</a:t>
            </a:r>
          </a:p>
          <a:p>
            <a:pPr eaLnBrk="1">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rPr>
              <a:t>能穿透墙壁、可连接移动用户，长距离传输；</a:t>
            </a:r>
          </a:p>
          <a:p>
            <a:pPr eaLnBrk="1">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rPr>
              <a:t>性能与传播环境和传输距离有关。</a:t>
            </a:r>
          </a:p>
          <a:p>
            <a:pPr eaLnBrk="1">
              <a:buClr>
                <a:srgbClr val="4D4D4D"/>
              </a:buClr>
            </a:pPr>
            <a:r>
              <a:rPr lang="zh-CN" altLang="en-US" b="1" smtClean="0">
                <a:solidFill>
                  <a:schemeClr val="accent2"/>
                </a:solidFill>
                <a:latin typeface="楷体_GB2312" pitchFamily="49" charset="-122"/>
                <a:ea typeface="楷体_GB2312" pitchFamily="49" charset="-122"/>
              </a:rPr>
              <a:t>类型：</a:t>
            </a:r>
          </a:p>
          <a:p>
            <a:pPr eaLnBrk="1">
              <a:lnSpc>
                <a:spcPct val="115000"/>
              </a:lnSpc>
              <a:buFont typeface="Wingdings" panose="05000000000000000000" pitchFamily="2" charset="2"/>
              <a:buChar char="ü"/>
            </a:pPr>
            <a:r>
              <a:rPr lang="zh-CN" altLang="en-US" b="1" smtClean="0">
                <a:solidFill>
                  <a:srgbClr val="FF0000"/>
                </a:solidFill>
                <a:latin typeface="华文中宋" panose="02010600040101010101" pitchFamily="2" charset="-122"/>
                <a:ea typeface="华文中宋" panose="02010600040101010101" pitchFamily="2" charset="-122"/>
              </a:rPr>
              <a:t>运行在本地区域：</a:t>
            </a:r>
          </a:p>
          <a:p>
            <a:pPr eaLnBrk="1">
              <a:lnSpc>
                <a:spcPct val="115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跨越数十到几百米，</a:t>
            </a:r>
            <a:r>
              <a:rPr lang="zh-CN" altLang="en-US" b="1" smtClean="0">
                <a:latin typeface="方正大标宋简体" panose="02010601030101010101" pitchFamily="2" charset="-122"/>
                <a:ea typeface="华文中宋" panose="02010600040101010101" pitchFamily="2" charset="-122"/>
              </a:rPr>
              <a:t>如无线</a:t>
            </a:r>
            <a:r>
              <a:rPr lang="en-US" altLang="zh-CN" b="1" smtClean="0">
                <a:latin typeface="方正大标宋简体" panose="02010601030101010101" pitchFamily="2" charset="-122"/>
                <a:ea typeface="华文中宋" panose="02010600040101010101" pitchFamily="2" charset="-122"/>
              </a:rPr>
              <a:t>LAN </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2Mbps</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11Mbps </a:t>
            </a:r>
            <a:endParaRPr lang="zh-CN" altLang="en-US" b="1" smtClean="0">
              <a:latin typeface="方正大标宋简体" panose="02010601030101010101" pitchFamily="2" charset="-122"/>
              <a:ea typeface="华文中宋" panose="02010600040101010101" pitchFamily="2" charset="-122"/>
            </a:endParaRPr>
          </a:p>
          <a:p>
            <a:pPr eaLnBrk="1">
              <a:lnSpc>
                <a:spcPct val="115000"/>
              </a:lnSpc>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运行在广域：</a:t>
            </a: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跨越数十千米，如</a:t>
            </a:r>
            <a:r>
              <a:rPr lang="en-US" altLang="zh-CN" b="1" smtClean="0">
                <a:latin typeface="方正大标宋简体" panose="02010601030101010101" pitchFamily="2" charset="-122"/>
                <a:ea typeface="华文中宋" panose="02010600040101010101" pitchFamily="2" charset="-122"/>
              </a:rPr>
              <a:t>WAP</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3G</a:t>
            </a:r>
            <a:r>
              <a:rPr lang="zh-CN" altLang="en-US" b="1" smtClean="0">
                <a:latin typeface="方正大标宋简体" panose="02010601030101010101" pitchFamily="2" charset="-122"/>
                <a:ea typeface="华文中宋" panose="02010600040101010101" pitchFamily="2" charset="-122"/>
              </a:rPr>
              <a:t>技术等，数百 </a:t>
            </a:r>
            <a:r>
              <a:rPr lang="en-US" altLang="zh-CN" b="1" smtClean="0">
                <a:latin typeface="方正大标宋简体" panose="02010601030101010101" pitchFamily="2" charset="-122"/>
                <a:ea typeface="华文中宋" panose="02010600040101010101" pitchFamily="2" charset="-122"/>
              </a:rPr>
              <a:t>kbps</a:t>
            </a:r>
            <a:r>
              <a:rPr lang="zh-CN" altLang="en-US" b="1" smtClean="0">
                <a:latin typeface="方正大标宋简体" panose="02010601030101010101" pitchFamily="2" charset="-122"/>
                <a:ea typeface="华文中宋" panose="02010600040101010101" pitchFamily="2" charset="-122"/>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03">
                                            <p:txEl>
                                              <p:pRg st="1" end="1"/>
                                            </p:txEl>
                                          </p:spTgt>
                                        </p:tgtEl>
                                        <p:attrNameLst>
                                          <p:attrName>style.visibility</p:attrName>
                                        </p:attrNameLst>
                                      </p:cBhvr>
                                      <p:to>
                                        <p:strVal val="visible"/>
                                      </p:to>
                                    </p:set>
                                    <p:animEffect transition="in" filter="blinds(horizontal)">
                                      <p:cBhvr>
                                        <p:cTn id="7" dur="500"/>
                                        <p:tgtEl>
                                          <p:spTgt spid="30720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203">
                                            <p:txEl>
                                              <p:pRg st="2" end="2"/>
                                            </p:txEl>
                                          </p:spTgt>
                                        </p:tgtEl>
                                        <p:attrNameLst>
                                          <p:attrName>style.visibility</p:attrName>
                                        </p:attrNameLst>
                                      </p:cBhvr>
                                      <p:to>
                                        <p:strVal val="visible"/>
                                      </p:to>
                                    </p:set>
                                    <p:animEffect transition="in" filter="blinds(horizontal)">
                                      <p:cBhvr>
                                        <p:cTn id="10" dur="500"/>
                                        <p:tgtEl>
                                          <p:spTgt spid="30720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7203">
                                            <p:txEl>
                                              <p:pRg st="3" end="3"/>
                                            </p:txEl>
                                          </p:spTgt>
                                        </p:tgtEl>
                                        <p:attrNameLst>
                                          <p:attrName>style.visibility</p:attrName>
                                        </p:attrNameLst>
                                      </p:cBhvr>
                                      <p:to>
                                        <p:strVal val="visible"/>
                                      </p:to>
                                    </p:set>
                                    <p:animEffect transition="in" filter="blinds(horizontal)">
                                      <p:cBhvr>
                                        <p:cTn id="13" dur="500"/>
                                        <p:tgtEl>
                                          <p:spTgt spid="30720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07203">
                                            <p:txEl>
                                              <p:pRg st="4" end="4"/>
                                            </p:txEl>
                                          </p:spTgt>
                                        </p:tgtEl>
                                        <p:attrNameLst>
                                          <p:attrName>style.visibility</p:attrName>
                                        </p:attrNameLst>
                                      </p:cBhvr>
                                      <p:to>
                                        <p:strVal val="visible"/>
                                      </p:to>
                                    </p:set>
                                    <p:animEffect transition="in" filter="blinds(horizontal)">
                                      <p:cBhvr>
                                        <p:cTn id="18" dur="500"/>
                                        <p:tgtEl>
                                          <p:spTgt spid="30720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307203">
                                            <p:txEl>
                                              <p:pRg st="5" end="5"/>
                                            </p:txEl>
                                          </p:spTgt>
                                        </p:tgtEl>
                                        <p:attrNameLst>
                                          <p:attrName>style.visibility</p:attrName>
                                        </p:attrNameLst>
                                      </p:cBhvr>
                                      <p:to>
                                        <p:strVal val="visible"/>
                                      </p:to>
                                    </p:set>
                                    <p:animEffect transition="in" filter="blinds(horizontal)">
                                      <p:cBhvr>
                                        <p:cTn id="23" dur="500"/>
                                        <p:tgtEl>
                                          <p:spTgt spid="307203">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307203">
                                            <p:txEl>
                                              <p:pRg st="7" end="7"/>
                                            </p:txEl>
                                          </p:spTgt>
                                        </p:tgtEl>
                                        <p:attrNameLst>
                                          <p:attrName>style.visibility</p:attrName>
                                        </p:attrNameLst>
                                      </p:cBhvr>
                                      <p:to>
                                        <p:strVal val="visible"/>
                                      </p:to>
                                    </p:set>
                                    <p:animEffect transition="in" filter="blinds(horizontal)">
                                      <p:cBhvr>
                                        <p:cTn id="28" dur="500"/>
                                        <p:tgtEl>
                                          <p:spTgt spid="307203">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307203">
                                            <p:txEl>
                                              <p:pRg st="6" end="6"/>
                                            </p:txEl>
                                          </p:spTgt>
                                        </p:tgtEl>
                                        <p:attrNameLst>
                                          <p:attrName>style.visibility</p:attrName>
                                        </p:attrNameLst>
                                      </p:cBhvr>
                                      <p:to>
                                        <p:strVal val="visible"/>
                                      </p:to>
                                    </p:set>
                                    <p:animEffect transition="in" filter="blinds(horizontal)">
                                      <p:cBhvr>
                                        <p:cTn id="33" dur="500"/>
                                        <p:tgtEl>
                                          <p:spTgt spid="307203">
                                            <p:txEl>
                                              <p:pRg st="6" end="6"/>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307203">
                                            <p:txEl>
                                              <p:pRg st="8" end="8"/>
                                            </p:txEl>
                                          </p:spTgt>
                                        </p:tgtEl>
                                        <p:attrNameLst>
                                          <p:attrName>style.visibility</p:attrName>
                                        </p:attrNameLst>
                                      </p:cBhvr>
                                      <p:to>
                                        <p:strVal val="visible"/>
                                      </p:to>
                                    </p:set>
                                    <p:animEffect transition="in" filter="blinds(horizontal)">
                                      <p:cBhvr>
                                        <p:cTn id="38" dur="500"/>
                                        <p:tgtEl>
                                          <p:spTgt spid="3072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ED3F461-94BA-4017-88E6-B44B2401A454}" type="slidenum">
              <a:rPr lang="en-US" altLang="zh-CN" sz="1400" b="1" smtClean="0"/>
              <a:pPr>
                <a:spcBef>
                  <a:spcPct val="0"/>
                </a:spcBef>
                <a:buClrTx/>
                <a:buSzTx/>
                <a:buFontTx/>
                <a:buNone/>
              </a:pPr>
              <a:t>12</a:t>
            </a:fld>
            <a:endParaRPr lang="en-US" altLang="zh-CN" sz="1400" b="1" smtClean="0"/>
          </a:p>
        </p:txBody>
      </p:sp>
      <p:sp>
        <p:nvSpPr>
          <p:cNvPr id="62466" name="Rectangle 2"/>
          <p:cNvSpPr>
            <a:spLocks noGrp="1" noChangeArrowheads="1"/>
          </p:cNvSpPr>
          <p:nvPr>
            <p:ph type="title"/>
          </p:nvPr>
        </p:nvSpPr>
        <p:spPr>
          <a:xfrm>
            <a:off x="685800" y="228600"/>
            <a:ext cx="7772400" cy="1143000"/>
          </a:xfrm>
        </p:spPr>
        <p:txBody>
          <a:bodyPr/>
          <a:lstStyle/>
          <a:p>
            <a:pPr>
              <a:defRPr/>
            </a:pPr>
            <a:r>
              <a:rPr lang="zh-CN" altLang="en-US"/>
              <a:t>本章内容</a:t>
            </a:r>
            <a:endParaRPr lang="en-US" altLang="zh-CN"/>
          </a:p>
        </p:txBody>
      </p:sp>
      <p:sp>
        <p:nvSpPr>
          <p:cNvPr id="15364" name="Rectangle 3"/>
          <p:cNvSpPr>
            <a:spLocks noGrp="1" noChangeArrowheads="1"/>
          </p:cNvSpPr>
          <p:nvPr>
            <p:ph type="body" idx="1"/>
          </p:nvPr>
        </p:nvSpPr>
        <p:spPr>
          <a:xfrm>
            <a:off x="250825" y="1371600"/>
            <a:ext cx="8207375" cy="4876800"/>
          </a:xfrm>
        </p:spPr>
        <p:txBody>
          <a:bodyPr/>
          <a:lstStyle/>
          <a:p>
            <a:pPr lvl="1" eaLnBrk="1">
              <a:buFont typeface="ZapfDingbats" pitchFamily="82" charset="2"/>
              <a:buNone/>
            </a:pPr>
            <a:r>
              <a:rPr lang="en-US" altLang="zh-CN" sz="2400" b="1" dirty="0" smtClean="0">
                <a:hlinkClick r:id="" action="ppaction://customshow?id=3&amp;return=true"/>
              </a:rPr>
              <a:t>1.1 </a:t>
            </a:r>
            <a:r>
              <a:rPr lang="zh-CN" altLang="en-US" sz="2400" b="1" dirty="0" smtClean="0">
                <a:hlinkClick r:id="" action="ppaction://customshow?id=3&amp;return=true"/>
              </a:rPr>
              <a:t>什么是因特网</a:t>
            </a:r>
            <a:r>
              <a:rPr lang="en-US" altLang="zh-CN" sz="2400" b="1" dirty="0" smtClean="0"/>
              <a:t>(what is the internet)</a:t>
            </a:r>
            <a:endParaRPr lang="zh-CN" altLang="en-US" sz="2400" b="1" dirty="0" smtClean="0"/>
          </a:p>
          <a:p>
            <a:pPr lvl="1" eaLnBrk="1">
              <a:buFont typeface="ZapfDingbats" pitchFamily="82" charset="2"/>
              <a:buNone/>
            </a:pPr>
            <a:r>
              <a:rPr lang="en-US" altLang="zh-CN" sz="2400" b="1" dirty="0" smtClean="0">
                <a:hlinkClick r:id="" action="ppaction://customshow?id=17&amp;return=true"/>
              </a:rPr>
              <a:t>1.2 </a:t>
            </a:r>
            <a:r>
              <a:rPr lang="zh-CN" altLang="en-US" sz="2400" b="1" dirty="0" smtClean="0">
                <a:hlinkClick r:id="" action="ppaction://customshow?id=17&amp;return=true"/>
              </a:rPr>
              <a:t>网络边缘</a:t>
            </a:r>
            <a:r>
              <a:rPr lang="en-US" altLang="zh-CN" sz="2400" b="1" dirty="0" smtClean="0"/>
              <a:t>(network edge)</a:t>
            </a:r>
            <a:endParaRPr lang="zh-CN" altLang="en-US" sz="2400" b="1" dirty="0" smtClean="0"/>
          </a:p>
          <a:p>
            <a:pPr lvl="1" eaLnBrk="1">
              <a:buFont typeface="ZapfDingbats" pitchFamily="82" charset="2"/>
              <a:buNone/>
            </a:pPr>
            <a:r>
              <a:rPr lang="en-US" altLang="zh-CN" sz="2400" b="1" dirty="0" smtClean="0">
                <a:hlinkClick r:id="" action="ppaction://customshow?id=18&amp;return=true"/>
              </a:rPr>
              <a:t>1.3 </a:t>
            </a:r>
            <a:r>
              <a:rPr lang="zh-CN" altLang="en-US" sz="2400" b="1" dirty="0" smtClean="0">
                <a:hlinkClick r:id="" action="ppaction://customshow?id=18&amp;return=true"/>
              </a:rPr>
              <a:t>网络核心</a:t>
            </a:r>
            <a:r>
              <a:rPr lang="en-US" altLang="zh-CN" sz="2400" b="1" dirty="0" smtClean="0"/>
              <a:t>(network core)</a:t>
            </a:r>
            <a:endParaRPr lang="zh-CN" altLang="en-US" sz="2400" b="1" dirty="0" smtClean="0"/>
          </a:p>
          <a:p>
            <a:pPr lvl="1" eaLnBrk="1">
              <a:buFont typeface="ZapfDingbats" pitchFamily="82" charset="2"/>
              <a:buNone/>
            </a:pPr>
            <a:r>
              <a:rPr lang="en-US" altLang="zh-CN" sz="2400" b="1" dirty="0" smtClean="0">
                <a:hlinkClick r:id="" action="ppaction://customshow?id=22&amp;return=true"/>
              </a:rPr>
              <a:t>1.4 </a:t>
            </a:r>
            <a:r>
              <a:rPr lang="zh-CN" altLang="en-US" sz="2400" b="1" dirty="0" smtClean="0">
                <a:hlinkClick r:id="" action="ppaction://customshow?id=22&amp;return=true"/>
              </a:rPr>
              <a:t>网络接入和物理媒体</a:t>
            </a:r>
            <a:endParaRPr lang="en-US" altLang="zh-CN" sz="2400" b="1" dirty="0" smtClean="0"/>
          </a:p>
          <a:p>
            <a:pPr lvl="1" eaLnBrk="1">
              <a:buFont typeface="ZapfDingbats" pitchFamily="82" charset="2"/>
              <a:buNone/>
            </a:pPr>
            <a:r>
              <a:rPr lang="en-US" altLang="zh-CN" sz="2400" b="1" dirty="0" smtClean="0">
                <a:hlinkClick r:id="" action="ppaction://customshow?id=34&amp;return=true"/>
              </a:rPr>
              <a:t>1.5 </a:t>
            </a:r>
            <a:r>
              <a:rPr lang="zh-CN" altLang="en-US" sz="2400" b="1" dirty="0" smtClean="0">
                <a:hlinkClick r:id="" action="ppaction://customshow?id=34&amp;return=true"/>
              </a:rPr>
              <a:t>因特网结构和</a:t>
            </a:r>
            <a:r>
              <a:rPr lang="en-US" altLang="zh-CN" sz="2400" b="1" dirty="0" smtClean="0">
                <a:hlinkClick r:id="" action="ppaction://customshow?id=34&amp;return=true"/>
              </a:rPr>
              <a:t>ISP</a:t>
            </a:r>
            <a:r>
              <a:rPr lang="en-US" altLang="zh-CN" sz="2400" b="1" dirty="0" smtClean="0"/>
              <a:t>(internet service provider)</a:t>
            </a:r>
          </a:p>
          <a:p>
            <a:pPr lvl="1" eaLnBrk="1">
              <a:buFont typeface="ZapfDingbats" pitchFamily="82" charset="2"/>
              <a:buNone/>
            </a:pPr>
            <a:r>
              <a:rPr lang="en-US" altLang="zh-CN" sz="2400" b="1" dirty="0" smtClean="0">
                <a:hlinkClick r:id="" action="ppaction://customshow?id=38&amp;return=true"/>
              </a:rPr>
              <a:t>1.6 </a:t>
            </a:r>
            <a:r>
              <a:rPr lang="zh-CN" altLang="en-US" sz="2400" b="1" dirty="0" smtClean="0">
                <a:hlinkClick r:id="" action="ppaction://customshow?id=38&amp;return=true"/>
              </a:rPr>
              <a:t>分组交换网络中的时延和分组丢失</a:t>
            </a:r>
            <a:r>
              <a:rPr lang="en-US" altLang="zh-CN" sz="2400" b="1" dirty="0" smtClean="0"/>
              <a:t>(delay, loss and throughput in packet-switched networks)</a:t>
            </a:r>
          </a:p>
          <a:p>
            <a:pPr lvl="1" eaLnBrk="1">
              <a:buFont typeface="ZapfDingbats" pitchFamily="82" charset="2"/>
              <a:buNone/>
            </a:pPr>
            <a:r>
              <a:rPr lang="en-US" altLang="zh-CN" sz="2400" b="1" dirty="0" smtClean="0">
                <a:hlinkClick r:id="" action="ppaction://customshow?id=44&amp;return=true"/>
              </a:rPr>
              <a:t>1.7 </a:t>
            </a:r>
            <a:r>
              <a:rPr lang="zh-CN" altLang="en-US" sz="2400" b="1" dirty="0" smtClean="0">
                <a:hlinkClick r:id="" action="ppaction://customshow?id=44&amp;return=true"/>
              </a:rPr>
              <a:t>协议层次与服务模型</a:t>
            </a:r>
            <a:r>
              <a:rPr lang="en-US" altLang="zh-CN" sz="2400" b="1" dirty="0" smtClean="0"/>
              <a:t>(protocol layers, service models</a:t>
            </a:r>
            <a:r>
              <a:rPr lang="zh-CN" altLang="en-US" sz="2400" b="1" dirty="0" smtClean="0"/>
              <a:t>）</a:t>
            </a:r>
            <a:endParaRPr lang="en-US" altLang="zh-CN" sz="2400" b="1" dirty="0" smtClean="0"/>
          </a:p>
          <a:p>
            <a:pPr lvl="1" eaLnBrk="1">
              <a:buFont typeface="ZapfDingbats" pitchFamily="82" charset="2"/>
              <a:buNone/>
            </a:pPr>
            <a:r>
              <a:rPr lang="en-US" altLang="zh-CN" sz="2400" b="1" dirty="0" smtClean="0">
                <a:hlinkClick r:id="" action="ppaction://customshow?id=46&amp;return=true"/>
              </a:rPr>
              <a:t>1.8 </a:t>
            </a:r>
            <a:r>
              <a:rPr lang="zh-CN" altLang="en-US" sz="2400" b="1" dirty="0" smtClean="0">
                <a:hlinkClick r:id="" action="ppaction://customshow?id=46&amp;return=true"/>
              </a:rPr>
              <a:t>发展历史</a:t>
            </a:r>
            <a:r>
              <a:rPr lang="en-US" altLang="zh-CN" sz="2400" b="1" dirty="0" smtClean="0"/>
              <a:t>(history)</a:t>
            </a:r>
            <a:endParaRPr lang="zh-CN" altLang="en-US" sz="2400" b="1" dirty="0" smtClean="0"/>
          </a:p>
          <a:p>
            <a:pPr lvl="1" eaLnBrk="1">
              <a:buFont typeface="ZapfDingbats" pitchFamily="82" charset="2"/>
              <a:buNone/>
            </a:pPr>
            <a:r>
              <a:rPr lang="en-US" altLang="zh-CN" sz="2400" b="1" dirty="0" smtClean="0">
                <a:hlinkClick r:id="" action="ppaction://customshow?id=51&amp;return=true"/>
              </a:rPr>
              <a:t>1.9 </a:t>
            </a:r>
            <a:r>
              <a:rPr lang="zh-CN" altLang="en-US" sz="2400" b="1" dirty="0" smtClean="0">
                <a:hlinkClick r:id="" action="ppaction://customshow?id=51&amp;return=true"/>
              </a:rPr>
              <a:t>小结</a:t>
            </a:r>
            <a:endParaRPr lang="zh-CN" altLang="en-US" sz="2400" b="1" dirty="0" smtClean="0"/>
          </a:p>
        </p:txBody>
      </p:sp>
    </p:spTree>
  </p:cSld>
  <p:clrMapOvr>
    <a:masterClrMapping/>
  </p:clrMapOvr>
  <p:transition>
    <p:rand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AD255AD-AF89-46E8-AB54-7331C02AE2D8}" type="slidenum">
              <a:rPr lang="en-US" altLang="zh-CN" sz="1400" smtClean="0"/>
              <a:pPr>
                <a:spcBef>
                  <a:spcPct val="0"/>
                </a:spcBef>
                <a:buClrTx/>
                <a:buSzTx/>
                <a:buFontTx/>
                <a:buNone/>
              </a:pPr>
              <a:t>120</a:t>
            </a:fld>
            <a:endParaRPr lang="en-US" altLang="zh-CN" sz="1400" smtClean="0"/>
          </a:p>
        </p:txBody>
      </p:sp>
      <p:sp>
        <p:nvSpPr>
          <p:cNvPr id="308226" name="Rectangle 2"/>
          <p:cNvSpPr>
            <a:spLocks noGrp="1" noChangeArrowheads="1"/>
          </p:cNvSpPr>
          <p:nvPr>
            <p:ph type="title"/>
          </p:nvPr>
        </p:nvSpPr>
        <p:spPr>
          <a:xfrm>
            <a:off x="533400" y="228600"/>
            <a:ext cx="7772400" cy="935038"/>
          </a:xfrm>
        </p:spPr>
        <p:txBody>
          <a:bodyPr/>
          <a:lstStyle/>
          <a:p>
            <a:pPr>
              <a:defRPr/>
            </a:pPr>
            <a:r>
              <a:rPr lang="en-US" altLang="zh-CN">
                <a:solidFill>
                  <a:srgbClr val="008000"/>
                </a:solidFill>
              </a:rPr>
              <a:t>5</a:t>
            </a:r>
            <a:r>
              <a:rPr lang="zh-CN" altLang="en-US">
                <a:solidFill>
                  <a:srgbClr val="008000"/>
                </a:solidFill>
              </a:rPr>
              <a:t>、卫星无线电信道</a:t>
            </a:r>
          </a:p>
        </p:txBody>
      </p:sp>
      <p:sp>
        <p:nvSpPr>
          <p:cNvPr id="308227" name="Rectangle 3"/>
          <p:cNvSpPr>
            <a:spLocks noGrp="1" noChangeArrowheads="1"/>
          </p:cNvSpPr>
          <p:nvPr>
            <p:ph type="body" idx="1"/>
          </p:nvPr>
        </p:nvSpPr>
        <p:spPr>
          <a:xfrm>
            <a:off x="533400" y="1163638"/>
            <a:ext cx="7869238" cy="3486150"/>
          </a:xfrm>
        </p:spPr>
        <p:txBody>
          <a:bodyPr/>
          <a:lstStyle/>
          <a:p>
            <a:pPr eaLnBrk="1">
              <a:lnSpc>
                <a:spcPct val="115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通过一颗通信卫星连接两个或多个位于</a:t>
            </a:r>
            <a:r>
              <a:rPr lang="zh-CN" altLang="en-US" b="1" smtClean="0">
                <a:solidFill>
                  <a:srgbClr val="FF0000"/>
                </a:solidFill>
                <a:latin typeface="华文中宋" panose="02010600040101010101" pitchFamily="2" charset="-122"/>
                <a:ea typeface="华文中宋" panose="02010600040101010101" pitchFamily="2" charset="-122"/>
              </a:rPr>
              <a:t>地球的微波发射方</a:t>
            </a:r>
            <a:r>
              <a:rPr lang="en-US" altLang="zh-CN" b="1" smtClean="0">
                <a:solidFill>
                  <a:srgbClr val="FF0000"/>
                </a:solidFill>
                <a:latin typeface="华文中宋" panose="02010600040101010101" pitchFamily="2" charset="-122"/>
                <a:ea typeface="华文中宋" panose="02010600040101010101" pitchFamily="2" charset="-122"/>
              </a:rPr>
              <a:t>/</a:t>
            </a:r>
            <a:r>
              <a:rPr lang="zh-CN" altLang="en-US" b="1" smtClean="0">
                <a:solidFill>
                  <a:srgbClr val="FF0000"/>
                </a:solidFill>
                <a:latin typeface="华文中宋" panose="02010600040101010101" pitchFamily="2" charset="-122"/>
                <a:ea typeface="华文中宋" panose="02010600040101010101" pitchFamily="2" charset="-122"/>
              </a:rPr>
              <a:t>接收方（</a:t>
            </a:r>
            <a:r>
              <a:rPr lang="zh-CN" altLang="en-US" b="1" i="1" smtClean="0">
                <a:solidFill>
                  <a:srgbClr val="FF0000"/>
                </a:solidFill>
                <a:latin typeface="华文中宋" panose="02010600040101010101" pitchFamily="2" charset="-122"/>
                <a:ea typeface="华文中宋" panose="02010600040101010101" pitchFamily="2" charset="-122"/>
              </a:rPr>
              <a:t>地球站</a:t>
            </a:r>
            <a:r>
              <a:rPr lang="zh-CN" altLang="en-US" b="1" smtClean="0">
                <a:solidFill>
                  <a:srgbClr val="FF0000"/>
                </a:solidFill>
                <a:latin typeface="华文中宋" panose="02010600040101010101" pitchFamily="2" charset="-122"/>
                <a:ea typeface="华文中宋" panose="02010600040101010101" pitchFamily="2" charset="-122"/>
              </a:rPr>
              <a:t>）</a:t>
            </a:r>
            <a:r>
              <a:rPr lang="zh-CN" altLang="en-US" b="1" smtClean="0">
                <a:latin typeface="华文中宋" panose="02010600040101010101" pitchFamily="2" charset="-122"/>
                <a:ea typeface="华文中宋" panose="02010600040101010101" pitchFamily="2" charset="-122"/>
              </a:rPr>
              <a:t>。</a:t>
            </a:r>
          </a:p>
          <a:p>
            <a:pPr eaLnBrk="1">
              <a:lnSpc>
                <a:spcPct val="115000"/>
              </a:lnSpc>
            </a:pPr>
            <a:r>
              <a:rPr lang="zh-CN" altLang="en-US" b="1" smtClean="0">
                <a:latin typeface="方正大标宋简体" panose="02010601030101010101" pitchFamily="2" charset="-122"/>
                <a:ea typeface="楷体_GB2312" pitchFamily="49" charset="-122"/>
                <a:hlinkClick r:id="" action="ppaction://customshow?id=29&amp;return=true"/>
              </a:rPr>
              <a:t>卫星</a:t>
            </a:r>
            <a:r>
              <a:rPr lang="zh-CN" altLang="en-US" b="1" smtClean="0">
                <a:latin typeface="方正大标宋简体" panose="02010601030101010101" pitchFamily="2" charset="-122"/>
                <a:ea typeface="楷体_GB2312" pitchFamily="49" charset="-122"/>
              </a:rPr>
              <a:t>：</a:t>
            </a:r>
            <a:r>
              <a:rPr lang="zh-CN" altLang="en-US" b="1" smtClean="0">
                <a:latin typeface="方正大标宋简体" panose="02010601030101010101" pitchFamily="2" charset="-122"/>
                <a:ea typeface="华文中宋" panose="02010600040101010101" pitchFamily="2" charset="-122"/>
              </a:rPr>
              <a:t>在</a:t>
            </a:r>
            <a:r>
              <a:rPr lang="zh-CN" altLang="en-US" b="1" smtClean="0">
                <a:solidFill>
                  <a:srgbClr val="FF0000"/>
                </a:solidFill>
                <a:latin typeface="方正大标宋简体" panose="02010601030101010101" pitchFamily="2" charset="-122"/>
                <a:ea typeface="华文中宋" panose="02010600040101010101" pitchFamily="2" charset="-122"/>
              </a:rPr>
              <a:t>一频段上接收信号</a:t>
            </a:r>
            <a:r>
              <a:rPr lang="zh-CN" altLang="en-US" b="1" smtClean="0">
                <a:latin typeface="方正大标宋简体" panose="02010601030101010101" pitchFamily="2" charset="-122"/>
                <a:ea typeface="华文中宋" panose="02010600040101010101" pitchFamily="2" charset="-122"/>
              </a:rPr>
              <a:t>，使用转发器再生信号，并在</a:t>
            </a:r>
            <a:r>
              <a:rPr lang="zh-CN" altLang="en-US" b="1" smtClean="0">
                <a:solidFill>
                  <a:srgbClr val="FF0000"/>
                </a:solidFill>
                <a:latin typeface="方正大标宋简体" panose="02010601030101010101" pitchFamily="2" charset="-122"/>
                <a:ea typeface="华文中宋" panose="02010600040101010101" pitchFamily="2" charset="-122"/>
              </a:rPr>
              <a:t>另一个频率上发送信号</a:t>
            </a:r>
            <a:r>
              <a:rPr lang="zh-CN" altLang="en-US" b="1" smtClean="0">
                <a:latin typeface="方正大标宋简体" panose="02010601030101010101" pitchFamily="2" charset="-122"/>
                <a:ea typeface="华文中宋" panose="02010600040101010101" pitchFamily="2" charset="-122"/>
              </a:rPr>
              <a:t>。带宽可达</a:t>
            </a:r>
            <a:r>
              <a:rPr lang="en-US" altLang="zh-CN" b="1" smtClean="0">
                <a:latin typeface="方正大标宋简体" panose="02010601030101010101" pitchFamily="2" charset="-122"/>
                <a:ea typeface="华文中宋" panose="02010600040101010101" pitchFamily="2" charset="-122"/>
              </a:rPr>
              <a:t>Gb/s </a:t>
            </a:r>
            <a:r>
              <a:rPr lang="zh-CN" altLang="en-US" b="1" smtClean="0">
                <a:latin typeface="方正大标宋简体" panose="02010601030101010101" pitchFamily="2" charset="-122"/>
                <a:ea typeface="华文中宋" panose="02010600040101010101" pitchFamily="2" charset="-122"/>
              </a:rPr>
              <a:t>。</a:t>
            </a:r>
            <a:endParaRPr lang="zh-CN" altLang="en-US" b="1" i="1" smtClean="0">
              <a:latin typeface="方正大标宋简体" panose="02010601030101010101" pitchFamily="2" charset="-122"/>
              <a:ea typeface="华文中宋" panose="02010600040101010101" pitchFamily="2" charset="-122"/>
            </a:endParaRPr>
          </a:p>
          <a:p>
            <a:pPr eaLnBrk="1">
              <a:lnSpc>
                <a:spcPct val="115000"/>
              </a:lnSpc>
            </a:pPr>
            <a:r>
              <a:rPr lang="zh-CN" altLang="en-US" b="1" smtClean="0">
                <a:solidFill>
                  <a:schemeClr val="accent2"/>
                </a:solidFill>
                <a:latin typeface="方正大标宋简体" panose="02010601030101010101" pitchFamily="2" charset="-122"/>
                <a:ea typeface="楷体_GB2312" pitchFamily="49" charset="-122"/>
              </a:rPr>
              <a:t>微波：</a:t>
            </a:r>
            <a:r>
              <a:rPr lang="zh-CN" altLang="en-US" b="1" smtClean="0">
                <a:latin typeface="方正大标宋简体" panose="02010601030101010101" pitchFamily="2" charset="-122"/>
                <a:ea typeface="华文中宋" panose="02010600040101010101" pitchFamily="2" charset="-122"/>
              </a:rPr>
              <a:t>频率很高（</a:t>
            </a:r>
            <a:r>
              <a:rPr lang="en-US" altLang="zh-CN" b="1" smtClean="0">
                <a:latin typeface="方正大标宋简体" panose="02010601030101010101" pitchFamily="2" charset="-122"/>
                <a:ea typeface="华文中宋" panose="02010600040101010101" pitchFamily="2" charset="-122"/>
              </a:rPr>
              <a:t>2</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40GHz</a:t>
            </a:r>
            <a:r>
              <a:rPr lang="zh-CN" altLang="en-US" b="1" smtClean="0">
                <a:latin typeface="方正大标宋简体" panose="02010601030101010101" pitchFamily="2" charset="-122"/>
                <a:ea typeface="华文中宋" panose="02010600040101010101" pitchFamily="2" charset="-122"/>
              </a:rPr>
              <a:t>），在空间是</a:t>
            </a:r>
            <a:r>
              <a:rPr lang="zh-CN" altLang="en-US" b="1" smtClean="0">
                <a:solidFill>
                  <a:srgbClr val="FF33CC"/>
                </a:solidFill>
                <a:latin typeface="方正大标宋简体" panose="02010601030101010101" pitchFamily="2" charset="-122"/>
                <a:ea typeface="华文中宋" panose="02010600040101010101" pitchFamily="2" charset="-122"/>
              </a:rPr>
              <a:t>直线传播</a:t>
            </a:r>
            <a:r>
              <a:rPr lang="zh-CN" altLang="en-US" b="1" smtClean="0">
                <a:latin typeface="方正大标宋简体" panose="02010601030101010101" pitchFamily="2" charset="-122"/>
                <a:ea typeface="华文中宋" panose="02010600040101010101" pitchFamily="2" charset="-122"/>
              </a:rPr>
              <a:t>，会穿透电离层而进入宇宙空间，不会经电离层反射传播。</a:t>
            </a:r>
          </a:p>
        </p:txBody>
      </p:sp>
      <p:grpSp>
        <p:nvGrpSpPr>
          <p:cNvPr id="308234" name="Group 10"/>
          <p:cNvGrpSpPr>
            <a:grpSpLocks/>
          </p:cNvGrpSpPr>
          <p:nvPr/>
        </p:nvGrpSpPr>
        <p:grpSpPr bwMode="auto">
          <a:xfrm>
            <a:off x="2798763" y="4129088"/>
            <a:ext cx="3879850" cy="2589212"/>
            <a:chOff x="2928" y="8702"/>
            <a:chExt cx="3734" cy="2357"/>
          </a:xfrm>
        </p:grpSpPr>
        <p:graphicFrame>
          <p:nvGraphicFramePr>
            <p:cNvPr id="129032" name="Object 11"/>
            <p:cNvGraphicFramePr>
              <a:graphicFrameLocks noChangeAspect="1"/>
            </p:cNvGraphicFramePr>
            <p:nvPr/>
          </p:nvGraphicFramePr>
          <p:xfrm>
            <a:off x="3602" y="8702"/>
            <a:ext cx="2422" cy="2357"/>
          </p:xfrm>
          <a:graphic>
            <a:graphicData uri="http://schemas.openxmlformats.org/presentationml/2006/ole">
              <mc:AlternateContent xmlns:mc="http://schemas.openxmlformats.org/markup-compatibility/2006">
                <mc:Choice xmlns:v="urn:schemas-microsoft-com:vml" Requires="v">
                  <p:oleObj spid="_x0000_s129120" r:id="rId3" imgW="2228571" imgH="2285714" progId="">
                    <p:embed/>
                  </p:oleObj>
                </mc:Choice>
                <mc:Fallback>
                  <p:oleObj r:id="rId3" imgW="2228571" imgH="2285714" progId="">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 y="8702"/>
                          <a:ext cx="2422" cy="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033" name="Text Box 12"/>
            <p:cNvSpPr txBox="1">
              <a:spLocks noChangeArrowheads="1"/>
            </p:cNvSpPr>
            <p:nvPr/>
          </p:nvSpPr>
          <p:spPr bwMode="auto">
            <a:xfrm>
              <a:off x="4088" y="10067"/>
              <a:ext cx="81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900">
                  <a:latin typeface="Times New Roman" panose="02020603050405020304" pitchFamily="18" charset="0"/>
                  <a:ea typeface="宋体" panose="02010600030101010101" pitchFamily="2" charset="-122"/>
                </a:rPr>
                <a:t>地 球</a:t>
              </a:r>
              <a:endParaRPr lang="zh-CN" altLang="en-US" sz="2400">
                <a:latin typeface="Times New Roman" panose="02020603050405020304" pitchFamily="18" charset="0"/>
                <a:ea typeface="宋体" panose="02010600030101010101" pitchFamily="2" charset="-122"/>
              </a:endParaRPr>
            </a:p>
          </p:txBody>
        </p:sp>
        <p:sp>
          <p:nvSpPr>
            <p:cNvPr id="129034" name="Text Box 13"/>
            <p:cNvSpPr txBox="1">
              <a:spLocks noChangeArrowheads="1"/>
            </p:cNvSpPr>
            <p:nvPr/>
          </p:nvSpPr>
          <p:spPr bwMode="auto">
            <a:xfrm>
              <a:off x="5395" y="8841"/>
              <a:ext cx="1267"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900">
                  <a:latin typeface="Times New Roman" panose="02020603050405020304" pitchFamily="18" charset="0"/>
                  <a:ea typeface="宋体" panose="02010600030101010101" pitchFamily="2" charset="-122"/>
                </a:rPr>
                <a:t>通信卫星</a:t>
              </a:r>
              <a:endParaRPr lang="zh-CN" altLang="en-US" sz="2400">
                <a:latin typeface="Times New Roman" panose="02020603050405020304" pitchFamily="18" charset="0"/>
                <a:ea typeface="宋体" panose="02010600030101010101" pitchFamily="2" charset="-122"/>
              </a:endParaRPr>
            </a:p>
          </p:txBody>
        </p:sp>
        <p:sp>
          <p:nvSpPr>
            <p:cNvPr id="129035" name="Text Box 14"/>
            <p:cNvSpPr txBox="1">
              <a:spLocks noChangeArrowheads="1"/>
            </p:cNvSpPr>
            <p:nvPr/>
          </p:nvSpPr>
          <p:spPr bwMode="auto">
            <a:xfrm>
              <a:off x="2928" y="9814"/>
              <a:ext cx="99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900">
                  <a:latin typeface="Times New Roman" panose="02020603050405020304" pitchFamily="18" charset="0"/>
                  <a:ea typeface="宋体" panose="02010600030101010101" pitchFamily="2" charset="-122"/>
                </a:rPr>
                <a:t>地面站</a:t>
              </a:r>
              <a:r>
                <a:rPr lang="en-US" altLang="zh-CN" sz="900">
                  <a:latin typeface="Times New Roman" panose="02020603050405020304" pitchFamily="18"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129036" name="Text Box 15"/>
            <p:cNvSpPr txBox="1">
              <a:spLocks noChangeArrowheads="1"/>
            </p:cNvSpPr>
            <p:nvPr/>
          </p:nvSpPr>
          <p:spPr bwMode="auto">
            <a:xfrm>
              <a:off x="3885" y="10551"/>
              <a:ext cx="99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900">
                  <a:latin typeface="Times New Roman" panose="02020603050405020304" pitchFamily="18" charset="0"/>
                  <a:ea typeface="宋体" panose="02010600030101010101" pitchFamily="2" charset="-122"/>
                </a:rPr>
                <a:t>地面站</a:t>
              </a:r>
              <a:r>
                <a:rPr lang="en-US" altLang="zh-CN" sz="900">
                  <a:latin typeface="Times New Roman" panose="02020603050405020304" pitchFamily="18" charset="0"/>
                  <a:ea typeface="宋体" panose="02010600030101010101" pitchFamily="2" charset="-122"/>
                </a:rPr>
                <a:t>2</a:t>
              </a:r>
              <a:endParaRPr lang="en-US" altLang="zh-CN" sz="2400">
                <a:latin typeface="Times New Roman" panose="02020603050405020304" pitchFamily="18" charset="0"/>
                <a:ea typeface="宋体" panose="02010600030101010101" pitchFamily="2" charset="-122"/>
              </a:endParaRPr>
            </a:p>
          </p:txBody>
        </p:sp>
      </p:grpSp>
      <p:sp>
        <p:nvSpPr>
          <p:cNvPr id="308240" name="Line 16"/>
          <p:cNvSpPr>
            <a:spLocks noChangeShapeType="1"/>
          </p:cNvSpPr>
          <p:nvPr/>
        </p:nvSpPr>
        <p:spPr bwMode="auto">
          <a:xfrm flipV="1">
            <a:off x="3971925" y="4978400"/>
            <a:ext cx="850900" cy="371475"/>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41" name="Line 17"/>
          <p:cNvSpPr>
            <a:spLocks noChangeShapeType="1"/>
          </p:cNvSpPr>
          <p:nvPr/>
        </p:nvSpPr>
        <p:spPr bwMode="auto">
          <a:xfrm flipH="1">
            <a:off x="4854575" y="5181600"/>
            <a:ext cx="174625" cy="928688"/>
          </a:xfrm>
          <a:prstGeom prst="line">
            <a:avLst/>
          </a:prstGeom>
          <a:noFill/>
          <a:ln w="762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308234"/>
                                        </p:tgtEl>
                                        <p:attrNameLst>
                                          <p:attrName>style.visibility</p:attrName>
                                        </p:attrNameLst>
                                      </p:cBhvr>
                                      <p:to>
                                        <p:strVal val="visible"/>
                                      </p:to>
                                    </p:set>
                                    <p:animEffect transition="in" filter="wipe(down)">
                                      <p:cBhvr>
                                        <p:cTn id="7" dur="500"/>
                                        <p:tgtEl>
                                          <p:spTgt spid="308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08227">
                                            <p:txEl>
                                              <p:pRg st="1" end="1"/>
                                            </p:txEl>
                                          </p:spTgt>
                                        </p:tgtEl>
                                        <p:attrNameLst>
                                          <p:attrName>style.visibility</p:attrName>
                                        </p:attrNameLst>
                                      </p:cBhvr>
                                      <p:to>
                                        <p:strVal val="visible"/>
                                      </p:to>
                                    </p:set>
                                    <p:animEffect transition="in" filter="wipe(down)">
                                      <p:cBhvr>
                                        <p:cTn id="12" dur="500"/>
                                        <p:tgtEl>
                                          <p:spTgt spid="3082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8240"/>
                                        </p:tgtEl>
                                        <p:attrNameLst>
                                          <p:attrName>style.visibility</p:attrName>
                                        </p:attrNameLst>
                                      </p:cBhvr>
                                      <p:to>
                                        <p:strVal val="visible"/>
                                      </p:to>
                                    </p:set>
                                    <p:animEffect transition="in" filter="wipe(down)">
                                      <p:cBhvr>
                                        <p:cTn id="17" dur="500"/>
                                        <p:tgtEl>
                                          <p:spTgt spid="3082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8241"/>
                                        </p:tgtEl>
                                        <p:attrNameLst>
                                          <p:attrName>style.visibility</p:attrName>
                                        </p:attrNameLst>
                                      </p:cBhvr>
                                      <p:to>
                                        <p:strVal val="visible"/>
                                      </p:to>
                                    </p:set>
                                    <p:animEffect transition="in" filter="wipe(up)">
                                      <p:cBhvr>
                                        <p:cTn id="22" dur="500"/>
                                        <p:tgtEl>
                                          <p:spTgt spid="3082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08227">
                                            <p:txEl>
                                              <p:pRg st="2" end="2"/>
                                            </p:txEl>
                                          </p:spTgt>
                                        </p:tgtEl>
                                        <p:attrNameLst>
                                          <p:attrName>style.visibility</p:attrName>
                                        </p:attrNameLst>
                                      </p:cBhvr>
                                      <p:to>
                                        <p:strVal val="visible"/>
                                      </p:to>
                                    </p:set>
                                    <p:animEffect transition="in" filter="wipe(down)">
                                      <p:cBhvr>
                                        <p:cTn id="27" dur="500"/>
                                        <p:tgtEl>
                                          <p:spTgt spid="308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40" grpId="0" animBg="1"/>
      <p:bldP spid="30824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D0FBE04-5145-4BCC-AC57-85F2CA174D2D}" type="slidenum">
              <a:rPr lang="en-US" altLang="zh-CN" sz="1400" smtClean="0"/>
              <a:pPr>
                <a:spcBef>
                  <a:spcPct val="0"/>
                </a:spcBef>
                <a:buClrTx/>
                <a:buSzTx/>
                <a:buFontTx/>
                <a:buNone/>
              </a:pPr>
              <a:t>121</a:t>
            </a:fld>
            <a:endParaRPr lang="en-US" altLang="zh-CN" sz="1400" smtClean="0"/>
          </a:p>
        </p:txBody>
      </p:sp>
      <p:sp>
        <p:nvSpPr>
          <p:cNvPr id="309250"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两类卫星</a:t>
            </a:r>
          </a:p>
        </p:txBody>
      </p:sp>
      <p:sp>
        <p:nvSpPr>
          <p:cNvPr id="309251" name="Rectangle 3"/>
          <p:cNvSpPr>
            <a:spLocks noGrp="1" noChangeArrowheads="1"/>
          </p:cNvSpPr>
          <p:nvPr>
            <p:ph type="body" idx="1"/>
          </p:nvPr>
        </p:nvSpPr>
        <p:spPr>
          <a:xfrm>
            <a:off x="533400" y="1600200"/>
            <a:ext cx="8001000" cy="4648200"/>
          </a:xfrm>
        </p:spPr>
        <p:txBody>
          <a:bodyPr/>
          <a:lstStyle/>
          <a:p>
            <a:pPr eaLnBrk="1">
              <a:lnSpc>
                <a:spcPct val="115000"/>
              </a:lnSpc>
            </a:pPr>
            <a:r>
              <a:rPr lang="zh-CN" altLang="en-US" b="1" smtClean="0">
                <a:solidFill>
                  <a:schemeClr val="accent2"/>
                </a:solidFill>
                <a:latin typeface="方正大标宋简体" panose="02010601030101010101" pitchFamily="2" charset="-122"/>
                <a:ea typeface="楷体_GB2312" pitchFamily="49" charset="-122"/>
              </a:rPr>
              <a:t>同步卫星 </a:t>
            </a:r>
            <a:r>
              <a:rPr lang="en-US" altLang="zh-CN" b="1" smtClean="0">
                <a:solidFill>
                  <a:schemeClr val="accent2"/>
                </a:solidFill>
                <a:latin typeface="方正大标宋简体" panose="02010601030101010101" pitchFamily="2" charset="-122"/>
                <a:ea typeface="楷体_GB2312" pitchFamily="49" charset="-122"/>
              </a:rPr>
              <a:t>(geostatinary satellite)</a:t>
            </a:r>
            <a:r>
              <a:rPr lang="zh-CN" altLang="en-US" b="1" smtClean="0">
                <a:solidFill>
                  <a:schemeClr val="accent2"/>
                </a:solidFill>
                <a:latin typeface="方正大标宋简体" panose="02010601030101010101" pitchFamily="2" charset="-122"/>
                <a:ea typeface="楷体_GB2312" pitchFamily="49" charset="-122"/>
              </a:rPr>
              <a:t>：</a:t>
            </a:r>
            <a:r>
              <a:rPr lang="zh-CN" altLang="en-US" b="1" smtClean="0">
                <a:solidFill>
                  <a:srgbClr val="FF0000"/>
                </a:solidFill>
                <a:latin typeface="方正大标宋简体" panose="02010601030101010101" pitchFamily="2" charset="-122"/>
                <a:ea typeface="华文中宋" panose="02010600040101010101" pitchFamily="2" charset="-122"/>
              </a:rPr>
              <a:t>永久地停留</a:t>
            </a:r>
            <a:r>
              <a:rPr lang="zh-CN" altLang="en-US" b="1" smtClean="0">
                <a:latin typeface="方正大标宋简体" panose="02010601030101010101" pitchFamily="2" charset="-122"/>
                <a:ea typeface="华文中宋" panose="02010600040101010101" pitchFamily="2" charset="-122"/>
              </a:rPr>
              <a:t>在地球上方的某个固定点上（地球表面上方</a:t>
            </a:r>
            <a:r>
              <a:rPr lang="en-US" altLang="zh-CN" b="1" smtClean="0">
                <a:latin typeface="方正大标宋简体" panose="02010601030101010101" pitchFamily="2" charset="-122"/>
                <a:ea typeface="华文中宋" panose="02010600040101010101" pitchFamily="2" charset="-122"/>
              </a:rPr>
              <a:t>36000km</a:t>
            </a:r>
            <a:r>
              <a:rPr lang="zh-CN" altLang="en-US" b="1" smtClean="0">
                <a:latin typeface="方正大标宋简体" panose="02010601030101010101" pitchFamily="2" charset="-122"/>
                <a:ea typeface="华文中宋" panose="02010600040101010101" pitchFamily="2" charset="-122"/>
              </a:rPr>
              <a:t>的轨道）。</a:t>
            </a: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从地面站到卫星再回到地面站的传播时延为</a:t>
            </a:r>
            <a:r>
              <a:rPr lang="en-US" altLang="zh-CN" b="1" smtClean="0">
                <a:latin typeface="方正大标宋简体" panose="02010601030101010101" pitchFamily="2" charset="-122"/>
                <a:ea typeface="华文中宋" panose="02010600040101010101" pitchFamily="2" charset="-122"/>
              </a:rPr>
              <a:t>250ms</a:t>
            </a:r>
            <a:r>
              <a:rPr lang="zh-CN" altLang="en-US" b="1" smtClean="0">
                <a:latin typeface="方正大标宋简体" panose="02010601030101010101" pitchFamily="2" charset="-122"/>
                <a:ea typeface="华文中宋" panose="02010600040101010101" pitchFamily="2" charset="-122"/>
              </a:rPr>
              <a:t>，速率达数百</a:t>
            </a:r>
            <a:r>
              <a:rPr lang="en-US" altLang="zh-CN" b="1" smtClean="0">
                <a:latin typeface="方正大标宋简体" panose="02010601030101010101" pitchFamily="2" charset="-122"/>
                <a:ea typeface="华文中宋" panose="02010600040101010101" pitchFamily="2" charset="-122"/>
              </a:rPr>
              <a:t>Mb/s</a:t>
            </a:r>
            <a:r>
              <a:rPr lang="zh-CN" altLang="en-US" b="1" smtClean="0">
                <a:latin typeface="方正大标宋简体" panose="02010601030101010101" pitchFamily="2" charset="-122"/>
                <a:ea typeface="华文中宋" panose="02010600040101010101" pitchFamily="2" charset="-122"/>
              </a:rPr>
              <a:t>，常用于</a:t>
            </a:r>
            <a:r>
              <a:rPr lang="zh-CN" altLang="en-US" b="1" smtClean="0">
                <a:solidFill>
                  <a:srgbClr val="FF0000"/>
                </a:solidFill>
                <a:latin typeface="方正大标宋简体" panose="02010601030101010101" pitchFamily="2" charset="-122"/>
                <a:ea typeface="华文中宋" panose="02010600040101010101" pitchFamily="2" charset="-122"/>
              </a:rPr>
              <a:t>电话网和因特网主干</a:t>
            </a:r>
            <a:r>
              <a:rPr lang="zh-CN" altLang="en-US" b="1" smtClean="0">
                <a:latin typeface="方正大标宋简体" panose="02010601030101010101" pitchFamily="2" charset="-122"/>
                <a:ea typeface="华文中宋" panose="02010600040101010101" pitchFamily="2" charset="-122"/>
              </a:rPr>
              <a:t>。</a:t>
            </a:r>
          </a:p>
          <a:p>
            <a:pPr eaLnBrk="1">
              <a:lnSpc>
                <a:spcPct val="115000"/>
              </a:lnSpc>
            </a:pPr>
            <a:r>
              <a:rPr lang="zh-CN" altLang="en-US" b="1" smtClean="0">
                <a:solidFill>
                  <a:schemeClr val="accent2"/>
                </a:solidFill>
                <a:latin typeface="方正大标宋简体" panose="02010601030101010101" pitchFamily="2" charset="-122"/>
                <a:ea typeface="楷体_GB2312" pitchFamily="49" charset="-122"/>
              </a:rPr>
              <a:t>低纬度卫星</a:t>
            </a:r>
            <a:r>
              <a:rPr lang="en-US" altLang="zh-CN" b="1" smtClean="0">
                <a:solidFill>
                  <a:schemeClr val="accent2"/>
                </a:solidFill>
                <a:latin typeface="方正大标宋简体" panose="02010601030101010101" pitchFamily="2" charset="-122"/>
                <a:ea typeface="楷体_GB2312" pitchFamily="49" charset="-122"/>
              </a:rPr>
              <a:t>(low-altitute satellite)</a:t>
            </a:r>
            <a:r>
              <a:rPr lang="zh-CN" altLang="en-US" b="1" smtClean="0">
                <a:solidFill>
                  <a:schemeClr val="accent2"/>
                </a:solidFill>
                <a:latin typeface="方正大标宋简体" panose="02010601030101010101" pitchFamily="2" charset="-122"/>
                <a:ea typeface="楷体_GB2312" pitchFamily="49" charset="-122"/>
              </a:rPr>
              <a:t>：</a:t>
            </a:r>
            <a:r>
              <a:rPr lang="zh-CN" altLang="en-US" b="1" smtClean="0">
                <a:latin typeface="方正大标宋简体" panose="02010601030101010101" pitchFamily="2" charset="-122"/>
                <a:ea typeface="华文中宋" panose="02010600040101010101" pitchFamily="2" charset="-122"/>
              </a:rPr>
              <a:t>较靠近地球，</a:t>
            </a:r>
            <a:r>
              <a:rPr lang="zh-CN" altLang="en-US" b="1" smtClean="0">
                <a:solidFill>
                  <a:srgbClr val="FF0000"/>
                </a:solidFill>
                <a:latin typeface="方正大标宋简体" panose="02010601030101010101" pitchFamily="2" charset="-122"/>
                <a:ea typeface="华文中宋" panose="02010600040101010101" pitchFamily="2" charset="-122"/>
              </a:rPr>
              <a:t>绕地球旋转。</a:t>
            </a: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对一个区域的连续覆盖，需要在轨道上放置许多卫星。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animEffect transition="in" filter="wipe(down)">
                                      <p:cBhvr>
                                        <p:cTn id="7" dur="500"/>
                                        <p:tgtEl>
                                          <p:spTgt spid="30925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9251">
                                            <p:txEl>
                                              <p:pRg st="1" end="1"/>
                                            </p:txEl>
                                          </p:spTgt>
                                        </p:tgtEl>
                                        <p:attrNameLst>
                                          <p:attrName>style.visibility</p:attrName>
                                        </p:attrNameLst>
                                      </p:cBhvr>
                                      <p:to>
                                        <p:strVal val="visible"/>
                                      </p:to>
                                    </p:set>
                                    <p:animEffect transition="in" filter="wipe(down)">
                                      <p:cBhvr>
                                        <p:cTn id="10" dur="500"/>
                                        <p:tgtEl>
                                          <p:spTgt spid="3092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09251">
                                            <p:txEl>
                                              <p:pRg st="2" end="2"/>
                                            </p:txEl>
                                          </p:spTgt>
                                        </p:tgtEl>
                                        <p:attrNameLst>
                                          <p:attrName>style.visibility</p:attrName>
                                        </p:attrNameLst>
                                      </p:cBhvr>
                                      <p:to>
                                        <p:strVal val="visible"/>
                                      </p:to>
                                    </p:set>
                                    <p:animEffect transition="in" filter="wipe(down)">
                                      <p:cBhvr>
                                        <p:cTn id="15" dur="500"/>
                                        <p:tgtEl>
                                          <p:spTgt spid="309251">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09251">
                                            <p:txEl>
                                              <p:pRg st="3" end="3"/>
                                            </p:txEl>
                                          </p:spTgt>
                                        </p:tgtEl>
                                        <p:attrNameLst>
                                          <p:attrName>style.visibility</p:attrName>
                                        </p:attrNameLst>
                                      </p:cBhvr>
                                      <p:to>
                                        <p:strVal val="visible"/>
                                      </p:to>
                                    </p:set>
                                    <p:animEffect transition="in" filter="wipe(down)">
                                      <p:cBhvr>
                                        <p:cTn id="18" dur="500"/>
                                        <p:tgtEl>
                                          <p:spTgt spid="3092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D4F08BE-7A83-4C93-845E-3AAB0113AB8F}" type="slidenum">
              <a:rPr lang="en-US" altLang="zh-CN" sz="1400" smtClean="0"/>
              <a:pPr>
                <a:spcBef>
                  <a:spcPct val="0"/>
                </a:spcBef>
                <a:buClrTx/>
                <a:buSzTx/>
                <a:buFontTx/>
                <a:buNone/>
              </a:pPr>
              <a:t>122</a:t>
            </a:fld>
            <a:endParaRPr lang="en-US" altLang="zh-CN" sz="1400" smtClean="0"/>
          </a:p>
        </p:txBody>
      </p:sp>
      <p:sp>
        <p:nvSpPr>
          <p:cNvPr id="310274"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1.5      ISP</a:t>
            </a:r>
            <a:r>
              <a:rPr lang="zh-CN" altLang="en-US">
                <a:solidFill>
                  <a:srgbClr val="008000"/>
                </a:solidFill>
              </a:rPr>
              <a:t>和因特网主干</a:t>
            </a:r>
          </a:p>
        </p:txBody>
      </p:sp>
      <p:sp>
        <p:nvSpPr>
          <p:cNvPr id="310275" name="Rectangle 3"/>
          <p:cNvSpPr>
            <a:spLocks noGrp="1" noChangeArrowheads="1"/>
          </p:cNvSpPr>
          <p:nvPr>
            <p:ph type="body" idx="1"/>
          </p:nvPr>
        </p:nvSpPr>
        <p:spPr>
          <a:xfrm>
            <a:off x="533400" y="1600200"/>
            <a:ext cx="4065588" cy="4814888"/>
          </a:xfrm>
        </p:spPr>
        <p:txBody>
          <a:bodyPr/>
          <a:lstStyle/>
          <a:p>
            <a:pPr eaLnBrk="1">
              <a:lnSpc>
                <a:spcPct val="110000"/>
              </a:lnSpc>
              <a:buFont typeface="Wingdings" panose="05000000000000000000" pitchFamily="2" charset="2"/>
              <a:buChar char="ü"/>
            </a:pPr>
            <a:r>
              <a:rPr lang="zh-CN" altLang="en-US" b="1" smtClean="0">
                <a:solidFill>
                  <a:srgbClr val="FF0000"/>
                </a:solidFill>
                <a:latin typeface="华文中宋" panose="02010600040101010101" pitchFamily="2" charset="-122"/>
                <a:ea typeface="华文中宋" panose="02010600040101010101" pitchFamily="2" charset="-122"/>
                <a:hlinkClick r:id="" action="ppaction://customshow?id=0&amp;return=true"/>
              </a:rPr>
              <a:t>端系统</a:t>
            </a:r>
            <a:r>
              <a:rPr lang="zh-CN" altLang="en-US" b="1" smtClean="0">
                <a:latin typeface="华文中宋" panose="02010600040101010101" pitchFamily="2" charset="-122"/>
                <a:ea typeface="华文中宋" panose="02010600040101010101" pitchFamily="2" charset="-122"/>
              </a:rPr>
              <a:t>经过一个接入网与因特网相连。</a:t>
            </a:r>
            <a:endParaRPr lang="zh-CN" altLang="en-US" b="1" u="sng" smtClean="0">
              <a:latin typeface="华文中宋" panose="02010600040101010101" pitchFamily="2" charset="-122"/>
              <a:ea typeface="华文中宋" panose="02010600040101010101" pitchFamily="2" charset="-122"/>
            </a:endParaRPr>
          </a:p>
          <a:p>
            <a:pPr eaLnBrk="1">
              <a:lnSpc>
                <a:spcPct val="110000"/>
              </a:lnSpc>
              <a:buFont typeface="Wingdings" panose="05000000000000000000" pitchFamily="2" charset="2"/>
              <a:buChar char="ü"/>
            </a:pPr>
            <a:r>
              <a:rPr lang="zh-CN" altLang="en-US" b="1" smtClean="0">
                <a:solidFill>
                  <a:srgbClr val="FF0000"/>
                </a:solidFill>
                <a:latin typeface="华文中宋" panose="02010600040101010101" pitchFamily="2" charset="-122"/>
                <a:ea typeface="华文中宋" panose="02010600040101010101" pitchFamily="2" charset="-122"/>
              </a:rPr>
              <a:t>接入网</a:t>
            </a:r>
            <a:r>
              <a:rPr lang="zh-CN" altLang="en-US" b="1" smtClean="0">
                <a:latin typeface="华文中宋" panose="02010600040101010101" pitchFamily="2" charset="-122"/>
                <a:ea typeface="华文中宋" panose="02010600040101010101" pitchFamily="2" charset="-122"/>
              </a:rPr>
              <a:t>可以有多种方式。</a:t>
            </a:r>
            <a:endParaRPr lang="zh-CN" altLang="en-US" b="1" u="sng" smtClean="0">
              <a:latin typeface="华文中宋" panose="02010600040101010101" pitchFamily="2" charset="-122"/>
              <a:ea typeface="华文中宋" panose="02010600040101010101" pitchFamily="2" charset="-122"/>
            </a:endParaRPr>
          </a:p>
          <a:p>
            <a:pPr eaLnBrk="1">
              <a:lnSpc>
                <a:spcPct val="110000"/>
              </a:lnSpc>
              <a:buFont typeface="Wingdings" panose="05000000000000000000" pitchFamily="2" charset="2"/>
              <a:buChar char="ü"/>
            </a:pPr>
            <a:r>
              <a:rPr lang="zh-CN" altLang="en-US" b="1" smtClean="0">
                <a:solidFill>
                  <a:srgbClr val="FF0000"/>
                </a:solidFill>
                <a:latin typeface="华文中宋" panose="02010600040101010101" pitchFamily="2" charset="-122"/>
                <a:ea typeface="华文中宋" panose="02010600040101010101" pitchFamily="2" charset="-122"/>
              </a:rPr>
              <a:t>因特网</a:t>
            </a:r>
            <a:r>
              <a:rPr lang="zh-CN" altLang="en-US" b="1" smtClean="0">
                <a:latin typeface="华文中宋" panose="02010600040101010101" pitchFamily="2" charset="-122"/>
                <a:ea typeface="华文中宋" panose="02010600040101010101" pitchFamily="2" charset="-122"/>
              </a:rPr>
              <a:t>由数以亿计的用户和几十万个网络构成。</a:t>
            </a:r>
          </a:p>
          <a:p>
            <a:pPr eaLnBrk="1">
              <a:lnSpc>
                <a:spcPct val="110000"/>
              </a:lnSpc>
            </a:pPr>
            <a:r>
              <a:rPr lang="zh-CN" altLang="en-US" b="1" smtClean="0">
                <a:solidFill>
                  <a:schemeClr val="accent2"/>
                </a:solidFill>
                <a:latin typeface="楷体_GB2312" pitchFamily="49" charset="-122"/>
                <a:ea typeface="楷体_GB2312" pitchFamily="49" charset="-122"/>
              </a:rPr>
              <a:t>因特网体系结构：</a:t>
            </a:r>
          </a:p>
          <a:p>
            <a:pPr eaLnBrk="1">
              <a:lnSpc>
                <a:spcPct val="110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因特网边缘的接入网络通过</a:t>
            </a:r>
            <a:r>
              <a:rPr lang="zh-CN" altLang="en-US" b="1" smtClean="0">
                <a:solidFill>
                  <a:srgbClr val="FF0000"/>
                </a:solidFill>
                <a:latin typeface="华文中宋" panose="02010600040101010101" pitchFamily="2" charset="-122"/>
                <a:ea typeface="华文中宋" panose="02010600040101010101" pitchFamily="2" charset="-122"/>
              </a:rPr>
              <a:t>分层的</a:t>
            </a:r>
            <a:r>
              <a:rPr lang="en-US" altLang="zh-CN" b="1" smtClean="0">
                <a:solidFill>
                  <a:srgbClr val="FF0000"/>
                </a:solidFill>
                <a:latin typeface="方正大标宋简体" panose="02010601030101010101" pitchFamily="2" charset="-122"/>
                <a:ea typeface="华文中宋" panose="02010600040101010101" pitchFamily="2" charset="-122"/>
              </a:rPr>
              <a:t>ISP</a:t>
            </a:r>
            <a:r>
              <a:rPr lang="zh-CN" altLang="en-US" b="1" smtClean="0">
                <a:latin typeface="方正大标宋简体" panose="02010601030101010101" pitchFamily="2" charset="-122"/>
                <a:ea typeface="华文中宋" panose="02010600040101010101" pitchFamily="2" charset="-122"/>
              </a:rPr>
              <a:t>与因特网其他部分相连。 </a:t>
            </a:r>
          </a:p>
          <a:p>
            <a:pPr eaLnBrk="1">
              <a:lnSpc>
                <a:spcPct val="110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a:t>
            </a:r>
            <a:r>
              <a:rPr lang="zh-CN" altLang="en-US" b="1" smtClean="0">
                <a:solidFill>
                  <a:srgbClr val="FF0000"/>
                </a:solidFill>
                <a:latin typeface="华文中宋" panose="02010600040101010101" pitchFamily="2" charset="-122"/>
                <a:ea typeface="华文中宋" panose="02010600040101010101" pitchFamily="2" charset="-122"/>
              </a:rPr>
              <a:t>“网络的网络”</a:t>
            </a:r>
          </a:p>
        </p:txBody>
      </p:sp>
      <p:pic>
        <p:nvPicPr>
          <p:cNvPr id="310276" name="Picture 4" descr="1-12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8988" y="1600200"/>
            <a:ext cx="4292600"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277" name="Line 5"/>
          <p:cNvSpPr>
            <a:spLocks noChangeShapeType="1"/>
          </p:cNvSpPr>
          <p:nvPr/>
        </p:nvSpPr>
        <p:spPr bwMode="auto">
          <a:xfrm>
            <a:off x="6667500" y="2857500"/>
            <a:ext cx="3683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8" name="Line 6"/>
          <p:cNvSpPr>
            <a:spLocks noChangeShapeType="1"/>
          </p:cNvSpPr>
          <p:nvPr/>
        </p:nvSpPr>
        <p:spPr bwMode="auto">
          <a:xfrm>
            <a:off x="7035800" y="2552700"/>
            <a:ext cx="3683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79" name="Line 7"/>
          <p:cNvSpPr>
            <a:spLocks noChangeShapeType="1"/>
          </p:cNvSpPr>
          <p:nvPr/>
        </p:nvSpPr>
        <p:spPr bwMode="auto">
          <a:xfrm>
            <a:off x="7124700" y="2006600"/>
            <a:ext cx="3683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0" name="Line 8"/>
          <p:cNvSpPr>
            <a:spLocks noChangeShapeType="1"/>
          </p:cNvSpPr>
          <p:nvPr/>
        </p:nvSpPr>
        <p:spPr bwMode="auto">
          <a:xfrm flipV="1">
            <a:off x="5429250" y="4876800"/>
            <a:ext cx="279400" cy="4445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281" name="Text Box 9"/>
          <p:cNvSpPr txBox="1">
            <a:spLocks noChangeArrowheads="1"/>
          </p:cNvSpPr>
          <p:nvPr/>
        </p:nvSpPr>
        <p:spPr bwMode="auto">
          <a:xfrm>
            <a:off x="5067300" y="5321300"/>
            <a:ext cx="100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2400" b="1">
                <a:solidFill>
                  <a:schemeClr val="hlink"/>
                </a:solidFill>
                <a:latin typeface="华文中宋" panose="02010600040101010101" pitchFamily="2" charset="-122"/>
                <a:ea typeface="华文中宋" panose="02010600040101010101" pitchFamily="2" charset="-122"/>
              </a:rPr>
              <a:t>用户</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0275">
                                            <p:txEl>
                                              <p:pRg st="1" end="1"/>
                                            </p:txEl>
                                          </p:spTgt>
                                        </p:tgtEl>
                                        <p:attrNameLst>
                                          <p:attrName>style.visibility</p:attrName>
                                        </p:attrNameLst>
                                      </p:cBhvr>
                                      <p:to>
                                        <p:strVal val="visible"/>
                                      </p:to>
                                    </p:set>
                                    <p:animEffect transition="in" filter="blinds(horizontal)">
                                      <p:cBhvr>
                                        <p:cTn id="7" dur="500"/>
                                        <p:tgtEl>
                                          <p:spTgt spid="31027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0275">
                                            <p:txEl>
                                              <p:pRg st="2" end="2"/>
                                            </p:txEl>
                                          </p:spTgt>
                                        </p:tgtEl>
                                        <p:attrNameLst>
                                          <p:attrName>style.visibility</p:attrName>
                                        </p:attrNameLst>
                                      </p:cBhvr>
                                      <p:to>
                                        <p:strVal val="visible"/>
                                      </p:to>
                                    </p:set>
                                    <p:animEffect transition="in" filter="blinds(horizontal)">
                                      <p:cBhvr>
                                        <p:cTn id="10" dur="500"/>
                                        <p:tgtEl>
                                          <p:spTgt spid="310275">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10275">
                                            <p:txEl>
                                              <p:pRg st="3" end="3"/>
                                            </p:txEl>
                                          </p:spTgt>
                                        </p:tgtEl>
                                        <p:attrNameLst>
                                          <p:attrName>style.visibility</p:attrName>
                                        </p:attrNameLst>
                                      </p:cBhvr>
                                      <p:to>
                                        <p:strVal val="visible"/>
                                      </p:to>
                                    </p:set>
                                    <p:animEffect transition="in" filter="blinds(horizontal)">
                                      <p:cBhvr>
                                        <p:cTn id="15" dur="500"/>
                                        <p:tgtEl>
                                          <p:spTgt spid="31027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10275">
                                            <p:txEl>
                                              <p:pRg st="4" end="4"/>
                                            </p:txEl>
                                          </p:spTgt>
                                        </p:tgtEl>
                                        <p:attrNameLst>
                                          <p:attrName>style.visibility</p:attrName>
                                        </p:attrNameLst>
                                      </p:cBhvr>
                                      <p:to>
                                        <p:strVal val="visible"/>
                                      </p:to>
                                    </p:set>
                                    <p:animEffect transition="in" filter="blinds(horizontal)">
                                      <p:cBhvr>
                                        <p:cTn id="18" dur="500"/>
                                        <p:tgtEl>
                                          <p:spTgt spid="310275">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10275">
                                            <p:txEl>
                                              <p:pRg st="5" end="5"/>
                                            </p:txEl>
                                          </p:spTgt>
                                        </p:tgtEl>
                                        <p:attrNameLst>
                                          <p:attrName>style.visibility</p:attrName>
                                        </p:attrNameLst>
                                      </p:cBhvr>
                                      <p:to>
                                        <p:strVal val="visible"/>
                                      </p:to>
                                    </p:set>
                                    <p:animEffect transition="in" filter="blinds(horizontal)">
                                      <p:cBhvr>
                                        <p:cTn id="21" dur="500"/>
                                        <p:tgtEl>
                                          <p:spTgt spid="310275">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310276"/>
                                        </p:tgtEl>
                                        <p:attrNameLst>
                                          <p:attrName>style.visibility</p:attrName>
                                        </p:attrNameLst>
                                      </p:cBhvr>
                                      <p:to>
                                        <p:strVal val="visible"/>
                                      </p:to>
                                    </p:set>
                                    <p:animEffect transition="in" filter="wipe(down)">
                                      <p:cBhvr>
                                        <p:cTn id="26" dur="500"/>
                                        <p:tgtEl>
                                          <p:spTgt spid="31027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10277"/>
                                        </p:tgtEl>
                                        <p:attrNameLst>
                                          <p:attrName>style.visibility</p:attrName>
                                        </p:attrNameLst>
                                      </p:cBhvr>
                                      <p:to>
                                        <p:strVal val="visible"/>
                                      </p:to>
                                    </p:set>
                                    <p:animEffect transition="in" filter="wipe(down)">
                                      <p:cBhvr>
                                        <p:cTn id="31" dur="500"/>
                                        <p:tgtEl>
                                          <p:spTgt spid="31027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10278"/>
                                        </p:tgtEl>
                                        <p:attrNameLst>
                                          <p:attrName>style.visibility</p:attrName>
                                        </p:attrNameLst>
                                      </p:cBhvr>
                                      <p:to>
                                        <p:strVal val="visible"/>
                                      </p:to>
                                    </p:set>
                                    <p:animEffect transition="in" filter="wipe(down)">
                                      <p:cBhvr>
                                        <p:cTn id="36" dur="500"/>
                                        <p:tgtEl>
                                          <p:spTgt spid="31027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10279"/>
                                        </p:tgtEl>
                                        <p:attrNameLst>
                                          <p:attrName>style.visibility</p:attrName>
                                        </p:attrNameLst>
                                      </p:cBhvr>
                                      <p:to>
                                        <p:strVal val="visible"/>
                                      </p:to>
                                    </p:set>
                                    <p:animEffect transition="in" filter="wipe(down)">
                                      <p:cBhvr>
                                        <p:cTn id="41" dur="500"/>
                                        <p:tgtEl>
                                          <p:spTgt spid="31027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10281"/>
                                        </p:tgtEl>
                                        <p:attrNameLst>
                                          <p:attrName>style.visibility</p:attrName>
                                        </p:attrNameLst>
                                      </p:cBhvr>
                                      <p:to>
                                        <p:strVal val="visible"/>
                                      </p:to>
                                    </p:set>
                                    <p:animEffect transition="in" filter="dissolve">
                                      <p:cBhvr>
                                        <p:cTn id="46" dur="500"/>
                                        <p:tgtEl>
                                          <p:spTgt spid="31028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10280"/>
                                        </p:tgtEl>
                                        <p:attrNameLst>
                                          <p:attrName>style.visibility</p:attrName>
                                        </p:attrNameLst>
                                      </p:cBhvr>
                                      <p:to>
                                        <p:strVal val="visible"/>
                                      </p:to>
                                    </p:set>
                                    <p:animEffect transition="in" filter="dissolve">
                                      <p:cBhvr>
                                        <p:cTn id="49" dur="500"/>
                                        <p:tgtEl>
                                          <p:spTgt spid="310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7" grpId="0" animBg="1"/>
      <p:bldP spid="310278" grpId="0" animBg="1"/>
      <p:bldP spid="310279" grpId="0" animBg="1"/>
      <p:bldP spid="310280" grpId="0" animBg="1"/>
      <p:bldP spid="31028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9B5AEC2-12A8-4CD8-8691-D7108130FEC4}" type="slidenum">
              <a:rPr lang="en-US" altLang="zh-CN" sz="1400" smtClean="0"/>
              <a:pPr>
                <a:spcBef>
                  <a:spcPct val="0"/>
                </a:spcBef>
                <a:buClrTx/>
                <a:buSzTx/>
                <a:buFontTx/>
                <a:buNone/>
              </a:pPr>
              <a:t>123</a:t>
            </a:fld>
            <a:endParaRPr lang="en-US" altLang="zh-CN" sz="1400" smtClean="0"/>
          </a:p>
        </p:txBody>
      </p:sp>
      <p:sp>
        <p:nvSpPr>
          <p:cNvPr id="311298" name="Rectangle 2"/>
          <p:cNvSpPr>
            <a:spLocks noGrp="1" noChangeArrowheads="1"/>
          </p:cNvSpPr>
          <p:nvPr>
            <p:ph type="title"/>
          </p:nvPr>
        </p:nvSpPr>
        <p:spPr>
          <a:xfrm>
            <a:off x="533400" y="411163"/>
            <a:ext cx="8397875" cy="831850"/>
          </a:xfrm>
        </p:spPr>
        <p:txBody>
          <a:bodyPr/>
          <a:lstStyle/>
          <a:p>
            <a:pPr>
              <a:defRPr/>
            </a:pPr>
            <a:r>
              <a:rPr lang="zh-CN" altLang="en-US">
                <a:ea typeface="华文中宋" panose="02010600040101010101" pitchFamily="2" charset="-122"/>
              </a:rPr>
              <a:t>第一层</a:t>
            </a:r>
            <a:r>
              <a:rPr lang="en-US" altLang="zh-CN">
                <a:ea typeface="华文中宋" panose="02010600040101010101" pitchFamily="2" charset="-122"/>
              </a:rPr>
              <a:t>ISP(tier-1 ISP)</a:t>
            </a:r>
            <a:endParaRPr lang="zh-CN" altLang="en-US">
              <a:ea typeface="华文中宋" panose="02010600040101010101" pitchFamily="2" charset="-122"/>
            </a:endParaRPr>
          </a:p>
        </p:txBody>
      </p:sp>
      <p:sp>
        <p:nvSpPr>
          <p:cNvPr id="311299" name="Rectangle 3"/>
          <p:cNvSpPr>
            <a:spLocks noGrp="1" noChangeArrowheads="1"/>
          </p:cNvSpPr>
          <p:nvPr>
            <p:ph type="body" idx="1"/>
          </p:nvPr>
        </p:nvSpPr>
        <p:spPr>
          <a:xfrm>
            <a:off x="533400" y="1181100"/>
            <a:ext cx="7772400" cy="2649538"/>
          </a:xfrm>
        </p:spPr>
        <p:txBody>
          <a:bodyPr/>
          <a:lstStyle/>
          <a:p>
            <a:pPr eaLnBrk="1">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最顶层，数量少。是因特网</a:t>
            </a:r>
            <a:r>
              <a:rPr lang="zh-CN" altLang="en-US" b="1" smtClean="0">
                <a:solidFill>
                  <a:srgbClr val="FF0000"/>
                </a:solidFill>
                <a:latin typeface="方正大标宋简体" panose="02010601030101010101" pitchFamily="2" charset="-122"/>
                <a:ea typeface="华文中宋" panose="02010600040101010101" pitchFamily="2" charset="-122"/>
              </a:rPr>
              <a:t>主干网络</a:t>
            </a:r>
            <a:r>
              <a:rPr lang="zh-CN" altLang="en-US" b="1" smtClean="0">
                <a:latin typeface="方正大标宋简体" panose="02010601030101010101" pitchFamily="2" charset="-122"/>
                <a:ea typeface="华文中宋" panose="02010600040101010101" pitchFamily="2" charset="-122"/>
              </a:rPr>
              <a:t>，覆盖国家或国际 </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如</a:t>
            </a:r>
            <a:r>
              <a:rPr lang="en-US" altLang="zh-CN" b="1" smtClean="0">
                <a:latin typeface="方正大标宋简体" panose="02010601030101010101" pitchFamily="2" charset="-122"/>
                <a:ea typeface="华文中宋" panose="02010600040101010101" pitchFamily="2" charset="-122"/>
              </a:rPr>
              <a:t> Sprint</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 AT&amp;T)</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 </a:t>
            </a:r>
            <a:endParaRPr lang="zh-CN" altLang="en-US" b="1" smtClean="0">
              <a:latin typeface="方正大标宋简体" panose="02010601030101010101" pitchFamily="2" charset="-122"/>
              <a:ea typeface="华文中宋" panose="02010600040101010101" pitchFamily="2" charset="-122"/>
            </a:endParaRPr>
          </a:p>
          <a:p>
            <a:pPr eaLnBrk="1">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与一般网络类似</a:t>
            </a:r>
            <a:r>
              <a:rPr lang="zh-CN" altLang="en-US" b="1" smtClean="0">
                <a:latin typeface="方正大标宋简体" panose="02010601030101010101" pitchFamily="2" charset="-122"/>
                <a:ea typeface="华文中宋" panose="02010600040101010101" pitchFamily="2" charset="-122"/>
              </a:rPr>
              <a:t>：有链路和路由器，速率高。</a:t>
            </a:r>
          </a:p>
          <a:p>
            <a:pPr eaLnBrk="1">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第一层</a:t>
            </a:r>
            <a:r>
              <a:rPr lang="en-US" altLang="zh-CN" b="1" smtClean="0">
                <a:latin typeface="方正大标宋简体" panose="02010601030101010101" pitchFamily="2" charset="-122"/>
                <a:ea typeface="华文中宋" panose="02010600040101010101" pitchFamily="2" charset="-122"/>
              </a:rPr>
              <a:t>ISP</a:t>
            </a:r>
            <a:r>
              <a:rPr lang="zh-CN" altLang="en-US" b="1" smtClean="0">
                <a:latin typeface="方正大标宋简体" panose="02010601030101010101" pitchFamily="2" charset="-122"/>
                <a:ea typeface="华文中宋" panose="02010600040101010101" pitchFamily="2" charset="-122"/>
              </a:rPr>
              <a:t>可直接相连</a:t>
            </a:r>
          </a:p>
          <a:p>
            <a:pPr eaLnBrk="1">
              <a:buFont typeface="Wingdings" panose="05000000000000000000" pitchFamily="2" charset="2"/>
              <a:buChar char="ü"/>
            </a:pPr>
            <a:r>
              <a:rPr lang="zh-CN" altLang="en-US" b="1" i="1" smtClean="0">
                <a:solidFill>
                  <a:srgbClr val="FF0066"/>
                </a:solidFill>
                <a:latin typeface="方正大标宋简体" panose="02010601030101010101" pitchFamily="2" charset="-122"/>
                <a:ea typeface="华文中宋" panose="02010600040101010101" pitchFamily="2" charset="-122"/>
              </a:rPr>
              <a:t>对等</a:t>
            </a:r>
            <a:r>
              <a:rPr lang="en-US" altLang="zh-CN" b="1" smtClean="0">
                <a:solidFill>
                  <a:srgbClr val="FF0066"/>
                </a:solidFill>
                <a:latin typeface="方正大标宋简体" panose="02010601030101010101" pitchFamily="2" charset="-122"/>
                <a:ea typeface="华文中宋" panose="02010600040101010101" pitchFamily="2" charset="-122"/>
              </a:rPr>
              <a:t>(</a:t>
            </a:r>
            <a:r>
              <a:rPr lang="en-US" altLang="zh-CN" b="1" i="1" smtClean="0">
                <a:solidFill>
                  <a:srgbClr val="FF0066"/>
                </a:solidFill>
                <a:latin typeface="方正大标宋简体" panose="02010601030101010101" pitchFamily="2" charset="-122"/>
                <a:ea typeface="华文中宋" panose="02010600040101010101" pitchFamily="2" charset="-122"/>
              </a:rPr>
              <a:t>peer</a:t>
            </a:r>
            <a:r>
              <a:rPr lang="en-US" altLang="zh-CN" b="1" smtClean="0">
                <a:solidFill>
                  <a:srgbClr val="FF0066"/>
                </a:solidFill>
                <a:latin typeface="方正大标宋简体" panose="02010601030101010101" pitchFamily="2" charset="-122"/>
                <a:ea typeface="华文中宋" panose="02010600040101010101" pitchFamily="2" charset="-122"/>
              </a:rPr>
              <a:t>)</a:t>
            </a:r>
            <a:r>
              <a:rPr lang="zh-CN" altLang="en-US" b="1" smtClean="0">
                <a:solidFill>
                  <a:srgbClr val="FF0066"/>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两个</a:t>
            </a:r>
            <a:r>
              <a:rPr lang="en-US" altLang="zh-CN" b="1" smtClean="0">
                <a:latin typeface="方正大标宋简体" panose="02010601030101010101" pitchFamily="2" charset="-122"/>
                <a:ea typeface="华文中宋" panose="02010600040101010101" pitchFamily="2" charset="-122"/>
              </a:rPr>
              <a:t>ISP</a:t>
            </a:r>
            <a:r>
              <a:rPr lang="zh-CN" altLang="en-US" b="1" smtClean="0">
                <a:latin typeface="方正大标宋简体" panose="02010601030101010101" pitchFamily="2" charset="-122"/>
                <a:ea typeface="华文中宋" panose="02010600040101010101" pitchFamily="2" charset="-122"/>
              </a:rPr>
              <a:t>彼此直接相连。不存在从属关系，都是平等的。 </a:t>
            </a:r>
            <a:r>
              <a:rPr lang="zh-CN" altLang="en-US" b="1" smtClean="0">
                <a:latin typeface="方正大标宋简体" panose="02010601030101010101" pitchFamily="2" charset="-122"/>
                <a:ea typeface="方正大标宋简体" panose="02010601030101010101" pitchFamily="2" charset="-122"/>
              </a:rPr>
              <a:t> </a:t>
            </a:r>
          </a:p>
        </p:txBody>
      </p:sp>
      <p:sp>
        <p:nvSpPr>
          <p:cNvPr id="132101" name="Oval 4"/>
          <p:cNvSpPr>
            <a:spLocks noChangeArrowheads="1"/>
          </p:cNvSpPr>
          <p:nvPr/>
        </p:nvSpPr>
        <p:spPr bwMode="auto">
          <a:xfrm>
            <a:off x="2432050" y="5238750"/>
            <a:ext cx="1863725" cy="79057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2102" name="Oval 5"/>
          <p:cNvSpPr>
            <a:spLocks noChangeArrowheads="1"/>
          </p:cNvSpPr>
          <p:nvPr/>
        </p:nvSpPr>
        <p:spPr bwMode="auto">
          <a:xfrm>
            <a:off x="3530600" y="4035425"/>
            <a:ext cx="1863725" cy="79057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2103" name="Oval 6"/>
          <p:cNvSpPr>
            <a:spLocks noChangeArrowheads="1"/>
          </p:cNvSpPr>
          <p:nvPr/>
        </p:nvSpPr>
        <p:spPr bwMode="auto">
          <a:xfrm>
            <a:off x="4800600" y="5200650"/>
            <a:ext cx="1863725" cy="7905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nvGrpSpPr>
          <p:cNvPr id="311325" name="Group 29"/>
          <p:cNvGrpSpPr>
            <a:grpSpLocks/>
          </p:cNvGrpSpPr>
          <p:nvPr/>
        </p:nvGrpSpPr>
        <p:grpSpPr bwMode="auto">
          <a:xfrm>
            <a:off x="1009650" y="4111625"/>
            <a:ext cx="4244975" cy="1498600"/>
            <a:chOff x="636" y="2590"/>
            <a:chExt cx="2674" cy="944"/>
          </a:xfrm>
        </p:grpSpPr>
        <p:sp>
          <p:nvSpPr>
            <p:cNvPr id="132115" name="Oval 8"/>
            <p:cNvSpPr>
              <a:spLocks noChangeArrowheads="1"/>
            </p:cNvSpPr>
            <p:nvPr/>
          </p:nvSpPr>
          <p:spPr bwMode="auto">
            <a:xfrm>
              <a:off x="3226" y="3236"/>
              <a:ext cx="84" cy="9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2116" name="Oval 9"/>
            <p:cNvSpPr>
              <a:spLocks noChangeArrowheads="1"/>
            </p:cNvSpPr>
            <p:nvPr/>
          </p:nvSpPr>
          <p:spPr bwMode="auto">
            <a:xfrm>
              <a:off x="2942" y="2940"/>
              <a:ext cx="84" cy="9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2117" name="Oval 10"/>
            <p:cNvSpPr>
              <a:spLocks noChangeArrowheads="1"/>
            </p:cNvSpPr>
            <p:nvPr/>
          </p:nvSpPr>
          <p:spPr bwMode="auto">
            <a:xfrm>
              <a:off x="2650" y="2956"/>
              <a:ext cx="84" cy="9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2118" name="Oval 11"/>
            <p:cNvSpPr>
              <a:spLocks noChangeArrowheads="1"/>
            </p:cNvSpPr>
            <p:nvPr/>
          </p:nvSpPr>
          <p:spPr bwMode="auto">
            <a:xfrm>
              <a:off x="2354" y="3244"/>
              <a:ext cx="84" cy="9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2119" name="Oval 12"/>
            <p:cNvSpPr>
              <a:spLocks noChangeArrowheads="1"/>
            </p:cNvSpPr>
            <p:nvPr/>
          </p:nvSpPr>
          <p:spPr bwMode="auto">
            <a:xfrm>
              <a:off x="2666" y="3444"/>
              <a:ext cx="84" cy="9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2120" name="Oval 13"/>
            <p:cNvSpPr>
              <a:spLocks noChangeArrowheads="1"/>
            </p:cNvSpPr>
            <p:nvPr/>
          </p:nvSpPr>
          <p:spPr bwMode="auto">
            <a:xfrm>
              <a:off x="2990" y="3436"/>
              <a:ext cx="84" cy="9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32121" name="Group 28"/>
            <p:cNvGrpSpPr>
              <a:grpSpLocks/>
            </p:cNvGrpSpPr>
            <p:nvPr/>
          </p:nvGrpSpPr>
          <p:grpSpPr bwMode="auto">
            <a:xfrm>
              <a:off x="636" y="2590"/>
              <a:ext cx="2606" cy="894"/>
              <a:chOff x="636" y="2590"/>
              <a:chExt cx="2606" cy="894"/>
            </a:xfrm>
          </p:grpSpPr>
          <p:sp>
            <p:nvSpPr>
              <p:cNvPr id="132122" name="Line 14"/>
              <p:cNvSpPr>
                <a:spLocks noChangeShapeType="1"/>
              </p:cNvSpPr>
              <p:nvPr/>
            </p:nvSpPr>
            <p:spPr bwMode="auto">
              <a:xfrm flipV="1">
                <a:off x="2752" y="3480"/>
                <a:ext cx="240" cy="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23" name="Line 15"/>
              <p:cNvSpPr>
                <a:spLocks noChangeShapeType="1"/>
              </p:cNvSpPr>
              <p:nvPr/>
            </p:nvSpPr>
            <p:spPr bwMode="auto">
              <a:xfrm>
                <a:off x="3010" y="3012"/>
                <a:ext cx="232" cy="2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24" name="Line 16"/>
              <p:cNvSpPr>
                <a:spLocks noChangeShapeType="1"/>
              </p:cNvSpPr>
              <p:nvPr/>
            </p:nvSpPr>
            <p:spPr bwMode="auto">
              <a:xfrm flipV="1">
                <a:off x="2416" y="3032"/>
                <a:ext cx="248" cy="2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25" name="Text Box 17"/>
              <p:cNvSpPr txBox="1">
                <a:spLocks noChangeArrowheads="1"/>
              </p:cNvSpPr>
              <p:nvPr/>
            </p:nvSpPr>
            <p:spPr bwMode="auto">
              <a:xfrm>
                <a:off x="636" y="2590"/>
                <a:ext cx="89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a:latin typeface="Comic Sans MS" panose="030F0702030302020204" pitchFamily="66" charset="0"/>
                    <a:ea typeface="华文中宋" panose="02010600040101010101" pitchFamily="2" charset="-122"/>
                  </a:rPr>
                  <a:t>彼此成为对等方</a:t>
                </a:r>
                <a:endParaRPr lang="en-US" altLang="zh-CN" sz="2000">
                  <a:latin typeface="Comic Sans MS" panose="030F0702030302020204" pitchFamily="66" charset="0"/>
                  <a:ea typeface="华文中宋" panose="02010600040101010101" pitchFamily="2" charset="-122"/>
                </a:endParaRPr>
              </a:p>
            </p:txBody>
          </p:sp>
          <p:sp>
            <p:nvSpPr>
              <p:cNvPr id="132126" name="Line 18"/>
              <p:cNvSpPr>
                <a:spLocks noChangeShapeType="1"/>
              </p:cNvSpPr>
              <p:nvPr/>
            </p:nvSpPr>
            <p:spPr bwMode="auto">
              <a:xfrm>
                <a:off x="1441" y="2808"/>
                <a:ext cx="1023"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11315" name="Group 19"/>
          <p:cNvGrpSpPr>
            <a:grpSpLocks/>
          </p:cNvGrpSpPr>
          <p:nvPr/>
        </p:nvGrpSpPr>
        <p:grpSpPr bwMode="auto">
          <a:xfrm>
            <a:off x="3835400" y="3565525"/>
            <a:ext cx="5267325" cy="1616075"/>
            <a:chOff x="2442" y="1810"/>
            <a:chExt cx="3318" cy="1018"/>
          </a:xfrm>
        </p:grpSpPr>
        <p:grpSp>
          <p:nvGrpSpPr>
            <p:cNvPr id="132107" name="Group 20"/>
            <p:cNvGrpSpPr>
              <a:grpSpLocks/>
            </p:cNvGrpSpPr>
            <p:nvPr/>
          </p:nvGrpSpPr>
          <p:grpSpPr bwMode="auto">
            <a:xfrm>
              <a:off x="3572" y="2372"/>
              <a:ext cx="453" cy="250"/>
              <a:chOff x="3740" y="1244"/>
              <a:chExt cx="453" cy="250"/>
            </a:xfrm>
          </p:grpSpPr>
          <p:sp>
            <p:nvSpPr>
              <p:cNvPr id="132113" name="Rectangle 21"/>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2114" name="Text Box 22"/>
              <p:cNvSpPr txBox="1">
                <a:spLocks noChangeArrowheads="1"/>
              </p:cNvSpPr>
              <p:nvPr/>
            </p:nvSpPr>
            <p:spPr bwMode="auto">
              <a:xfrm>
                <a:off x="3740" y="1244"/>
                <a:ext cx="4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solidFill>
                      <a:schemeClr val="bg1"/>
                    </a:solidFill>
                    <a:latin typeface="Comic Sans MS" panose="030F0702030302020204" pitchFamily="66" charset="0"/>
                    <a:ea typeface="宋体" panose="02010600030101010101" pitchFamily="2" charset="-122"/>
                  </a:rPr>
                  <a:t>NAP</a:t>
                </a:r>
                <a:endParaRPr lang="en-US" altLang="zh-CN" sz="2000">
                  <a:latin typeface="Times New Roman" panose="02020603050405020304" pitchFamily="18" charset="0"/>
                  <a:ea typeface="宋体" panose="02010600030101010101" pitchFamily="2" charset="-122"/>
                </a:endParaRPr>
              </a:p>
            </p:txBody>
          </p:sp>
        </p:grpSp>
        <p:sp>
          <p:nvSpPr>
            <p:cNvPr id="132108" name="Line 23"/>
            <p:cNvSpPr>
              <a:spLocks noChangeShapeType="1"/>
            </p:cNvSpPr>
            <p:nvPr/>
          </p:nvSpPr>
          <p:spPr bwMode="auto">
            <a:xfrm flipH="1">
              <a:off x="3290" y="2540"/>
              <a:ext cx="316" cy="2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09" name="Line 24"/>
            <p:cNvSpPr>
              <a:spLocks noChangeShapeType="1"/>
            </p:cNvSpPr>
            <p:nvPr/>
          </p:nvSpPr>
          <p:spPr bwMode="auto">
            <a:xfrm flipH="1">
              <a:off x="3018" y="2488"/>
              <a:ext cx="568" cy="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10" name="Line 25"/>
            <p:cNvSpPr>
              <a:spLocks noChangeShapeType="1"/>
            </p:cNvSpPr>
            <p:nvPr/>
          </p:nvSpPr>
          <p:spPr bwMode="auto">
            <a:xfrm flipH="1">
              <a:off x="2442" y="2524"/>
              <a:ext cx="1144" cy="3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111" name="Text Box 26"/>
            <p:cNvSpPr txBox="1">
              <a:spLocks noChangeArrowheads="1"/>
            </p:cNvSpPr>
            <p:nvPr/>
          </p:nvSpPr>
          <p:spPr bwMode="auto">
            <a:xfrm>
              <a:off x="4371" y="1810"/>
              <a:ext cx="138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latin typeface="华文中宋" panose="02010600040101010101" pitchFamily="2" charset="-122"/>
                  <a:ea typeface="华文中宋" panose="02010600040101010101" pitchFamily="2" charset="-122"/>
                </a:rPr>
                <a:t>网络接入点</a:t>
              </a:r>
              <a:r>
                <a:rPr lang="en-US" altLang="zh-CN" sz="2000" b="1">
                  <a:solidFill>
                    <a:srgbClr val="FF0000"/>
                  </a:solidFill>
                  <a:latin typeface="华文中宋" panose="02010600040101010101" pitchFamily="2" charset="-122"/>
                  <a:ea typeface="华文中宋" panose="02010600040101010101" pitchFamily="2" charset="-122"/>
                </a:rPr>
                <a:t> </a:t>
              </a:r>
              <a:r>
                <a:rPr lang="zh-CN" altLang="en-US" sz="2000">
                  <a:solidFill>
                    <a:srgbClr val="FF0000"/>
                  </a:solidFill>
                  <a:latin typeface="华文中宋" panose="02010600040101010101" pitchFamily="2" charset="-122"/>
                  <a:ea typeface="华文中宋" panose="02010600040101010101" pitchFamily="2" charset="-122"/>
                </a:rPr>
                <a:t>：</a:t>
              </a:r>
              <a:r>
                <a:rPr lang="zh-CN" altLang="en-US" sz="2000">
                  <a:latin typeface="华文中宋" panose="02010600040101010101" pitchFamily="2" charset="-122"/>
                  <a:ea typeface="华文中宋" panose="02010600040101010101" pitchFamily="2" charset="-122"/>
                </a:rPr>
                <a:t>互联</a:t>
              </a:r>
              <a:r>
                <a:rPr lang="en-US" altLang="zh-CN" sz="2000">
                  <a:latin typeface="Times New Roman" panose="02020603050405020304" pitchFamily="18" charset="0"/>
                  <a:ea typeface="华文中宋" panose="02010600040101010101" pitchFamily="2" charset="-122"/>
                </a:rPr>
                <a:t>ISP</a:t>
              </a:r>
              <a:r>
                <a:rPr lang="zh-CN" altLang="en-US" sz="2000">
                  <a:latin typeface="华文中宋" panose="02010600040101010101" pitchFamily="2" charset="-122"/>
                  <a:ea typeface="华文中宋" panose="02010600040101010101" pitchFamily="2" charset="-122"/>
                </a:rPr>
                <a:t>。</a:t>
              </a:r>
              <a:r>
                <a:rPr lang="zh-CN" altLang="en-US" sz="2000">
                  <a:latin typeface="Times New Roman" panose="02020603050405020304" pitchFamily="18" charset="0"/>
                  <a:ea typeface="宋体" panose="02010600030101010101" pitchFamily="2" charset="-122"/>
                </a:rPr>
                <a:t> </a:t>
              </a:r>
              <a:endParaRPr lang="en-US" altLang="zh-CN" sz="2000">
                <a:latin typeface="Times New Roman" panose="02020603050405020304" pitchFamily="18" charset="0"/>
                <a:ea typeface="宋体" panose="02010600030101010101" pitchFamily="2" charset="-122"/>
              </a:endParaRPr>
            </a:p>
          </p:txBody>
        </p:sp>
        <p:sp>
          <p:nvSpPr>
            <p:cNvPr id="132112" name="Line 27"/>
            <p:cNvSpPr>
              <a:spLocks noChangeShapeType="1"/>
            </p:cNvSpPr>
            <p:nvPr/>
          </p:nvSpPr>
          <p:spPr bwMode="auto">
            <a:xfrm flipH="1">
              <a:off x="4008" y="1952"/>
              <a:ext cx="400" cy="3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1326" name="AutoShape 30"/>
          <p:cNvSpPr>
            <a:spLocks noChangeArrowheads="1"/>
          </p:cNvSpPr>
          <p:nvPr/>
        </p:nvSpPr>
        <p:spPr bwMode="auto">
          <a:xfrm>
            <a:off x="6897688" y="5137150"/>
            <a:ext cx="2078037" cy="1066800"/>
          </a:xfrm>
          <a:prstGeom prst="wedgeEllipseCallout">
            <a:avLst>
              <a:gd name="adj1" fmla="val -130519"/>
              <a:gd name="adj2" fmla="val -4256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b="1">
                <a:solidFill>
                  <a:schemeClr val="hlink"/>
                </a:solidFill>
                <a:latin typeface="Times New Roman" panose="02020603050405020304" pitchFamily="18" charset="0"/>
                <a:ea typeface="宋体" panose="02010600030101010101" pitchFamily="2" charset="-122"/>
              </a:rPr>
              <a:t>POP</a:t>
            </a:r>
            <a:r>
              <a:rPr lang="zh-CN" altLang="en-US" sz="2400" b="1">
                <a:solidFill>
                  <a:schemeClr val="hlink"/>
                </a:solidFill>
                <a:latin typeface="Times New Roman" panose="02020603050405020304" pitchFamily="18" charset="0"/>
                <a:ea typeface="宋体" panose="02010600030101010101" pitchFamily="2" charset="-122"/>
              </a:rPr>
              <a:t>：到汇集点</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1299">
                                            <p:txEl>
                                              <p:pRg st="0" end="0"/>
                                            </p:txEl>
                                          </p:spTgt>
                                        </p:tgtEl>
                                        <p:attrNameLst>
                                          <p:attrName>style.visibility</p:attrName>
                                        </p:attrNameLst>
                                      </p:cBhvr>
                                      <p:to>
                                        <p:strVal val="visible"/>
                                      </p:to>
                                    </p:set>
                                    <p:animEffect transition="in" filter="blinds(horizontal)">
                                      <p:cBhvr>
                                        <p:cTn id="7" dur="500"/>
                                        <p:tgtEl>
                                          <p:spTgt spid="311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1299">
                                            <p:txEl>
                                              <p:pRg st="1" end="1"/>
                                            </p:txEl>
                                          </p:spTgt>
                                        </p:tgtEl>
                                        <p:attrNameLst>
                                          <p:attrName>style.visibility</p:attrName>
                                        </p:attrNameLst>
                                      </p:cBhvr>
                                      <p:to>
                                        <p:strVal val="visible"/>
                                      </p:to>
                                    </p:set>
                                    <p:animEffect transition="in" filter="blinds(horizontal)">
                                      <p:cBhvr>
                                        <p:cTn id="12" dur="500"/>
                                        <p:tgtEl>
                                          <p:spTgt spid="311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1299">
                                            <p:txEl>
                                              <p:pRg st="2" end="2"/>
                                            </p:txEl>
                                          </p:spTgt>
                                        </p:tgtEl>
                                        <p:attrNameLst>
                                          <p:attrName>style.visibility</p:attrName>
                                        </p:attrNameLst>
                                      </p:cBhvr>
                                      <p:to>
                                        <p:strVal val="visible"/>
                                      </p:to>
                                    </p:set>
                                    <p:animEffect transition="in" filter="blinds(horizontal)">
                                      <p:cBhvr>
                                        <p:cTn id="17" dur="500"/>
                                        <p:tgtEl>
                                          <p:spTgt spid="3112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11325"/>
                                        </p:tgtEl>
                                        <p:attrNameLst>
                                          <p:attrName>style.visibility</p:attrName>
                                        </p:attrNameLst>
                                      </p:cBhvr>
                                      <p:to>
                                        <p:strVal val="visible"/>
                                      </p:to>
                                    </p:set>
                                    <p:animEffect transition="in" filter="wipe(down)">
                                      <p:cBhvr>
                                        <p:cTn id="22" dur="500"/>
                                        <p:tgtEl>
                                          <p:spTgt spid="3113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11315"/>
                                        </p:tgtEl>
                                        <p:attrNameLst>
                                          <p:attrName>style.visibility</p:attrName>
                                        </p:attrNameLst>
                                      </p:cBhvr>
                                      <p:to>
                                        <p:strVal val="visible"/>
                                      </p:to>
                                    </p:set>
                                    <p:animEffect transition="in" filter="wipe(down)">
                                      <p:cBhvr>
                                        <p:cTn id="27" dur="500"/>
                                        <p:tgtEl>
                                          <p:spTgt spid="3113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1299">
                                            <p:txEl>
                                              <p:pRg st="3" end="3"/>
                                            </p:txEl>
                                          </p:spTgt>
                                        </p:tgtEl>
                                        <p:attrNameLst>
                                          <p:attrName>style.visibility</p:attrName>
                                        </p:attrNameLst>
                                      </p:cBhvr>
                                      <p:to>
                                        <p:strVal val="visible"/>
                                      </p:to>
                                    </p:set>
                                    <p:animEffect transition="in" filter="blinds(horizontal)">
                                      <p:cBhvr>
                                        <p:cTn id="32" dur="500"/>
                                        <p:tgtEl>
                                          <p:spTgt spid="311299">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1326"/>
                                        </p:tgtEl>
                                        <p:attrNameLst>
                                          <p:attrName>style.visibility</p:attrName>
                                        </p:attrNameLst>
                                      </p:cBhvr>
                                      <p:to>
                                        <p:strVal val="visible"/>
                                      </p:to>
                                    </p:set>
                                    <p:anim calcmode="lin" valueType="num">
                                      <p:cBhvr additive="base">
                                        <p:cTn id="37" dur="500" fill="hold"/>
                                        <p:tgtEl>
                                          <p:spTgt spid="311326"/>
                                        </p:tgtEl>
                                        <p:attrNameLst>
                                          <p:attrName>ppt_x</p:attrName>
                                        </p:attrNameLst>
                                      </p:cBhvr>
                                      <p:tavLst>
                                        <p:tav tm="0">
                                          <p:val>
                                            <p:strVal val="#ppt_x"/>
                                          </p:val>
                                        </p:tav>
                                        <p:tav tm="100000">
                                          <p:val>
                                            <p:strVal val="#ppt_x"/>
                                          </p:val>
                                        </p:tav>
                                      </p:tavLst>
                                    </p:anim>
                                    <p:anim calcmode="lin" valueType="num">
                                      <p:cBhvr additive="base">
                                        <p:cTn id="38" dur="500" fill="hold"/>
                                        <p:tgtEl>
                                          <p:spTgt spid="311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build="p"/>
      <p:bldP spid="31132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4"/>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DDF96D7-1E50-445F-9AD5-DE6F5AB8DD1E}" type="slidenum">
              <a:rPr lang="en-US" altLang="zh-CN" sz="1400" smtClean="0"/>
              <a:pPr>
                <a:spcBef>
                  <a:spcPct val="0"/>
                </a:spcBef>
                <a:buClrTx/>
                <a:buSzTx/>
                <a:buFontTx/>
                <a:buNone/>
              </a:pPr>
              <a:t>124</a:t>
            </a:fld>
            <a:endParaRPr lang="en-US" altLang="zh-CN" sz="1400" smtClean="0"/>
          </a:p>
        </p:txBody>
      </p:sp>
      <p:sp>
        <p:nvSpPr>
          <p:cNvPr id="80898" name="Rectangle 2"/>
          <p:cNvSpPr>
            <a:spLocks noGrp="1" noChangeArrowheads="1"/>
          </p:cNvSpPr>
          <p:nvPr>
            <p:ph type="title"/>
          </p:nvPr>
        </p:nvSpPr>
        <p:spPr/>
        <p:txBody>
          <a:bodyPr/>
          <a:lstStyle/>
          <a:p>
            <a:pPr>
              <a:defRPr/>
            </a:pPr>
            <a:r>
              <a:rPr lang="en-US" altLang="zh-CN"/>
              <a:t> </a:t>
            </a:r>
            <a:r>
              <a:rPr lang="zh-CN" altLang="en-US"/>
              <a:t>如 </a:t>
            </a:r>
            <a:r>
              <a:rPr lang="en-US" altLang="zh-CN"/>
              <a:t>Sprint</a:t>
            </a:r>
            <a:r>
              <a:rPr lang="zh-CN" altLang="en-US"/>
              <a:t>美国主干网络</a:t>
            </a:r>
            <a:endParaRPr lang="en-US" altLang="zh-CN"/>
          </a:p>
        </p:txBody>
      </p:sp>
      <p:pic>
        <p:nvPicPr>
          <p:cNvPr id="133124" name="Picture 4" descr="map-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878013"/>
            <a:ext cx="7775575"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5E8E24D-70B2-4B6A-BD4D-088CC210B2FE}" type="slidenum">
              <a:rPr lang="en-US" altLang="zh-CN" sz="1400" smtClean="0"/>
              <a:pPr>
                <a:spcBef>
                  <a:spcPct val="0"/>
                </a:spcBef>
                <a:buClrTx/>
                <a:buSzTx/>
                <a:buFontTx/>
                <a:buNone/>
              </a:pPr>
              <a:t>125</a:t>
            </a:fld>
            <a:endParaRPr lang="en-US" altLang="zh-CN" sz="1400" smtClean="0"/>
          </a:p>
        </p:txBody>
      </p:sp>
      <p:sp>
        <p:nvSpPr>
          <p:cNvPr id="76802" name="Rectangle 2"/>
          <p:cNvSpPr>
            <a:spLocks noGrp="1" noChangeArrowheads="1"/>
          </p:cNvSpPr>
          <p:nvPr>
            <p:ph type="title"/>
          </p:nvPr>
        </p:nvSpPr>
        <p:spPr>
          <a:xfrm>
            <a:off x="533400" y="228600"/>
            <a:ext cx="8096250" cy="766763"/>
          </a:xfrm>
        </p:spPr>
        <p:txBody>
          <a:bodyPr/>
          <a:lstStyle/>
          <a:p>
            <a:pPr>
              <a:defRPr/>
            </a:pPr>
            <a:r>
              <a:rPr lang="zh-CN" altLang="en-US"/>
              <a:t>第二层</a:t>
            </a:r>
            <a:r>
              <a:rPr lang="en-US" altLang="zh-CN"/>
              <a:t>ISP</a:t>
            </a:r>
          </a:p>
        </p:txBody>
      </p:sp>
      <p:sp>
        <p:nvSpPr>
          <p:cNvPr id="76803" name="Rectangle 3"/>
          <p:cNvSpPr>
            <a:spLocks noGrp="1" noChangeArrowheads="1"/>
          </p:cNvSpPr>
          <p:nvPr>
            <p:ph type="body" sz="half" idx="1"/>
          </p:nvPr>
        </p:nvSpPr>
        <p:spPr>
          <a:xfrm>
            <a:off x="352425" y="995363"/>
            <a:ext cx="8440738" cy="2627312"/>
          </a:xfrm>
        </p:spPr>
        <p:txBody>
          <a:bodyPr/>
          <a:lstStyle/>
          <a:p>
            <a:pPr eaLnBrk="1">
              <a:spcBef>
                <a:spcPct val="15000"/>
              </a:spcBef>
              <a:buFont typeface="Wingdings" panose="05000000000000000000" pitchFamily="2" charset="2"/>
              <a:buChar char="m"/>
            </a:pPr>
            <a:r>
              <a:rPr lang="zh-CN" altLang="en-US" sz="2400" b="1" smtClean="0">
                <a:solidFill>
                  <a:srgbClr val="FF0000"/>
                </a:solidFill>
                <a:latin typeface="方正大标宋简体" panose="02010601030101010101" pitchFamily="2" charset="-122"/>
                <a:ea typeface="华文中宋" panose="02010600040101010101" pitchFamily="2" charset="-122"/>
              </a:rPr>
              <a:t>较小的</a:t>
            </a:r>
            <a:r>
              <a:rPr lang="en-US" altLang="zh-CN" sz="2400" b="1" smtClean="0">
                <a:solidFill>
                  <a:srgbClr val="FF0000"/>
                </a:solidFill>
                <a:latin typeface="方正大标宋简体" panose="02010601030101010101" pitchFamily="2" charset="-122"/>
                <a:ea typeface="华文中宋" panose="02010600040101010101" pitchFamily="2" charset="-122"/>
              </a:rPr>
              <a:t>ISP (</a:t>
            </a:r>
            <a:r>
              <a:rPr lang="zh-CN" altLang="en-US" sz="2400" b="1" smtClean="0">
                <a:solidFill>
                  <a:srgbClr val="FF0000"/>
                </a:solidFill>
                <a:latin typeface="方正大标宋简体" panose="02010601030101010101" pitchFamily="2" charset="-122"/>
                <a:ea typeface="华文中宋" panose="02010600040101010101" pitchFamily="2" charset="-122"/>
              </a:rPr>
              <a:t>常为区域的覆盖</a:t>
            </a:r>
            <a:r>
              <a:rPr lang="en-US" altLang="zh-CN" sz="2400" b="1" smtClean="0">
                <a:solidFill>
                  <a:srgbClr val="FF0000"/>
                </a:solidFill>
                <a:latin typeface="方正大标宋简体" panose="02010601030101010101" pitchFamily="2" charset="-122"/>
                <a:ea typeface="华文中宋" panose="02010600040101010101" pitchFamily="2" charset="-122"/>
              </a:rPr>
              <a:t>)</a:t>
            </a:r>
          </a:p>
          <a:p>
            <a:pPr eaLnBrk="1">
              <a:spcBef>
                <a:spcPct val="15000"/>
              </a:spcBef>
              <a:buFont typeface="Wingdings" panose="05000000000000000000" pitchFamily="2" charset="2"/>
              <a:buChar char="m"/>
            </a:pPr>
            <a:r>
              <a:rPr lang="zh-CN" altLang="en-US" sz="2400" b="1" smtClean="0">
                <a:solidFill>
                  <a:srgbClr val="FF0000"/>
                </a:solidFill>
                <a:latin typeface="方正大标宋简体" panose="02010601030101010101" pitchFamily="2" charset="-122"/>
                <a:ea typeface="华文中宋" panose="02010600040101010101" pitchFamily="2" charset="-122"/>
              </a:rPr>
              <a:t>可与多个第一层</a:t>
            </a:r>
            <a:r>
              <a:rPr lang="en-US" altLang="zh-CN" sz="2400" b="1" smtClean="0">
                <a:solidFill>
                  <a:srgbClr val="FF0000"/>
                </a:solidFill>
                <a:latin typeface="方正大标宋简体" panose="02010601030101010101" pitchFamily="2" charset="-122"/>
                <a:ea typeface="华文中宋" panose="02010600040101010101" pitchFamily="2" charset="-122"/>
              </a:rPr>
              <a:t>ISP</a:t>
            </a:r>
            <a:r>
              <a:rPr lang="zh-CN" altLang="en-US" sz="2400" b="1" smtClean="0">
                <a:solidFill>
                  <a:srgbClr val="FF0000"/>
                </a:solidFill>
                <a:latin typeface="方正大标宋简体" panose="02010601030101010101" pitchFamily="2" charset="-122"/>
                <a:ea typeface="华文中宋" panose="02010600040101010101" pitchFamily="2" charset="-122"/>
              </a:rPr>
              <a:t>相连，从属关系：</a:t>
            </a:r>
          </a:p>
          <a:p>
            <a:pPr eaLnBrk="1">
              <a:spcBef>
                <a:spcPct val="15000"/>
              </a:spcBef>
              <a:buFont typeface="Wingdings" panose="05000000000000000000" pitchFamily="2" charset="2"/>
              <a:buChar char="ü"/>
            </a:pPr>
            <a:r>
              <a:rPr lang="zh-CN" altLang="en-US" sz="2400" b="1" smtClean="0">
                <a:latin typeface="方正大标宋简体" panose="02010601030101010101" pitchFamily="2" charset="-122"/>
                <a:ea typeface="华文中宋" panose="02010600040101010101" pitchFamily="2" charset="-122"/>
              </a:rPr>
              <a:t>    第二层</a:t>
            </a:r>
            <a:r>
              <a:rPr lang="en-US" altLang="zh-CN" sz="2400" b="1" smtClean="0">
                <a:latin typeface="方正大标宋简体" panose="02010601030101010101" pitchFamily="2" charset="-122"/>
                <a:ea typeface="华文中宋" panose="02010600040101010101" pitchFamily="2" charset="-122"/>
              </a:rPr>
              <a:t>ISP</a:t>
            </a:r>
            <a:r>
              <a:rPr lang="zh-CN" altLang="en-US" sz="2400" b="1" smtClean="0">
                <a:latin typeface="方正大标宋简体" panose="02010601030101010101" pitchFamily="2" charset="-122"/>
                <a:ea typeface="华文中宋" panose="02010600040101010101" pitchFamily="2" charset="-122"/>
              </a:rPr>
              <a:t>是所连接的第一层</a:t>
            </a:r>
            <a:r>
              <a:rPr lang="en-US" altLang="zh-CN" sz="2400" b="1" smtClean="0">
                <a:latin typeface="方正大标宋简体" panose="02010601030101010101" pitchFamily="2" charset="-122"/>
                <a:ea typeface="华文中宋" panose="02010600040101010101" pitchFamily="2" charset="-122"/>
              </a:rPr>
              <a:t>ISP</a:t>
            </a:r>
            <a:r>
              <a:rPr lang="zh-CN" altLang="en-US" sz="2400" b="1" smtClean="0">
                <a:latin typeface="方正大标宋简体" panose="02010601030101010101" pitchFamily="2" charset="-122"/>
                <a:ea typeface="华文中宋" panose="02010600040101010101" pitchFamily="2" charset="-122"/>
              </a:rPr>
              <a:t>的</a:t>
            </a:r>
            <a:r>
              <a:rPr lang="zh-CN" altLang="en-US" sz="2400" b="1" i="1" smtClean="0">
                <a:solidFill>
                  <a:srgbClr val="FF0066"/>
                </a:solidFill>
                <a:latin typeface="方正大标宋简体" panose="02010601030101010101" pitchFamily="2" charset="-122"/>
                <a:ea typeface="华文中宋" panose="02010600040101010101" pitchFamily="2" charset="-122"/>
              </a:rPr>
              <a:t>客户</a:t>
            </a:r>
            <a:r>
              <a:rPr lang="zh-CN" altLang="en-US" sz="2400" b="1" smtClean="0">
                <a:latin typeface="方正大标宋简体" panose="02010601030101010101" pitchFamily="2" charset="-122"/>
                <a:ea typeface="华文中宋" panose="02010600040101010101" pitchFamily="2" charset="-122"/>
              </a:rPr>
              <a:t> ；</a:t>
            </a:r>
          </a:p>
          <a:p>
            <a:pPr eaLnBrk="1">
              <a:spcBef>
                <a:spcPct val="15000"/>
              </a:spcBef>
              <a:buFont typeface="Wingdings" panose="05000000000000000000" pitchFamily="2" charset="2"/>
              <a:buChar char="ü"/>
            </a:pPr>
            <a:r>
              <a:rPr lang="zh-CN" altLang="en-US" sz="2400" b="1" smtClean="0">
                <a:latin typeface="方正大标宋简体" panose="02010601030101010101" pitchFamily="2" charset="-122"/>
                <a:ea typeface="华文中宋" panose="02010600040101010101" pitchFamily="2" charset="-122"/>
              </a:rPr>
              <a:t>    第一层</a:t>
            </a:r>
            <a:r>
              <a:rPr lang="en-US" altLang="zh-CN" sz="2400" b="1" smtClean="0">
                <a:latin typeface="方正大标宋简体" panose="02010601030101010101" pitchFamily="2" charset="-122"/>
                <a:ea typeface="华文中宋" panose="02010600040101010101" pitchFamily="2" charset="-122"/>
              </a:rPr>
              <a:t>ISP</a:t>
            </a:r>
            <a:r>
              <a:rPr lang="zh-CN" altLang="en-US" sz="2400" b="1" smtClean="0">
                <a:latin typeface="方正大标宋简体" panose="02010601030101010101" pitchFamily="2" charset="-122"/>
                <a:ea typeface="华文中宋" panose="02010600040101010101" pitchFamily="2" charset="-122"/>
              </a:rPr>
              <a:t>是该客户的</a:t>
            </a:r>
            <a:r>
              <a:rPr lang="zh-CN" altLang="en-US" sz="2400" b="1" i="1" smtClean="0">
                <a:solidFill>
                  <a:srgbClr val="FF0066"/>
                </a:solidFill>
                <a:latin typeface="方正大标宋简体" panose="02010601030101010101" pitchFamily="2" charset="-122"/>
                <a:ea typeface="华文中宋" panose="02010600040101010101" pitchFamily="2" charset="-122"/>
              </a:rPr>
              <a:t>提供商</a:t>
            </a:r>
            <a:r>
              <a:rPr lang="zh-CN" altLang="en-US" sz="2400" b="1" smtClean="0">
                <a:latin typeface="方正大标宋简体" panose="02010601030101010101" pitchFamily="2" charset="-122"/>
                <a:ea typeface="华文中宋" panose="02010600040101010101" pitchFamily="2" charset="-122"/>
              </a:rPr>
              <a:t>。</a:t>
            </a:r>
          </a:p>
          <a:p>
            <a:pPr eaLnBrk="1">
              <a:spcBef>
                <a:spcPct val="15000"/>
              </a:spcBef>
              <a:buFont typeface="Wingdings" panose="05000000000000000000" pitchFamily="2" charset="2"/>
              <a:buChar char="ü"/>
            </a:pPr>
            <a:r>
              <a:rPr lang="zh-CN" altLang="en-US" sz="2400" b="1" smtClean="0">
                <a:latin typeface="方正大标宋简体" panose="02010601030101010101" pitchFamily="2" charset="-122"/>
                <a:ea typeface="华文中宋" panose="02010600040101010101" pitchFamily="2" charset="-122"/>
              </a:rPr>
              <a:t>    提供商</a:t>
            </a:r>
            <a:r>
              <a:rPr lang="en-US" altLang="zh-CN" sz="2400" b="1" smtClean="0">
                <a:latin typeface="方正大标宋简体" panose="02010601030101010101" pitchFamily="2" charset="-122"/>
                <a:ea typeface="华文中宋" panose="02010600040101010101" pitchFamily="2" charset="-122"/>
              </a:rPr>
              <a:t>ISP</a:t>
            </a:r>
            <a:r>
              <a:rPr lang="zh-CN" altLang="en-US" sz="2400" b="1" smtClean="0">
                <a:latin typeface="方正大标宋简体" panose="02010601030101010101" pitchFamily="2" charset="-122"/>
                <a:ea typeface="华文中宋" panose="02010600040101010101" pitchFamily="2" charset="-122"/>
              </a:rPr>
              <a:t>向其客户收费。</a:t>
            </a:r>
          </a:p>
          <a:p>
            <a:pPr eaLnBrk="1">
              <a:spcBef>
                <a:spcPct val="15000"/>
              </a:spcBef>
              <a:buFont typeface="Wingdings" panose="05000000000000000000" pitchFamily="2" charset="2"/>
              <a:buChar char="m"/>
            </a:pPr>
            <a:r>
              <a:rPr lang="zh-CN" altLang="en-US" sz="2400" b="1" smtClean="0">
                <a:solidFill>
                  <a:srgbClr val="FF0000"/>
                </a:solidFill>
                <a:latin typeface="方正大标宋简体" panose="02010601030101010101" pitchFamily="2" charset="-122"/>
                <a:ea typeface="华文中宋" panose="02010600040101010101" pitchFamily="2" charset="-122"/>
              </a:rPr>
              <a:t>第二层</a:t>
            </a:r>
            <a:r>
              <a:rPr lang="en-US" altLang="zh-CN" sz="2400" b="1" smtClean="0">
                <a:solidFill>
                  <a:srgbClr val="FF0000"/>
                </a:solidFill>
                <a:latin typeface="方正大标宋简体" panose="02010601030101010101" pitchFamily="2" charset="-122"/>
                <a:ea typeface="华文中宋" panose="02010600040101010101" pitchFamily="2" charset="-122"/>
              </a:rPr>
              <a:t>ISP</a:t>
            </a:r>
            <a:r>
              <a:rPr lang="zh-CN" altLang="en-US" sz="2400" b="1" smtClean="0">
                <a:solidFill>
                  <a:srgbClr val="FF0000"/>
                </a:solidFill>
                <a:latin typeface="方正大标宋简体" panose="02010601030101010101" pitchFamily="2" charset="-122"/>
                <a:ea typeface="华文中宋" panose="02010600040101010101" pitchFamily="2" charset="-122"/>
              </a:rPr>
              <a:t>之间能直接相连</a:t>
            </a:r>
          </a:p>
        </p:txBody>
      </p:sp>
      <p:grpSp>
        <p:nvGrpSpPr>
          <p:cNvPr id="135173" name="Group 78"/>
          <p:cNvGrpSpPr>
            <a:grpSpLocks/>
          </p:cNvGrpSpPr>
          <p:nvPr/>
        </p:nvGrpSpPr>
        <p:grpSpPr bwMode="auto">
          <a:xfrm>
            <a:off x="2432050" y="4216400"/>
            <a:ext cx="4232275" cy="1993900"/>
            <a:chOff x="1532" y="2656"/>
            <a:chExt cx="2666" cy="1256"/>
          </a:xfrm>
        </p:grpSpPr>
        <p:sp>
          <p:nvSpPr>
            <p:cNvPr id="135212" name="Oval 5"/>
            <p:cNvSpPr>
              <a:spLocks noChangeArrowheads="1"/>
            </p:cNvSpPr>
            <p:nvPr/>
          </p:nvSpPr>
          <p:spPr bwMode="auto">
            <a:xfrm>
              <a:off x="2224" y="2656"/>
              <a:ext cx="1174" cy="49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5213" name="Oval 10"/>
            <p:cNvSpPr>
              <a:spLocks noChangeArrowheads="1"/>
            </p:cNvSpPr>
            <p:nvPr/>
          </p:nvSpPr>
          <p:spPr bwMode="auto">
            <a:xfrm>
              <a:off x="2650" y="3114"/>
              <a:ext cx="84" cy="9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14" name="Line 23"/>
            <p:cNvSpPr>
              <a:spLocks noChangeShapeType="1"/>
            </p:cNvSpPr>
            <p:nvPr/>
          </p:nvSpPr>
          <p:spPr bwMode="auto">
            <a:xfrm flipH="1">
              <a:off x="3282" y="3138"/>
              <a:ext cx="316" cy="2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215" name="Line 24"/>
            <p:cNvSpPr>
              <a:spLocks noChangeShapeType="1"/>
            </p:cNvSpPr>
            <p:nvPr/>
          </p:nvSpPr>
          <p:spPr bwMode="auto">
            <a:xfrm flipH="1">
              <a:off x="3010" y="3086"/>
              <a:ext cx="568" cy="7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5216" name="Group 77"/>
            <p:cNvGrpSpPr>
              <a:grpSpLocks/>
            </p:cNvGrpSpPr>
            <p:nvPr/>
          </p:nvGrpSpPr>
          <p:grpSpPr bwMode="auto">
            <a:xfrm>
              <a:off x="1532" y="2970"/>
              <a:ext cx="2666" cy="942"/>
              <a:chOff x="1532" y="2970"/>
              <a:chExt cx="2666" cy="942"/>
            </a:xfrm>
          </p:grpSpPr>
          <p:sp>
            <p:nvSpPr>
              <p:cNvPr id="135217" name="Oval 4"/>
              <p:cNvSpPr>
                <a:spLocks noChangeArrowheads="1"/>
              </p:cNvSpPr>
              <p:nvPr/>
            </p:nvSpPr>
            <p:spPr bwMode="auto">
              <a:xfrm>
                <a:off x="1532" y="3414"/>
                <a:ext cx="1174" cy="49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5218" name="Oval 6"/>
              <p:cNvSpPr>
                <a:spLocks noChangeArrowheads="1"/>
              </p:cNvSpPr>
              <p:nvPr/>
            </p:nvSpPr>
            <p:spPr bwMode="auto">
              <a:xfrm>
                <a:off x="3024" y="3390"/>
                <a:ext cx="1174" cy="49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5219" name="Oval 8"/>
              <p:cNvSpPr>
                <a:spLocks noChangeArrowheads="1"/>
              </p:cNvSpPr>
              <p:nvPr/>
            </p:nvSpPr>
            <p:spPr bwMode="auto">
              <a:xfrm>
                <a:off x="3226" y="3394"/>
                <a:ext cx="84" cy="9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20" name="Oval 9"/>
              <p:cNvSpPr>
                <a:spLocks noChangeArrowheads="1"/>
              </p:cNvSpPr>
              <p:nvPr/>
            </p:nvSpPr>
            <p:spPr bwMode="auto">
              <a:xfrm>
                <a:off x="2942" y="3098"/>
                <a:ext cx="84" cy="9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21" name="Oval 11"/>
              <p:cNvSpPr>
                <a:spLocks noChangeArrowheads="1"/>
              </p:cNvSpPr>
              <p:nvPr/>
            </p:nvSpPr>
            <p:spPr bwMode="auto">
              <a:xfrm>
                <a:off x="2354" y="3402"/>
                <a:ext cx="84" cy="9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22" name="Oval 12"/>
              <p:cNvSpPr>
                <a:spLocks noChangeArrowheads="1"/>
              </p:cNvSpPr>
              <p:nvPr/>
            </p:nvSpPr>
            <p:spPr bwMode="auto">
              <a:xfrm>
                <a:off x="2666" y="3602"/>
                <a:ext cx="84" cy="9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23" name="Oval 13"/>
              <p:cNvSpPr>
                <a:spLocks noChangeArrowheads="1"/>
              </p:cNvSpPr>
              <p:nvPr/>
            </p:nvSpPr>
            <p:spPr bwMode="auto">
              <a:xfrm>
                <a:off x="2990" y="3594"/>
                <a:ext cx="84" cy="9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24" name="Line 14"/>
              <p:cNvSpPr>
                <a:spLocks noChangeShapeType="1"/>
              </p:cNvSpPr>
              <p:nvPr/>
            </p:nvSpPr>
            <p:spPr bwMode="auto">
              <a:xfrm flipV="1">
                <a:off x="2752" y="3638"/>
                <a:ext cx="240" cy="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225" name="Line 15"/>
              <p:cNvSpPr>
                <a:spLocks noChangeShapeType="1"/>
              </p:cNvSpPr>
              <p:nvPr/>
            </p:nvSpPr>
            <p:spPr bwMode="auto">
              <a:xfrm>
                <a:off x="3002" y="3170"/>
                <a:ext cx="232" cy="2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226" name="Line 16"/>
              <p:cNvSpPr>
                <a:spLocks noChangeShapeType="1"/>
              </p:cNvSpPr>
              <p:nvPr/>
            </p:nvSpPr>
            <p:spPr bwMode="auto">
              <a:xfrm flipV="1">
                <a:off x="2416" y="3190"/>
                <a:ext cx="248" cy="2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5227" name="Group 20"/>
              <p:cNvGrpSpPr>
                <a:grpSpLocks/>
              </p:cNvGrpSpPr>
              <p:nvPr/>
            </p:nvGrpSpPr>
            <p:grpSpPr bwMode="auto">
              <a:xfrm>
                <a:off x="3572" y="2970"/>
                <a:ext cx="453" cy="250"/>
                <a:chOff x="3740" y="1244"/>
                <a:chExt cx="453" cy="250"/>
              </a:xfrm>
            </p:grpSpPr>
            <p:sp>
              <p:nvSpPr>
                <p:cNvPr id="135229" name="Rectangle 21"/>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30" name="Text Box 22"/>
                <p:cNvSpPr txBox="1">
                  <a:spLocks noChangeArrowheads="1"/>
                </p:cNvSpPr>
                <p:nvPr/>
              </p:nvSpPr>
              <p:spPr bwMode="auto">
                <a:xfrm>
                  <a:off x="3740" y="1244"/>
                  <a:ext cx="4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solidFill>
                        <a:schemeClr val="bg1"/>
                      </a:solidFill>
                      <a:latin typeface="Comic Sans MS" panose="030F0702030302020204" pitchFamily="66" charset="0"/>
                      <a:ea typeface="宋体" panose="02010600030101010101" pitchFamily="2" charset="-122"/>
                    </a:rPr>
                    <a:t>NAP</a:t>
                  </a:r>
                  <a:endParaRPr lang="en-US" altLang="zh-CN" sz="2000">
                    <a:latin typeface="Times New Roman" panose="02020603050405020304" pitchFamily="18" charset="0"/>
                    <a:ea typeface="宋体" panose="02010600030101010101" pitchFamily="2" charset="-122"/>
                  </a:endParaRPr>
                </a:p>
              </p:txBody>
            </p:sp>
          </p:grpSp>
          <p:sp>
            <p:nvSpPr>
              <p:cNvPr id="135228" name="Line 25"/>
              <p:cNvSpPr>
                <a:spLocks noChangeShapeType="1"/>
              </p:cNvSpPr>
              <p:nvPr/>
            </p:nvSpPr>
            <p:spPr bwMode="auto">
              <a:xfrm flipH="1">
                <a:off x="2442" y="3122"/>
                <a:ext cx="1144" cy="3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76861" name="Group 61"/>
          <p:cNvGrpSpPr>
            <a:grpSpLocks/>
          </p:cNvGrpSpPr>
          <p:nvPr/>
        </p:nvGrpSpPr>
        <p:grpSpPr bwMode="auto">
          <a:xfrm>
            <a:off x="2011363" y="3794125"/>
            <a:ext cx="6219825" cy="2838450"/>
            <a:chOff x="1226" y="2070"/>
            <a:chExt cx="3918" cy="1788"/>
          </a:xfrm>
        </p:grpSpPr>
        <p:grpSp>
          <p:nvGrpSpPr>
            <p:cNvPr id="135189" name="Group 32"/>
            <p:cNvGrpSpPr>
              <a:grpSpLocks/>
            </p:cNvGrpSpPr>
            <p:nvPr/>
          </p:nvGrpSpPr>
          <p:grpSpPr bwMode="auto">
            <a:xfrm>
              <a:off x="3042" y="2102"/>
              <a:ext cx="1054" cy="372"/>
              <a:chOff x="3042" y="2102"/>
              <a:chExt cx="1054" cy="372"/>
            </a:xfrm>
          </p:grpSpPr>
          <p:sp>
            <p:nvSpPr>
              <p:cNvPr id="135209" name="Oval 28"/>
              <p:cNvSpPr>
                <a:spLocks noChangeArrowheads="1"/>
              </p:cNvSpPr>
              <p:nvPr/>
            </p:nvSpPr>
            <p:spPr bwMode="auto">
              <a:xfrm>
                <a:off x="3042" y="2102"/>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10" name="Text Box 30"/>
              <p:cNvSpPr txBox="1">
                <a:spLocks noChangeArrowheads="1"/>
              </p:cNvSpPr>
              <p:nvPr/>
            </p:nvSpPr>
            <p:spPr bwMode="auto">
              <a:xfrm>
                <a:off x="3182" y="2176"/>
                <a:ext cx="802"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5211" name="Oval 29"/>
              <p:cNvSpPr>
                <a:spLocks noChangeArrowheads="1"/>
              </p:cNvSpPr>
              <p:nvPr/>
            </p:nvSpPr>
            <p:spPr bwMode="auto">
              <a:xfrm>
                <a:off x="3184" y="2340"/>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5190" name="Group 37"/>
            <p:cNvGrpSpPr>
              <a:grpSpLocks/>
            </p:cNvGrpSpPr>
            <p:nvPr/>
          </p:nvGrpSpPr>
          <p:grpSpPr bwMode="auto">
            <a:xfrm>
              <a:off x="1610" y="2070"/>
              <a:ext cx="1054" cy="372"/>
              <a:chOff x="698" y="2190"/>
              <a:chExt cx="1054" cy="372"/>
            </a:xfrm>
          </p:grpSpPr>
          <p:sp>
            <p:nvSpPr>
              <p:cNvPr id="135206" name="Oval 34"/>
              <p:cNvSpPr>
                <a:spLocks noChangeArrowheads="1"/>
              </p:cNvSpPr>
              <p:nvPr/>
            </p:nvSpPr>
            <p:spPr bwMode="auto">
              <a:xfrm>
                <a:off x="698" y="2190"/>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07" name="Text Box 35"/>
              <p:cNvSpPr txBox="1">
                <a:spLocks noChangeArrowheads="1"/>
              </p:cNvSpPr>
              <p:nvPr/>
            </p:nvSpPr>
            <p:spPr bwMode="auto">
              <a:xfrm>
                <a:off x="838" y="2264"/>
                <a:ext cx="802"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5208" name="Oval 36"/>
              <p:cNvSpPr>
                <a:spLocks noChangeArrowheads="1"/>
              </p:cNvSpPr>
              <p:nvPr/>
            </p:nvSpPr>
            <p:spPr bwMode="auto">
              <a:xfrm>
                <a:off x="1464" y="2460"/>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5191" name="Group 42"/>
            <p:cNvGrpSpPr>
              <a:grpSpLocks/>
            </p:cNvGrpSpPr>
            <p:nvPr/>
          </p:nvGrpSpPr>
          <p:grpSpPr bwMode="auto">
            <a:xfrm>
              <a:off x="1226" y="3476"/>
              <a:ext cx="1054" cy="374"/>
              <a:chOff x="442" y="3748"/>
              <a:chExt cx="1054" cy="374"/>
            </a:xfrm>
          </p:grpSpPr>
          <p:sp>
            <p:nvSpPr>
              <p:cNvPr id="135203" name="Oval 39"/>
              <p:cNvSpPr>
                <a:spLocks noChangeArrowheads="1"/>
              </p:cNvSpPr>
              <p:nvPr/>
            </p:nvSpPr>
            <p:spPr bwMode="auto">
              <a:xfrm>
                <a:off x="442" y="3750"/>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04" name="Text Box 40"/>
              <p:cNvSpPr txBox="1">
                <a:spLocks noChangeArrowheads="1"/>
              </p:cNvSpPr>
              <p:nvPr/>
            </p:nvSpPr>
            <p:spPr bwMode="auto">
              <a:xfrm>
                <a:off x="582" y="3824"/>
                <a:ext cx="802"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5205" name="Oval 41"/>
              <p:cNvSpPr>
                <a:spLocks noChangeArrowheads="1"/>
              </p:cNvSpPr>
              <p:nvPr/>
            </p:nvSpPr>
            <p:spPr bwMode="auto">
              <a:xfrm>
                <a:off x="904" y="3748"/>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5192" name="Group 47"/>
            <p:cNvGrpSpPr>
              <a:grpSpLocks/>
            </p:cNvGrpSpPr>
            <p:nvPr/>
          </p:nvGrpSpPr>
          <p:grpSpPr bwMode="auto">
            <a:xfrm>
              <a:off x="2674" y="3486"/>
              <a:ext cx="1054" cy="372"/>
              <a:chOff x="2698" y="3710"/>
              <a:chExt cx="1054" cy="372"/>
            </a:xfrm>
          </p:grpSpPr>
          <p:sp>
            <p:nvSpPr>
              <p:cNvPr id="135200" name="Oval 44"/>
              <p:cNvSpPr>
                <a:spLocks noChangeArrowheads="1"/>
              </p:cNvSpPr>
              <p:nvPr/>
            </p:nvSpPr>
            <p:spPr bwMode="auto">
              <a:xfrm>
                <a:off x="2698" y="3710"/>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201" name="Text Box 45"/>
              <p:cNvSpPr txBox="1">
                <a:spLocks noChangeArrowheads="1"/>
              </p:cNvSpPr>
              <p:nvPr/>
            </p:nvSpPr>
            <p:spPr bwMode="auto">
              <a:xfrm>
                <a:off x="2838" y="3784"/>
                <a:ext cx="802"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5202" name="Oval 46"/>
              <p:cNvSpPr>
                <a:spLocks noChangeArrowheads="1"/>
              </p:cNvSpPr>
              <p:nvPr/>
            </p:nvSpPr>
            <p:spPr bwMode="auto">
              <a:xfrm>
                <a:off x="3408" y="3716"/>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5193" name="Group 52"/>
            <p:cNvGrpSpPr>
              <a:grpSpLocks/>
            </p:cNvGrpSpPr>
            <p:nvPr/>
          </p:nvGrpSpPr>
          <p:grpSpPr bwMode="auto">
            <a:xfrm>
              <a:off x="4090" y="3182"/>
              <a:ext cx="1054" cy="372"/>
              <a:chOff x="4090" y="3182"/>
              <a:chExt cx="1054" cy="372"/>
            </a:xfrm>
          </p:grpSpPr>
          <p:sp>
            <p:nvSpPr>
              <p:cNvPr id="135197" name="Oval 49"/>
              <p:cNvSpPr>
                <a:spLocks noChangeArrowheads="1"/>
              </p:cNvSpPr>
              <p:nvPr/>
            </p:nvSpPr>
            <p:spPr bwMode="auto">
              <a:xfrm>
                <a:off x="4090" y="3182"/>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198" name="Text Box 50"/>
              <p:cNvSpPr txBox="1">
                <a:spLocks noChangeArrowheads="1"/>
              </p:cNvSpPr>
              <p:nvPr/>
            </p:nvSpPr>
            <p:spPr bwMode="auto">
              <a:xfrm>
                <a:off x="4230" y="3256"/>
                <a:ext cx="845"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 </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5199" name="Oval 51"/>
              <p:cNvSpPr>
                <a:spLocks noChangeArrowheads="1"/>
              </p:cNvSpPr>
              <p:nvPr/>
            </p:nvSpPr>
            <p:spPr bwMode="auto">
              <a:xfrm>
                <a:off x="4144" y="3308"/>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35194" name="Oval 54"/>
            <p:cNvSpPr>
              <a:spLocks noChangeArrowheads="1"/>
            </p:cNvSpPr>
            <p:nvPr/>
          </p:nvSpPr>
          <p:spPr bwMode="auto">
            <a:xfrm>
              <a:off x="1712" y="2328"/>
              <a:ext cx="96" cy="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195" name="Line 55"/>
            <p:cNvSpPr>
              <a:spLocks noChangeShapeType="1"/>
            </p:cNvSpPr>
            <p:nvPr/>
          </p:nvSpPr>
          <p:spPr bwMode="auto">
            <a:xfrm>
              <a:off x="1768" y="2400"/>
              <a:ext cx="200" cy="6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96" name="Oval 56"/>
            <p:cNvSpPr>
              <a:spLocks noChangeArrowheads="1"/>
            </p:cNvSpPr>
            <p:nvPr/>
          </p:nvSpPr>
          <p:spPr bwMode="auto">
            <a:xfrm>
              <a:off x="1928" y="3044"/>
              <a:ext cx="96" cy="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76862" name="Group 62"/>
          <p:cNvGrpSpPr>
            <a:grpSpLocks/>
          </p:cNvGrpSpPr>
          <p:nvPr/>
        </p:nvGrpSpPr>
        <p:grpSpPr bwMode="auto">
          <a:xfrm>
            <a:off x="273050" y="3978275"/>
            <a:ext cx="3562350" cy="1465263"/>
            <a:chOff x="112" y="2146"/>
            <a:chExt cx="2244" cy="923"/>
          </a:xfrm>
        </p:grpSpPr>
        <p:sp>
          <p:nvSpPr>
            <p:cNvPr id="135186" name="Text Box 53"/>
            <p:cNvSpPr txBox="1">
              <a:spLocks noChangeArrowheads="1"/>
            </p:cNvSpPr>
            <p:nvPr/>
          </p:nvSpPr>
          <p:spPr bwMode="auto">
            <a:xfrm>
              <a:off x="112" y="2146"/>
              <a:ext cx="1292"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1800">
                  <a:latin typeface="Comic Sans MS" panose="030F0702030302020204" pitchFamily="66" charset="0"/>
                  <a:ea typeface="宋体" panose="02010600030101010101" pitchFamily="2" charset="-122"/>
                </a:rPr>
                <a:t> </a:t>
              </a:r>
            </a:p>
            <a:p>
              <a:pPr>
                <a:spcBef>
                  <a:spcPct val="0"/>
                </a:spcBef>
                <a:buClrTx/>
                <a:buSzTx/>
                <a:buFontTx/>
                <a:buNone/>
              </a:pPr>
              <a:endParaRPr lang="zh-CN" altLang="en-US" sz="1800">
                <a:latin typeface="Comic Sans MS" panose="030F0702030302020204" pitchFamily="66" charset="0"/>
                <a:ea typeface="宋体" panose="02010600030101010101" pitchFamily="2" charset="-122"/>
              </a:endParaRPr>
            </a:p>
            <a:p>
              <a:pPr>
                <a:spcBef>
                  <a:spcPct val="0"/>
                </a:spcBef>
                <a:buClrTx/>
                <a:buSzTx/>
                <a:buFontTx/>
                <a:buNone/>
              </a:pPr>
              <a:r>
                <a:rPr lang="zh-CN" altLang="en-US" sz="1800" b="1">
                  <a:solidFill>
                    <a:schemeClr val="hlink"/>
                  </a:solidFill>
                  <a:latin typeface="Comic Sans MS" panose="030F0702030302020204" pitchFamily="66" charset="0"/>
                  <a:ea typeface="宋体" panose="02010600030101010101" pitchFamily="2" charset="-122"/>
                </a:rPr>
                <a:t>第二层 </a:t>
              </a:r>
              <a:r>
                <a:rPr lang="en-US" altLang="zh-CN" sz="1800" b="1">
                  <a:solidFill>
                    <a:schemeClr val="hlink"/>
                  </a:solidFill>
                  <a:latin typeface="Comic Sans MS" panose="030F0702030302020204" pitchFamily="66" charset="0"/>
                  <a:ea typeface="宋体" panose="02010600030101010101" pitchFamily="2" charset="-122"/>
                </a:rPr>
                <a:t>ISP </a:t>
              </a:r>
              <a:r>
                <a:rPr lang="zh-CN" altLang="en-US" sz="1800" b="1">
                  <a:solidFill>
                    <a:schemeClr val="hlink"/>
                  </a:solidFill>
                  <a:latin typeface="Comic Sans MS" panose="030F0702030302020204" pitchFamily="66" charset="0"/>
                  <a:ea typeface="宋体" panose="02010600030101010101" pitchFamily="2" charset="-122"/>
                </a:rPr>
                <a:t>是</a:t>
              </a:r>
            </a:p>
            <a:p>
              <a:pPr>
                <a:spcBef>
                  <a:spcPct val="0"/>
                </a:spcBef>
                <a:buFont typeface="Wingdings" panose="05000000000000000000" pitchFamily="2" charset="2"/>
                <a:buNone/>
              </a:pPr>
              <a:r>
                <a:rPr lang="zh-CN" altLang="en-US" sz="1800" b="1">
                  <a:solidFill>
                    <a:schemeClr val="hlink"/>
                  </a:solidFill>
                  <a:latin typeface="Comic Sans MS" panose="030F0702030302020204" pitchFamily="66" charset="0"/>
                  <a:ea typeface="宋体" panose="02010600030101010101" pitchFamily="2" charset="-122"/>
                </a:rPr>
                <a:t>第一层提供商的客户</a:t>
              </a:r>
            </a:p>
          </p:txBody>
        </p:sp>
        <p:sp>
          <p:nvSpPr>
            <p:cNvPr id="135187" name="Line 57"/>
            <p:cNvSpPr>
              <a:spLocks noChangeShapeType="1"/>
            </p:cNvSpPr>
            <p:nvPr/>
          </p:nvSpPr>
          <p:spPr bwMode="auto">
            <a:xfrm flipV="1">
              <a:off x="1344" y="2392"/>
              <a:ext cx="1012" cy="3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88" name="Line 58"/>
            <p:cNvSpPr>
              <a:spLocks noChangeShapeType="1"/>
            </p:cNvSpPr>
            <p:nvPr/>
          </p:nvSpPr>
          <p:spPr bwMode="auto">
            <a:xfrm flipV="1">
              <a:off x="1352" y="2412"/>
              <a:ext cx="360" cy="3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6876" name="Group 76"/>
          <p:cNvGrpSpPr>
            <a:grpSpLocks/>
          </p:cNvGrpSpPr>
          <p:nvPr/>
        </p:nvGrpSpPr>
        <p:grpSpPr bwMode="auto">
          <a:xfrm>
            <a:off x="5983288" y="3622675"/>
            <a:ext cx="3035300" cy="2136775"/>
            <a:chOff x="3784" y="1902"/>
            <a:chExt cx="1912" cy="1346"/>
          </a:xfrm>
        </p:grpSpPr>
        <p:sp>
          <p:nvSpPr>
            <p:cNvPr id="135178" name="Oval 67"/>
            <p:cNvSpPr>
              <a:spLocks noChangeArrowheads="1"/>
            </p:cNvSpPr>
            <p:nvPr/>
          </p:nvSpPr>
          <p:spPr bwMode="auto">
            <a:xfrm>
              <a:off x="3992" y="2320"/>
              <a:ext cx="96" cy="104"/>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179" name="Text Box 64"/>
            <p:cNvSpPr txBox="1">
              <a:spLocks noChangeArrowheads="1"/>
            </p:cNvSpPr>
            <p:nvPr/>
          </p:nvSpPr>
          <p:spPr bwMode="auto">
            <a:xfrm>
              <a:off x="4564" y="1902"/>
              <a:ext cx="1132"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solidFill>
                    <a:schemeClr val="hlink"/>
                  </a:solidFill>
                  <a:latin typeface="Comic Sans MS" panose="030F0702030302020204" pitchFamily="66" charset="0"/>
                  <a:ea typeface="宋体" panose="02010600030101010101" pitchFamily="2" charset="-122"/>
                </a:rPr>
                <a:t>各第二层 </a:t>
              </a:r>
              <a:r>
                <a:rPr lang="en-US" altLang="zh-CN" sz="1800" b="1">
                  <a:solidFill>
                    <a:schemeClr val="hlink"/>
                  </a:solidFill>
                  <a:latin typeface="Comic Sans MS" panose="030F0702030302020204" pitchFamily="66" charset="0"/>
                  <a:ea typeface="宋体" panose="02010600030101010101" pitchFamily="2" charset="-122"/>
                </a:rPr>
                <a:t>ISP</a:t>
              </a:r>
              <a:r>
                <a:rPr lang="zh-CN" altLang="en-US" sz="1800" b="1">
                  <a:solidFill>
                    <a:schemeClr val="hlink"/>
                  </a:solidFill>
                  <a:latin typeface="Comic Sans MS" panose="030F0702030302020204" pitchFamily="66" charset="0"/>
                  <a:ea typeface="宋体" panose="02010600030101010101" pitchFamily="2" charset="-122"/>
                </a:rPr>
                <a:t>在</a:t>
              </a:r>
              <a:r>
                <a:rPr lang="en-US" altLang="zh-CN" sz="1800" b="1">
                  <a:solidFill>
                    <a:schemeClr val="hlink"/>
                  </a:solidFill>
                  <a:latin typeface="Comic Sans MS" panose="030F0702030302020204" pitchFamily="66" charset="0"/>
                  <a:ea typeface="宋体" panose="02010600030101010101" pitchFamily="2" charset="-122"/>
                </a:rPr>
                <a:t>NAP</a:t>
              </a:r>
              <a:r>
                <a:rPr lang="zh-CN" altLang="en-US" sz="1800" b="1">
                  <a:solidFill>
                    <a:schemeClr val="hlink"/>
                  </a:solidFill>
                  <a:latin typeface="Comic Sans MS" panose="030F0702030302020204" pitchFamily="66" charset="0"/>
                  <a:ea typeface="宋体" panose="02010600030101010101" pitchFamily="2" charset="-122"/>
                </a:rPr>
                <a:t>互联，彼此成为对等方</a:t>
              </a:r>
              <a:endParaRPr lang="en-US" altLang="zh-CN" sz="1800" b="1">
                <a:solidFill>
                  <a:schemeClr val="hlink"/>
                </a:solidFill>
                <a:latin typeface="Comic Sans MS" panose="030F0702030302020204" pitchFamily="66" charset="0"/>
                <a:ea typeface="宋体" panose="02010600030101010101" pitchFamily="2" charset="-122"/>
              </a:endParaRPr>
            </a:p>
          </p:txBody>
        </p:sp>
        <p:sp>
          <p:nvSpPr>
            <p:cNvPr id="135180" name="Oval 68"/>
            <p:cNvSpPr>
              <a:spLocks noChangeArrowheads="1"/>
            </p:cNvSpPr>
            <p:nvPr/>
          </p:nvSpPr>
          <p:spPr bwMode="auto">
            <a:xfrm>
              <a:off x="4600" y="3144"/>
              <a:ext cx="96" cy="104"/>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181" name="Line 69"/>
            <p:cNvSpPr>
              <a:spLocks noChangeShapeType="1"/>
            </p:cNvSpPr>
            <p:nvPr/>
          </p:nvSpPr>
          <p:spPr bwMode="auto">
            <a:xfrm>
              <a:off x="4064" y="2408"/>
              <a:ext cx="552" cy="72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82" name="Oval 70"/>
            <p:cNvSpPr>
              <a:spLocks noChangeArrowheads="1"/>
            </p:cNvSpPr>
            <p:nvPr/>
          </p:nvSpPr>
          <p:spPr bwMode="auto">
            <a:xfrm>
              <a:off x="3784" y="2392"/>
              <a:ext cx="96" cy="1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5183" name="Line 71"/>
            <p:cNvSpPr>
              <a:spLocks noChangeShapeType="1"/>
            </p:cNvSpPr>
            <p:nvPr/>
          </p:nvSpPr>
          <p:spPr bwMode="auto">
            <a:xfrm>
              <a:off x="3832" y="2488"/>
              <a:ext cx="0" cy="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84" name="Line 72"/>
            <p:cNvSpPr>
              <a:spLocks noChangeShapeType="1"/>
            </p:cNvSpPr>
            <p:nvPr/>
          </p:nvSpPr>
          <p:spPr bwMode="auto">
            <a:xfrm flipH="1">
              <a:off x="4388" y="2000"/>
              <a:ext cx="260" cy="8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185" name="Line 73"/>
            <p:cNvSpPr>
              <a:spLocks noChangeShapeType="1"/>
            </p:cNvSpPr>
            <p:nvPr/>
          </p:nvSpPr>
          <p:spPr bwMode="auto">
            <a:xfrm flipH="1">
              <a:off x="3880" y="2012"/>
              <a:ext cx="760" cy="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5177" name="AutoShape 79">
            <a:hlinkClick r:id="" action="ppaction://hlinkshowjump?jump=nextslide" highlightClick="1"/>
          </p:cNvPr>
          <p:cNvSpPr>
            <a:spLocks noChangeArrowheads="1"/>
          </p:cNvSpPr>
          <p:nvPr/>
        </p:nvSpPr>
        <p:spPr bwMode="auto">
          <a:xfrm>
            <a:off x="8056563" y="6345238"/>
            <a:ext cx="573087" cy="290512"/>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6803">
                                            <p:txEl>
                                              <p:pRg st="1" end="1"/>
                                            </p:txEl>
                                          </p:spTgt>
                                        </p:tgtEl>
                                        <p:attrNameLst>
                                          <p:attrName>style.visibility</p:attrName>
                                        </p:attrNameLst>
                                      </p:cBhvr>
                                      <p:to>
                                        <p:strVal val="visible"/>
                                      </p:to>
                                    </p:set>
                                    <p:animEffect transition="in" filter="blinds(horizontal)">
                                      <p:cBhvr>
                                        <p:cTn id="7" dur="500"/>
                                        <p:tgtEl>
                                          <p:spTgt spid="7680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6803">
                                            <p:txEl>
                                              <p:pRg st="2" end="2"/>
                                            </p:txEl>
                                          </p:spTgt>
                                        </p:tgtEl>
                                        <p:attrNameLst>
                                          <p:attrName>style.visibility</p:attrName>
                                        </p:attrNameLst>
                                      </p:cBhvr>
                                      <p:to>
                                        <p:strVal val="visible"/>
                                      </p:to>
                                    </p:set>
                                    <p:animEffect transition="in" filter="blinds(horizontal)">
                                      <p:cBhvr>
                                        <p:cTn id="10" dur="500"/>
                                        <p:tgtEl>
                                          <p:spTgt spid="7680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6803">
                                            <p:txEl>
                                              <p:pRg st="3" end="3"/>
                                            </p:txEl>
                                          </p:spTgt>
                                        </p:tgtEl>
                                        <p:attrNameLst>
                                          <p:attrName>style.visibility</p:attrName>
                                        </p:attrNameLst>
                                      </p:cBhvr>
                                      <p:to>
                                        <p:strVal val="visible"/>
                                      </p:to>
                                    </p:set>
                                    <p:animEffect transition="in" filter="blinds(horizontal)">
                                      <p:cBhvr>
                                        <p:cTn id="13" dur="500"/>
                                        <p:tgtEl>
                                          <p:spTgt spid="7680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6803">
                                            <p:txEl>
                                              <p:pRg st="4" end="4"/>
                                            </p:txEl>
                                          </p:spTgt>
                                        </p:tgtEl>
                                        <p:attrNameLst>
                                          <p:attrName>style.visibility</p:attrName>
                                        </p:attrNameLst>
                                      </p:cBhvr>
                                      <p:to>
                                        <p:strVal val="visible"/>
                                      </p:to>
                                    </p:set>
                                    <p:animEffect transition="in" filter="blinds(horizontal)">
                                      <p:cBhvr>
                                        <p:cTn id="16" dur="500"/>
                                        <p:tgtEl>
                                          <p:spTgt spid="76803">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76861"/>
                                        </p:tgtEl>
                                        <p:attrNameLst>
                                          <p:attrName>style.visibility</p:attrName>
                                        </p:attrNameLst>
                                      </p:cBhvr>
                                      <p:to>
                                        <p:strVal val="visible"/>
                                      </p:to>
                                    </p:set>
                                    <p:animEffect transition="in" filter="wipe(down)">
                                      <p:cBhvr>
                                        <p:cTn id="21" dur="500"/>
                                        <p:tgtEl>
                                          <p:spTgt spid="7686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7686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6803">
                                            <p:txEl>
                                              <p:pRg st="5" end="5"/>
                                            </p:txEl>
                                          </p:spTgt>
                                        </p:tgtEl>
                                        <p:attrNameLst>
                                          <p:attrName>style.visibility</p:attrName>
                                        </p:attrNameLst>
                                      </p:cBhvr>
                                      <p:to>
                                        <p:strVal val="visible"/>
                                      </p:to>
                                    </p:set>
                                    <p:animEffect transition="in" filter="blinds(horizontal)">
                                      <p:cBhvr>
                                        <p:cTn id="30" dur="500"/>
                                        <p:tgtEl>
                                          <p:spTgt spid="76803">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AE9E0E6-0963-4039-92A4-299351FBEA2C}" type="slidenum">
              <a:rPr lang="en-US" altLang="zh-CN" sz="1400" smtClean="0"/>
              <a:pPr>
                <a:spcBef>
                  <a:spcPct val="0"/>
                </a:spcBef>
                <a:buClrTx/>
                <a:buSzTx/>
                <a:buFontTx/>
                <a:buNone/>
              </a:pPr>
              <a:t>126</a:t>
            </a:fld>
            <a:endParaRPr lang="en-US" altLang="zh-CN" sz="1400" smtClean="0"/>
          </a:p>
        </p:txBody>
      </p:sp>
      <p:sp>
        <p:nvSpPr>
          <p:cNvPr id="77826" name="Rectangle 2"/>
          <p:cNvSpPr>
            <a:spLocks noGrp="1" noChangeArrowheads="1"/>
          </p:cNvSpPr>
          <p:nvPr>
            <p:ph type="title"/>
          </p:nvPr>
        </p:nvSpPr>
        <p:spPr>
          <a:xfrm>
            <a:off x="533400" y="228600"/>
            <a:ext cx="8096250" cy="1143000"/>
          </a:xfrm>
        </p:spPr>
        <p:txBody>
          <a:bodyPr/>
          <a:lstStyle/>
          <a:p>
            <a:pPr>
              <a:defRPr/>
            </a:pPr>
            <a:r>
              <a:rPr lang="zh-CN" altLang="en-US"/>
              <a:t>第三层</a:t>
            </a:r>
            <a:r>
              <a:rPr lang="en-US" altLang="zh-CN"/>
              <a:t>ISP</a:t>
            </a:r>
            <a:r>
              <a:rPr lang="zh-CN" altLang="en-US"/>
              <a:t>和本地</a:t>
            </a:r>
            <a:r>
              <a:rPr lang="en-US" altLang="zh-CN"/>
              <a:t>ISP</a:t>
            </a:r>
          </a:p>
        </p:txBody>
      </p:sp>
      <p:sp>
        <p:nvSpPr>
          <p:cNvPr id="77827" name="Rectangle 3"/>
          <p:cNvSpPr>
            <a:spLocks noGrp="1" noChangeArrowheads="1"/>
          </p:cNvSpPr>
          <p:nvPr>
            <p:ph type="body" sz="half" idx="1"/>
          </p:nvPr>
        </p:nvSpPr>
        <p:spPr>
          <a:xfrm>
            <a:off x="533400" y="1428750"/>
            <a:ext cx="8259763" cy="601663"/>
          </a:xfrm>
        </p:spPr>
        <p:txBody>
          <a:bodyPr/>
          <a:lstStyle/>
          <a:p>
            <a:pPr eaLnBrk="1">
              <a:buFont typeface="Wingdings" panose="05000000000000000000" pitchFamily="2" charset="2"/>
              <a:buNone/>
            </a:pPr>
            <a:r>
              <a:rPr lang="zh-CN" altLang="en-US" sz="2400" b="1" smtClean="0">
                <a:solidFill>
                  <a:srgbClr val="FF0000"/>
                </a:solidFill>
                <a:latin typeface="华文中宋" panose="02010600040101010101" pitchFamily="2" charset="-122"/>
                <a:ea typeface="华文中宋" panose="02010600040101010101" pitchFamily="2" charset="-122"/>
              </a:rPr>
              <a:t>    最靠近端系统，经过第二层</a:t>
            </a:r>
            <a:r>
              <a:rPr lang="en-US" altLang="zh-CN" sz="2400" b="1" smtClean="0">
                <a:solidFill>
                  <a:srgbClr val="FF0000"/>
                </a:solidFill>
                <a:latin typeface="华文中宋" panose="02010600040101010101" pitchFamily="2" charset="-122"/>
                <a:ea typeface="华文中宋" panose="02010600040101010101" pitchFamily="2" charset="-122"/>
              </a:rPr>
              <a:t>ISP</a:t>
            </a:r>
            <a:r>
              <a:rPr lang="zh-CN" altLang="en-US" sz="2400" b="1" smtClean="0">
                <a:solidFill>
                  <a:srgbClr val="FF0000"/>
                </a:solidFill>
                <a:latin typeface="华文中宋" panose="02010600040101010101" pitchFamily="2" charset="-122"/>
                <a:ea typeface="华文中宋" panose="02010600040101010101" pitchFamily="2" charset="-122"/>
              </a:rPr>
              <a:t>与更大的因特网相连。</a:t>
            </a:r>
            <a:endParaRPr lang="en-US" altLang="zh-CN" sz="2400" b="1" smtClean="0">
              <a:solidFill>
                <a:srgbClr val="FF0000"/>
              </a:solidFill>
              <a:latin typeface="方正大标宋简体" panose="02010601030101010101" pitchFamily="2" charset="-122"/>
              <a:ea typeface="方正大标宋简体" panose="02010601030101010101" pitchFamily="2" charset="-122"/>
            </a:endParaRPr>
          </a:p>
        </p:txBody>
      </p:sp>
      <p:sp>
        <p:nvSpPr>
          <p:cNvPr id="137221" name="Oval 4"/>
          <p:cNvSpPr>
            <a:spLocks noChangeArrowheads="1"/>
          </p:cNvSpPr>
          <p:nvPr/>
        </p:nvSpPr>
        <p:spPr bwMode="auto">
          <a:xfrm>
            <a:off x="2432050" y="4883150"/>
            <a:ext cx="1863725" cy="79057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7222" name="Oval 5"/>
          <p:cNvSpPr>
            <a:spLocks noChangeArrowheads="1"/>
          </p:cNvSpPr>
          <p:nvPr/>
        </p:nvSpPr>
        <p:spPr bwMode="auto">
          <a:xfrm>
            <a:off x="3530600" y="3679825"/>
            <a:ext cx="1863725" cy="79057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7223" name="Oval 6"/>
          <p:cNvSpPr>
            <a:spLocks noChangeArrowheads="1"/>
          </p:cNvSpPr>
          <p:nvPr/>
        </p:nvSpPr>
        <p:spPr bwMode="auto">
          <a:xfrm>
            <a:off x="4800600" y="4845050"/>
            <a:ext cx="1863725" cy="7905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7224" name="Oval 7"/>
          <p:cNvSpPr>
            <a:spLocks noChangeArrowheads="1"/>
          </p:cNvSpPr>
          <p:nvPr/>
        </p:nvSpPr>
        <p:spPr bwMode="auto">
          <a:xfrm>
            <a:off x="5121275" y="4851400"/>
            <a:ext cx="133350"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25" name="Oval 8"/>
          <p:cNvSpPr>
            <a:spLocks noChangeArrowheads="1"/>
          </p:cNvSpPr>
          <p:nvPr/>
        </p:nvSpPr>
        <p:spPr bwMode="auto">
          <a:xfrm>
            <a:off x="4670425" y="4381500"/>
            <a:ext cx="133350" cy="14287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26" name="Oval 9"/>
          <p:cNvSpPr>
            <a:spLocks noChangeArrowheads="1"/>
          </p:cNvSpPr>
          <p:nvPr/>
        </p:nvSpPr>
        <p:spPr bwMode="auto">
          <a:xfrm>
            <a:off x="4206875" y="4406900"/>
            <a:ext cx="133350" cy="14287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27" name="Oval 10"/>
          <p:cNvSpPr>
            <a:spLocks noChangeArrowheads="1"/>
          </p:cNvSpPr>
          <p:nvPr/>
        </p:nvSpPr>
        <p:spPr bwMode="auto">
          <a:xfrm>
            <a:off x="3736975" y="4864100"/>
            <a:ext cx="133350" cy="14287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28" name="Oval 11"/>
          <p:cNvSpPr>
            <a:spLocks noChangeArrowheads="1"/>
          </p:cNvSpPr>
          <p:nvPr/>
        </p:nvSpPr>
        <p:spPr bwMode="auto">
          <a:xfrm>
            <a:off x="4232275" y="5181600"/>
            <a:ext cx="133350" cy="14287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29" name="Oval 12"/>
          <p:cNvSpPr>
            <a:spLocks noChangeArrowheads="1"/>
          </p:cNvSpPr>
          <p:nvPr/>
        </p:nvSpPr>
        <p:spPr bwMode="auto">
          <a:xfrm>
            <a:off x="4746625" y="5168900"/>
            <a:ext cx="133350"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30" name="Line 13"/>
          <p:cNvSpPr>
            <a:spLocks noChangeShapeType="1"/>
          </p:cNvSpPr>
          <p:nvPr/>
        </p:nvSpPr>
        <p:spPr bwMode="auto">
          <a:xfrm flipV="1">
            <a:off x="4368800" y="5238750"/>
            <a:ext cx="38100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1" name="Line 14"/>
          <p:cNvSpPr>
            <a:spLocks noChangeShapeType="1"/>
          </p:cNvSpPr>
          <p:nvPr/>
        </p:nvSpPr>
        <p:spPr bwMode="auto">
          <a:xfrm>
            <a:off x="4778375" y="4495800"/>
            <a:ext cx="368300" cy="368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2" name="Line 15"/>
          <p:cNvSpPr>
            <a:spLocks noChangeShapeType="1"/>
          </p:cNvSpPr>
          <p:nvPr/>
        </p:nvSpPr>
        <p:spPr bwMode="auto">
          <a:xfrm flipV="1">
            <a:off x="3835400" y="4527550"/>
            <a:ext cx="393700" cy="355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3" name="Group 16"/>
          <p:cNvGrpSpPr>
            <a:grpSpLocks/>
          </p:cNvGrpSpPr>
          <p:nvPr/>
        </p:nvGrpSpPr>
        <p:grpSpPr bwMode="auto">
          <a:xfrm>
            <a:off x="5670550" y="4178300"/>
            <a:ext cx="719138" cy="396875"/>
            <a:chOff x="3740" y="1244"/>
            <a:chExt cx="453" cy="250"/>
          </a:xfrm>
        </p:grpSpPr>
        <p:sp>
          <p:nvSpPr>
            <p:cNvPr id="137301" name="Rectangle 17"/>
            <p:cNvSpPr>
              <a:spLocks noChangeArrowheads="1"/>
            </p:cNvSpPr>
            <p:nvPr/>
          </p:nvSpPr>
          <p:spPr bwMode="auto">
            <a:xfrm>
              <a:off x="3755" y="1248"/>
              <a:ext cx="438" cy="19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302" name="Text Box 18"/>
            <p:cNvSpPr txBox="1">
              <a:spLocks noChangeArrowheads="1"/>
            </p:cNvSpPr>
            <p:nvPr/>
          </p:nvSpPr>
          <p:spPr bwMode="auto">
            <a:xfrm>
              <a:off x="3740" y="1244"/>
              <a:ext cx="4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solidFill>
                    <a:schemeClr val="bg1"/>
                  </a:solidFill>
                  <a:latin typeface="Comic Sans MS" panose="030F0702030302020204" pitchFamily="66" charset="0"/>
                  <a:ea typeface="宋体" panose="02010600030101010101" pitchFamily="2" charset="-122"/>
                </a:rPr>
                <a:t>NAP</a:t>
              </a:r>
              <a:endParaRPr lang="en-US" altLang="zh-CN" sz="2000">
                <a:latin typeface="Times New Roman" panose="02020603050405020304" pitchFamily="18" charset="0"/>
                <a:ea typeface="宋体" panose="02010600030101010101" pitchFamily="2" charset="-122"/>
              </a:endParaRPr>
            </a:p>
          </p:txBody>
        </p:sp>
      </p:grpSp>
      <p:sp>
        <p:nvSpPr>
          <p:cNvPr id="137234" name="Line 19"/>
          <p:cNvSpPr>
            <a:spLocks noChangeShapeType="1"/>
          </p:cNvSpPr>
          <p:nvPr/>
        </p:nvSpPr>
        <p:spPr bwMode="auto">
          <a:xfrm flipH="1">
            <a:off x="5222875" y="4445000"/>
            <a:ext cx="501650" cy="4254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5" name="Line 20"/>
          <p:cNvSpPr>
            <a:spLocks noChangeShapeType="1"/>
          </p:cNvSpPr>
          <p:nvPr/>
        </p:nvSpPr>
        <p:spPr bwMode="auto">
          <a:xfrm flipH="1">
            <a:off x="4791075" y="4362450"/>
            <a:ext cx="901700" cy="114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36" name="Line 21"/>
          <p:cNvSpPr>
            <a:spLocks noChangeShapeType="1"/>
          </p:cNvSpPr>
          <p:nvPr/>
        </p:nvSpPr>
        <p:spPr bwMode="auto">
          <a:xfrm flipH="1">
            <a:off x="3876675" y="4419600"/>
            <a:ext cx="1816100" cy="48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7237" name="Group 22"/>
          <p:cNvGrpSpPr>
            <a:grpSpLocks/>
          </p:cNvGrpSpPr>
          <p:nvPr/>
        </p:nvGrpSpPr>
        <p:grpSpPr bwMode="auto">
          <a:xfrm>
            <a:off x="1946275" y="3286125"/>
            <a:ext cx="6219825" cy="2838450"/>
            <a:chOff x="1226" y="2070"/>
            <a:chExt cx="3918" cy="1788"/>
          </a:xfrm>
        </p:grpSpPr>
        <p:grpSp>
          <p:nvGrpSpPr>
            <p:cNvPr id="137278" name="Group 23"/>
            <p:cNvGrpSpPr>
              <a:grpSpLocks/>
            </p:cNvGrpSpPr>
            <p:nvPr/>
          </p:nvGrpSpPr>
          <p:grpSpPr bwMode="auto">
            <a:xfrm>
              <a:off x="3042" y="2102"/>
              <a:ext cx="1054" cy="372"/>
              <a:chOff x="3042" y="2102"/>
              <a:chExt cx="1054" cy="372"/>
            </a:xfrm>
          </p:grpSpPr>
          <p:sp>
            <p:nvSpPr>
              <p:cNvPr id="137298" name="Oval 24"/>
              <p:cNvSpPr>
                <a:spLocks noChangeArrowheads="1"/>
              </p:cNvSpPr>
              <p:nvPr/>
            </p:nvSpPr>
            <p:spPr bwMode="auto">
              <a:xfrm>
                <a:off x="3042" y="2102"/>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99" name="Text Box 25"/>
              <p:cNvSpPr txBox="1">
                <a:spLocks noChangeArrowheads="1"/>
              </p:cNvSpPr>
              <p:nvPr/>
            </p:nvSpPr>
            <p:spPr bwMode="auto">
              <a:xfrm>
                <a:off x="3182" y="2176"/>
                <a:ext cx="845"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 </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7300" name="Oval 26"/>
              <p:cNvSpPr>
                <a:spLocks noChangeArrowheads="1"/>
              </p:cNvSpPr>
              <p:nvPr/>
            </p:nvSpPr>
            <p:spPr bwMode="auto">
              <a:xfrm>
                <a:off x="3184" y="2340"/>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7279" name="Group 27"/>
            <p:cNvGrpSpPr>
              <a:grpSpLocks/>
            </p:cNvGrpSpPr>
            <p:nvPr/>
          </p:nvGrpSpPr>
          <p:grpSpPr bwMode="auto">
            <a:xfrm>
              <a:off x="1610" y="2070"/>
              <a:ext cx="1054" cy="372"/>
              <a:chOff x="698" y="2190"/>
              <a:chExt cx="1054" cy="372"/>
            </a:xfrm>
          </p:grpSpPr>
          <p:sp>
            <p:nvSpPr>
              <p:cNvPr id="137295" name="Oval 28"/>
              <p:cNvSpPr>
                <a:spLocks noChangeArrowheads="1"/>
              </p:cNvSpPr>
              <p:nvPr/>
            </p:nvSpPr>
            <p:spPr bwMode="auto">
              <a:xfrm>
                <a:off x="698" y="2190"/>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96" name="Text Box 29"/>
              <p:cNvSpPr txBox="1">
                <a:spLocks noChangeArrowheads="1"/>
              </p:cNvSpPr>
              <p:nvPr/>
            </p:nvSpPr>
            <p:spPr bwMode="auto">
              <a:xfrm>
                <a:off x="838" y="2264"/>
                <a:ext cx="845"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 </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7297" name="Oval 30"/>
              <p:cNvSpPr>
                <a:spLocks noChangeArrowheads="1"/>
              </p:cNvSpPr>
              <p:nvPr/>
            </p:nvSpPr>
            <p:spPr bwMode="auto">
              <a:xfrm>
                <a:off x="1464" y="2460"/>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7280" name="Group 31"/>
            <p:cNvGrpSpPr>
              <a:grpSpLocks/>
            </p:cNvGrpSpPr>
            <p:nvPr/>
          </p:nvGrpSpPr>
          <p:grpSpPr bwMode="auto">
            <a:xfrm>
              <a:off x="1226" y="3476"/>
              <a:ext cx="1054" cy="374"/>
              <a:chOff x="442" y="3748"/>
              <a:chExt cx="1054" cy="374"/>
            </a:xfrm>
          </p:grpSpPr>
          <p:sp>
            <p:nvSpPr>
              <p:cNvPr id="137292" name="Oval 32"/>
              <p:cNvSpPr>
                <a:spLocks noChangeArrowheads="1"/>
              </p:cNvSpPr>
              <p:nvPr/>
            </p:nvSpPr>
            <p:spPr bwMode="auto">
              <a:xfrm>
                <a:off x="442" y="3750"/>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93" name="Text Box 33"/>
              <p:cNvSpPr txBox="1">
                <a:spLocks noChangeArrowheads="1"/>
              </p:cNvSpPr>
              <p:nvPr/>
            </p:nvSpPr>
            <p:spPr bwMode="auto">
              <a:xfrm>
                <a:off x="582" y="3824"/>
                <a:ext cx="845"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 </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7294" name="Oval 34"/>
              <p:cNvSpPr>
                <a:spLocks noChangeArrowheads="1"/>
              </p:cNvSpPr>
              <p:nvPr/>
            </p:nvSpPr>
            <p:spPr bwMode="auto">
              <a:xfrm>
                <a:off x="904" y="3748"/>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7281" name="Group 35"/>
            <p:cNvGrpSpPr>
              <a:grpSpLocks/>
            </p:cNvGrpSpPr>
            <p:nvPr/>
          </p:nvGrpSpPr>
          <p:grpSpPr bwMode="auto">
            <a:xfrm>
              <a:off x="2674" y="3486"/>
              <a:ext cx="1054" cy="372"/>
              <a:chOff x="2698" y="3710"/>
              <a:chExt cx="1054" cy="372"/>
            </a:xfrm>
          </p:grpSpPr>
          <p:sp>
            <p:nvSpPr>
              <p:cNvPr id="137289" name="Oval 36"/>
              <p:cNvSpPr>
                <a:spLocks noChangeArrowheads="1"/>
              </p:cNvSpPr>
              <p:nvPr/>
            </p:nvSpPr>
            <p:spPr bwMode="auto">
              <a:xfrm>
                <a:off x="2698" y="3710"/>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90" name="Text Box 37"/>
              <p:cNvSpPr txBox="1">
                <a:spLocks noChangeArrowheads="1"/>
              </p:cNvSpPr>
              <p:nvPr/>
            </p:nvSpPr>
            <p:spPr bwMode="auto">
              <a:xfrm>
                <a:off x="2838" y="3784"/>
                <a:ext cx="845"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 </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7291" name="Oval 38"/>
              <p:cNvSpPr>
                <a:spLocks noChangeArrowheads="1"/>
              </p:cNvSpPr>
              <p:nvPr/>
            </p:nvSpPr>
            <p:spPr bwMode="auto">
              <a:xfrm>
                <a:off x="3408" y="3716"/>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7282" name="Group 39"/>
            <p:cNvGrpSpPr>
              <a:grpSpLocks/>
            </p:cNvGrpSpPr>
            <p:nvPr/>
          </p:nvGrpSpPr>
          <p:grpSpPr bwMode="auto">
            <a:xfrm>
              <a:off x="4090" y="3182"/>
              <a:ext cx="1054" cy="372"/>
              <a:chOff x="4090" y="3182"/>
              <a:chExt cx="1054" cy="372"/>
            </a:xfrm>
          </p:grpSpPr>
          <p:sp>
            <p:nvSpPr>
              <p:cNvPr id="137286" name="Oval 40"/>
              <p:cNvSpPr>
                <a:spLocks noChangeArrowheads="1"/>
              </p:cNvSpPr>
              <p:nvPr/>
            </p:nvSpPr>
            <p:spPr bwMode="auto">
              <a:xfrm>
                <a:off x="4090" y="3182"/>
                <a:ext cx="1054" cy="3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87" name="Text Box 41"/>
              <p:cNvSpPr txBox="1">
                <a:spLocks noChangeArrowheads="1"/>
              </p:cNvSpPr>
              <p:nvPr/>
            </p:nvSpPr>
            <p:spPr bwMode="auto">
              <a:xfrm>
                <a:off x="4230" y="3256"/>
                <a:ext cx="845" cy="2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latin typeface="Comic Sans MS" panose="030F0702030302020204" pitchFamily="66" charset="0"/>
                    <a:ea typeface="宋体" panose="02010600030101010101" pitchFamily="2" charset="-122"/>
                  </a:rPr>
                  <a:t>第二层 </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7288" name="Oval 42"/>
              <p:cNvSpPr>
                <a:spLocks noChangeArrowheads="1"/>
              </p:cNvSpPr>
              <p:nvPr/>
            </p:nvSpPr>
            <p:spPr bwMode="auto">
              <a:xfrm>
                <a:off x="4144" y="3308"/>
                <a:ext cx="84" cy="9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37283" name="Oval 43"/>
            <p:cNvSpPr>
              <a:spLocks noChangeArrowheads="1"/>
            </p:cNvSpPr>
            <p:nvPr/>
          </p:nvSpPr>
          <p:spPr bwMode="auto">
            <a:xfrm>
              <a:off x="1712" y="2328"/>
              <a:ext cx="96" cy="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84" name="Line 44"/>
            <p:cNvSpPr>
              <a:spLocks noChangeShapeType="1"/>
            </p:cNvSpPr>
            <p:nvPr/>
          </p:nvSpPr>
          <p:spPr bwMode="auto">
            <a:xfrm>
              <a:off x="1768" y="2400"/>
              <a:ext cx="200" cy="6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85" name="Oval 45"/>
            <p:cNvSpPr>
              <a:spLocks noChangeArrowheads="1"/>
            </p:cNvSpPr>
            <p:nvPr/>
          </p:nvSpPr>
          <p:spPr bwMode="auto">
            <a:xfrm>
              <a:off x="1928" y="3044"/>
              <a:ext cx="96" cy="88"/>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37238" name="Oval 52"/>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39" name="Oval 53"/>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40" name="Line 54"/>
          <p:cNvSpPr>
            <a:spLocks noChangeShapeType="1"/>
          </p:cNvSpPr>
          <p:nvPr/>
        </p:nvSpPr>
        <p:spPr bwMode="auto">
          <a:xfrm>
            <a:off x="6451600" y="3822700"/>
            <a:ext cx="876300" cy="11557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41" name="Oval 55"/>
          <p:cNvSpPr>
            <a:spLocks noChangeArrowheads="1"/>
          </p:cNvSpPr>
          <p:nvPr/>
        </p:nvSpPr>
        <p:spPr bwMode="auto">
          <a:xfrm>
            <a:off x="6007100" y="3797300"/>
            <a:ext cx="152400" cy="1651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42" name="Line 56"/>
          <p:cNvSpPr>
            <a:spLocks noChangeShapeType="1"/>
          </p:cNvSpPr>
          <p:nvPr/>
        </p:nvSpPr>
        <p:spPr bwMode="auto">
          <a:xfrm>
            <a:off x="6083300" y="3949700"/>
            <a:ext cx="0"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7915" name="Group 91"/>
          <p:cNvGrpSpPr>
            <a:grpSpLocks/>
          </p:cNvGrpSpPr>
          <p:nvPr/>
        </p:nvGrpSpPr>
        <p:grpSpPr bwMode="auto">
          <a:xfrm>
            <a:off x="1539875" y="2473325"/>
            <a:ext cx="6823075" cy="4162425"/>
            <a:chOff x="970" y="1558"/>
            <a:chExt cx="4298" cy="2622"/>
          </a:xfrm>
        </p:grpSpPr>
        <p:grpSp>
          <p:nvGrpSpPr>
            <p:cNvPr id="137251" name="Group 62"/>
            <p:cNvGrpSpPr>
              <a:grpSpLocks/>
            </p:cNvGrpSpPr>
            <p:nvPr/>
          </p:nvGrpSpPr>
          <p:grpSpPr bwMode="auto">
            <a:xfrm>
              <a:off x="3322" y="1686"/>
              <a:ext cx="666" cy="438"/>
              <a:chOff x="4314" y="1086"/>
              <a:chExt cx="666" cy="438"/>
            </a:xfrm>
          </p:grpSpPr>
          <p:sp>
            <p:nvSpPr>
              <p:cNvPr id="137276" name="Oval 63"/>
              <p:cNvSpPr>
                <a:spLocks noChangeArrowheads="1"/>
              </p:cNvSpPr>
              <p:nvPr/>
            </p:nvSpPr>
            <p:spPr bwMode="auto">
              <a:xfrm>
                <a:off x="4314" y="1086"/>
                <a:ext cx="666" cy="4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77" name="Text Box 64"/>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grpSp>
          <p:nvGrpSpPr>
            <p:cNvPr id="137252" name="Group 65"/>
            <p:cNvGrpSpPr>
              <a:grpSpLocks/>
            </p:cNvGrpSpPr>
            <p:nvPr/>
          </p:nvGrpSpPr>
          <p:grpSpPr bwMode="auto">
            <a:xfrm>
              <a:off x="2714" y="1782"/>
              <a:ext cx="666" cy="438"/>
              <a:chOff x="4314" y="1086"/>
              <a:chExt cx="666" cy="438"/>
            </a:xfrm>
          </p:grpSpPr>
          <p:sp>
            <p:nvSpPr>
              <p:cNvPr id="137274" name="Oval 66"/>
              <p:cNvSpPr>
                <a:spLocks noChangeArrowheads="1"/>
              </p:cNvSpPr>
              <p:nvPr/>
            </p:nvSpPr>
            <p:spPr bwMode="auto">
              <a:xfrm>
                <a:off x="4314" y="1086"/>
                <a:ext cx="666" cy="4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75" name="Text Box 67"/>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grpSp>
          <p:nvGrpSpPr>
            <p:cNvPr id="137253" name="Group 59"/>
            <p:cNvGrpSpPr>
              <a:grpSpLocks/>
            </p:cNvGrpSpPr>
            <p:nvPr/>
          </p:nvGrpSpPr>
          <p:grpSpPr bwMode="auto">
            <a:xfrm>
              <a:off x="3794" y="1774"/>
              <a:ext cx="666" cy="438"/>
              <a:chOff x="4314" y="1086"/>
              <a:chExt cx="666" cy="438"/>
            </a:xfrm>
          </p:grpSpPr>
          <p:sp>
            <p:nvSpPr>
              <p:cNvPr id="137272" name="Oval 60"/>
              <p:cNvSpPr>
                <a:spLocks noChangeArrowheads="1"/>
              </p:cNvSpPr>
              <p:nvPr/>
            </p:nvSpPr>
            <p:spPr bwMode="auto">
              <a:xfrm>
                <a:off x="4314" y="1086"/>
                <a:ext cx="666" cy="4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73" name="Text Box 61"/>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grpSp>
          <p:nvGrpSpPr>
            <p:cNvPr id="137254" name="Group 71"/>
            <p:cNvGrpSpPr>
              <a:grpSpLocks/>
            </p:cNvGrpSpPr>
            <p:nvPr/>
          </p:nvGrpSpPr>
          <p:grpSpPr bwMode="auto">
            <a:xfrm>
              <a:off x="970" y="3702"/>
              <a:ext cx="666" cy="438"/>
              <a:chOff x="4314" y="1086"/>
              <a:chExt cx="666" cy="438"/>
            </a:xfrm>
          </p:grpSpPr>
          <p:sp>
            <p:nvSpPr>
              <p:cNvPr id="137270" name="Oval 72"/>
              <p:cNvSpPr>
                <a:spLocks noChangeArrowheads="1"/>
              </p:cNvSpPr>
              <p:nvPr/>
            </p:nvSpPr>
            <p:spPr bwMode="auto">
              <a:xfrm>
                <a:off x="4314" y="1086"/>
                <a:ext cx="666" cy="4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71" name="Text Box 73"/>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grpSp>
          <p:nvGrpSpPr>
            <p:cNvPr id="137255" name="Group 74"/>
            <p:cNvGrpSpPr>
              <a:grpSpLocks/>
            </p:cNvGrpSpPr>
            <p:nvPr/>
          </p:nvGrpSpPr>
          <p:grpSpPr bwMode="auto">
            <a:xfrm>
              <a:off x="1136" y="1558"/>
              <a:ext cx="716" cy="438"/>
              <a:chOff x="4264" y="1086"/>
              <a:chExt cx="716" cy="438"/>
            </a:xfrm>
          </p:grpSpPr>
          <p:sp>
            <p:nvSpPr>
              <p:cNvPr id="137268" name="Oval 75"/>
              <p:cNvSpPr>
                <a:spLocks noChangeArrowheads="1"/>
              </p:cNvSpPr>
              <p:nvPr/>
            </p:nvSpPr>
            <p:spPr bwMode="auto">
              <a:xfrm>
                <a:off x="4314" y="1086"/>
                <a:ext cx="666" cy="4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69" name="Text Box 76"/>
              <p:cNvSpPr txBox="1">
                <a:spLocks noChangeArrowheads="1"/>
              </p:cNvSpPr>
              <p:nvPr/>
            </p:nvSpPr>
            <p:spPr bwMode="auto">
              <a:xfrm>
                <a:off x="4264" y="1106"/>
                <a:ext cx="658"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latin typeface="Comic Sans MS" panose="030F0702030302020204" pitchFamily="66" charset="0"/>
                    <a:ea typeface="宋体" panose="02010600030101010101" pitchFamily="2" charset="-122"/>
                  </a:rPr>
                  <a:t>本地</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grpSp>
          <p:nvGrpSpPr>
            <p:cNvPr id="137256" name="Group 68"/>
            <p:cNvGrpSpPr>
              <a:grpSpLocks/>
            </p:cNvGrpSpPr>
            <p:nvPr/>
          </p:nvGrpSpPr>
          <p:grpSpPr bwMode="auto">
            <a:xfrm>
              <a:off x="1730" y="1710"/>
              <a:ext cx="666" cy="438"/>
              <a:chOff x="4314" y="1086"/>
              <a:chExt cx="666" cy="438"/>
            </a:xfrm>
          </p:grpSpPr>
          <p:sp>
            <p:nvSpPr>
              <p:cNvPr id="137266" name="Oval 69"/>
              <p:cNvSpPr>
                <a:spLocks noChangeArrowheads="1"/>
              </p:cNvSpPr>
              <p:nvPr/>
            </p:nvSpPr>
            <p:spPr bwMode="auto">
              <a:xfrm>
                <a:off x="4314" y="1086"/>
                <a:ext cx="666" cy="4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67" name="Text Box 70"/>
              <p:cNvSpPr txBox="1">
                <a:spLocks noChangeArrowheads="1"/>
              </p:cNvSpPr>
              <p:nvPr/>
            </p:nvSpPr>
            <p:spPr bwMode="auto">
              <a:xfrm>
                <a:off x="4320" y="1094"/>
                <a:ext cx="548" cy="40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latin typeface="Comic Sans MS" panose="030F0702030302020204" pitchFamily="66" charset="0"/>
                    <a:ea typeface="宋体" panose="02010600030101010101" pitchFamily="2" charset="-122"/>
                  </a:rPr>
                  <a:t>第三层</a:t>
                </a:r>
              </a:p>
              <a:p>
                <a:pPr algn="ctr">
                  <a:spcBef>
                    <a:spcPct val="0"/>
                  </a:spcBef>
                  <a:buClrTx/>
                  <a:buSzTx/>
                  <a:buFontTx/>
                  <a:buNone/>
                </a:pP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grpSp>
          <p:nvGrpSpPr>
            <p:cNvPr id="137257" name="Group 77"/>
            <p:cNvGrpSpPr>
              <a:grpSpLocks/>
            </p:cNvGrpSpPr>
            <p:nvPr/>
          </p:nvGrpSpPr>
          <p:grpSpPr bwMode="auto">
            <a:xfrm>
              <a:off x="1826" y="3742"/>
              <a:ext cx="666" cy="438"/>
              <a:chOff x="4314" y="1086"/>
              <a:chExt cx="666" cy="438"/>
            </a:xfrm>
          </p:grpSpPr>
          <p:sp>
            <p:nvSpPr>
              <p:cNvPr id="137264" name="Oval 78"/>
              <p:cNvSpPr>
                <a:spLocks noChangeArrowheads="1"/>
              </p:cNvSpPr>
              <p:nvPr/>
            </p:nvSpPr>
            <p:spPr bwMode="auto">
              <a:xfrm>
                <a:off x="4314" y="1086"/>
                <a:ext cx="666" cy="4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65" name="Text Box 79"/>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grpSp>
          <p:nvGrpSpPr>
            <p:cNvPr id="137258" name="Group 80"/>
            <p:cNvGrpSpPr>
              <a:grpSpLocks/>
            </p:cNvGrpSpPr>
            <p:nvPr/>
          </p:nvGrpSpPr>
          <p:grpSpPr bwMode="auto">
            <a:xfrm>
              <a:off x="2898" y="3742"/>
              <a:ext cx="666" cy="438"/>
              <a:chOff x="4314" y="1086"/>
              <a:chExt cx="666" cy="438"/>
            </a:xfrm>
          </p:grpSpPr>
          <p:sp>
            <p:nvSpPr>
              <p:cNvPr id="137262" name="Oval 81"/>
              <p:cNvSpPr>
                <a:spLocks noChangeArrowheads="1"/>
              </p:cNvSpPr>
              <p:nvPr/>
            </p:nvSpPr>
            <p:spPr bwMode="auto">
              <a:xfrm>
                <a:off x="4314" y="1086"/>
                <a:ext cx="666" cy="4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63" name="Text Box 82"/>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grpSp>
          <p:nvGrpSpPr>
            <p:cNvPr id="137259" name="Group 83"/>
            <p:cNvGrpSpPr>
              <a:grpSpLocks/>
            </p:cNvGrpSpPr>
            <p:nvPr/>
          </p:nvGrpSpPr>
          <p:grpSpPr bwMode="auto">
            <a:xfrm>
              <a:off x="4552" y="3454"/>
              <a:ext cx="716" cy="438"/>
              <a:chOff x="4264" y="1086"/>
              <a:chExt cx="716" cy="438"/>
            </a:xfrm>
          </p:grpSpPr>
          <p:sp>
            <p:nvSpPr>
              <p:cNvPr id="137260" name="Oval 84"/>
              <p:cNvSpPr>
                <a:spLocks noChangeArrowheads="1"/>
              </p:cNvSpPr>
              <p:nvPr/>
            </p:nvSpPr>
            <p:spPr bwMode="auto">
              <a:xfrm>
                <a:off x="4314" y="1086"/>
                <a:ext cx="666" cy="438"/>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7261" name="Text Box 85"/>
              <p:cNvSpPr txBox="1">
                <a:spLocks noChangeArrowheads="1"/>
              </p:cNvSpPr>
              <p:nvPr/>
            </p:nvSpPr>
            <p:spPr bwMode="auto">
              <a:xfrm>
                <a:off x="4264" y="1106"/>
                <a:ext cx="658"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latin typeface="Comic Sans MS" panose="030F0702030302020204" pitchFamily="66" charset="0"/>
                    <a:ea typeface="宋体" panose="02010600030101010101" pitchFamily="2" charset="-122"/>
                  </a:rPr>
                  <a:t>本地</a:t>
                </a:r>
                <a:r>
                  <a:rPr lang="en-US" altLang="zh-CN" sz="1800">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grpSp>
      </p:grpSp>
      <p:grpSp>
        <p:nvGrpSpPr>
          <p:cNvPr id="77914" name="Group 90"/>
          <p:cNvGrpSpPr>
            <a:grpSpLocks/>
          </p:cNvGrpSpPr>
          <p:nvPr/>
        </p:nvGrpSpPr>
        <p:grpSpPr bwMode="auto">
          <a:xfrm>
            <a:off x="184150" y="3175000"/>
            <a:ext cx="2825750" cy="2819400"/>
            <a:chOff x="116" y="2000"/>
            <a:chExt cx="1780" cy="1776"/>
          </a:xfrm>
        </p:grpSpPr>
        <p:sp>
          <p:nvSpPr>
            <p:cNvPr id="137246" name="Text Box 51"/>
            <p:cNvSpPr txBox="1">
              <a:spLocks noChangeArrowheads="1"/>
            </p:cNvSpPr>
            <p:nvPr/>
          </p:nvSpPr>
          <p:spPr bwMode="auto">
            <a:xfrm>
              <a:off x="116" y="2094"/>
              <a:ext cx="1132" cy="1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solidFill>
                    <a:schemeClr val="hlink"/>
                  </a:solidFill>
                  <a:latin typeface="Comic Sans MS" panose="030F0702030302020204" pitchFamily="66" charset="0"/>
                  <a:ea typeface="宋体" panose="02010600030101010101" pitchFamily="2" charset="-122"/>
                </a:rPr>
                <a:t>本地和 第三层 </a:t>
              </a:r>
              <a:r>
                <a:rPr lang="en-US" altLang="zh-CN" sz="1800" b="1">
                  <a:solidFill>
                    <a:schemeClr val="hlink"/>
                  </a:solidFill>
                  <a:latin typeface="Comic Sans MS" panose="030F0702030302020204" pitchFamily="66" charset="0"/>
                  <a:ea typeface="宋体" panose="02010600030101010101" pitchFamily="2" charset="-122"/>
                </a:rPr>
                <a:t>ISP</a:t>
              </a:r>
              <a:r>
                <a:rPr lang="zh-CN" altLang="en-US" sz="1800" b="1">
                  <a:solidFill>
                    <a:schemeClr val="hlink"/>
                  </a:solidFill>
                  <a:latin typeface="Comic Sans MS" panose="030F0702030302020204" pitchFamily="66" charset="0"/>
                  <a:ea typeface="宋体" panose="02010600030101010101" pitchFamily="2" charset="-122"/>
                </a:rPr>
                <a:t>是较高层</a:t>
              </a:r>
              <a:r>
                <a:rPr lang="en-US" altLang="zh-CN" sz="1800" b="1">
                  <a:solidFill>
                    <a:schemeClr val="hlink"/>
                  </a:solidFill>
                  <a:latin typeface="Comic Sans MS" panose="030F0702030302020204" pitchFamily="66" charset="0"/>
                  <a:ea typeface="宋体" panose="02010600030101010101" pitchFamily="2" charset="-122"/>
                </a:rPr>
                <a:t>ISP</a:t>
              </a:r>
              <a:r>
                <a:rPr lang="zh-CN" altLang="en-US" sz="1800" b="1">
                  <a:solidFill>
                    <a:schemeClr val="hlink"/>
                  </a:solidFill>
                  <a:latin typeface="Comic Sans MS" panose="030F0702030302020204" pitchFamily="66" charset="0"/>
                  <a:ea typeface="宋体" panose="02010600030101010101" pitchFamily="2" charset="-122"/>
                </a:rPr>
                <a:t>的客户，这些较高层</a:t>
              </a:r>
              <a:r>
                <a:rPr lang="en-US" altLang="zh-CN" sz="1800" b="1">
                  <a:solidFill>
                    <a:schemeClr val="hlink"/>
                  </a:solidFill>
                  <a:latin typeface="Comic Sans MS" panose="030F0702030302020204" pitchFamily="66" charset="0"/>
                  <a:ea typeface="宋体" panose="02010600030101010101" pitchFamily="2" charset="-122"/>
                </a:rPr>
                <a:t>ISP</a:t>
              </a:r>
              <a:r>
                <a:rPr lang="zh-CN" altLang="en-US" sz="1800" b="1">
                  <a:solidFill>
                    <a:schemeClr val="hlink"/>
                  </a:solidFill>
                  <a:latin typeface="Comic Sans MS" panose="030F0702030302020204" pitchFamily="66" charset="0"/>
                  <a:ea typeface="宋体" panose="02010600030101010101" pitchFamily="2" charset="-122"/>
                </a:rPr>
                <a:t>将它们连接到因特网其他部分</a:t>
              </a:r>
              <a:endParaRPr lang="en-US" altLang="zh-CN" sz="1800" b="1">
                <a:solidFill>
                  <a:schemeClr val="hlink"/>
                </a:solidFill>
                <a:latin typeface="Comic Sans MS" panose="030F0702030302020204" pitchFamily="66" charset="0"/>
                <a:ea typeface="宋体" panose="02010600030101010101" pitchFamily="2" charset="-122"/>
              </a:endParaRPr>
            </a:p>
          </p:txBody>
        </p:sp>
        <p:sp>
          <p:nvSpPr>
            <p:cNvPr id="137247" name="Line 86"/>
            <p:cNvSpPr>
              <a:spLocks noChangeShapeType="1"/>
            </p:cNvSpPr>
            <p:nvPr/>
          </p:nvSpPr>
          <p:spPr bwMode="auto">
            <a:xfrm flipV="1">
              <a:off x="1072" y="2008"/>
              <a:ext cx="344" cy="7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48" name="Line 87"/>
            <p:cNvSpPr>
              <a:spLocks noChangeShapeType="1"/>
            </p:cNvSpPr>
            <p:nvPr/>
          </p:nvSpPr>
          <p:spPr bwMode="auto">
            <a:xfrm flipV="1">
              <a:off x="1088" y="2000"/>
              <a:ext cx="664" cy="7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49" name="Line 88"/>
            <p:cNvSpPr>
              <a:spLocks noChangeShapeType="1"/>
            </p:cNvSpPr>
            <p:nvPr/>
          </p:nvSpPr>
          <p:spPr bwMode="auto">
            <a:xfrm>
              <a:off x="1073" y="2744"/>
              <a:ext cx="95"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250" name="Line 89"/>
            <p:cNvSpPr>
              <a:spLocks noChangeShapeType="1"/>
            </p:cNvSpPr>
            <p:nvPr/>
          </p:nvSpPr>
          <p:spPr bwMode="auto">
            <a:xfrm>
              <a:off x="1074" y="2739"/>
              <a:ext cx="822" cy="10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7245" name="AutoShape 92">
            <a:hlinkClick r:id="" action="ppaction://hlinkshowjump?jump=nextslide" highlightClick="1"/>
          </p:cNvPr>
          <p:cNvSpPr>
            <a:spLocks noChangeArrowheads="1"/>
          </p:cNvSpPr>
          <p:nvPr/>
        </p:nvSpPr>
        <p:spPr bwMode="auto">
          <a:xfrm>
            <a:off x="8056563" y="6345238"/>
            <a:ext cx="573087" cy="290512"/>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7791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7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8A133549-0002-49DF-9B78-7FC6765F8E4C}" type="slidenum">
              <a:rPr lang="en-US" altLang="zh-CN" sz="1400" smtClean="0"/>
              <a:pPr>
                <a:spcBef>
                  <a:spcPct val="0"/>
                </a:spcBef>
                <a:buClrTx/>
                <a:buSzTx/>
                <a:buFontTx/>
                <a:buNone/>
              </a:pPr>
              <a:t>127</a:t>
            </a:fld>
            <a:endParaRPr lang="en-US" altLang="zh-CN" sz="1400" smtClean="0"/>
          </a:p>
        </p:txBody>
      </p:sp>
      <p:sp>
        <p:nvSpPr>
          <p:cNvPr id="78850" name="Rectangle 2"/>
          <p:cNvSpPr>
            <a:spLocks noGrp="1" noChangeArrowheads="1"/>
          </p:cNvSpPr>
          <p:nvPr>
            <p:ph type="title"/>
          </p:nvPr>
        </p:nvSpPr>
        <p:spPr>
          <a:xfrm>
            <a:off x="533400" y="228600"/>
            <a:ext cx="8096250" cy="1143000"/>
          </a:xfrm>
        </p:spPr>
        <p:txBody>
          <a:bodyPr/>
          <a:lstStyle/>
          <a:p>
            <a:pPr>
              <a:defRPr/>
            </a:pPr>
            <a:r>
              <a:rPr lang="zh-CN" altLang="en-US"/>
              <a:t>例：分组在因特网传输</a:t>
            </a:r>
          </a:p>
        </p:txBody>
      </p:sp>
      <p:sp>
        <p:nvSpPr>
          <p:cNvPr id="139268" name="Rectangle 3"/>
          <p:cNvSpPr>
            <a:spLocks noGrp="1" noChangeArrowheads="1"/>
          </p:cNvSpPr>
          <p:nvPr>
            <p:ph type="body" sz="half" idx="1"/>
          </p:nvPr>
        </p:nvSpPr>
        <p:spPr>
          <a:xfrm>
            <a:off x="352425" y="1428750"/>
            <a:ext cx="8440738" cy="914400"/>
          </a:xfrm>
        </p:spPr>
        <p:txBody>
          <a:bodyPr/>
          <a:lstStyle/>
          <a:p>
            <a:pPr eaLnBrk="1"/>
            <a:r>
              <a:rPr lang="zh-CN" altLang="en-US" sz="2400" b="1" smtClean="0">
                <a:solidFill>
                  <a:srgbClr val="FF0000"/>
                </a:solidFill>
                <a:latin typeface="华文中宋" panose="02010600040101010101" pitchFamily="2" charset="-122"/>
                <a:ea typeface="华文中宋" panose="02010600040101010101" pitchFamily="2" charset="-122"/>
              </a:rPr>
              <a:t>一个分组通过许多网络传输</a:t>
            </a:r>
            <a:r>
              <a:rPr lang="en-US" altLang="zh-CN" sz="2400" b="1" smtClean="0">
                <a:solidFill>
                  <a:srgbClr val="FF0000"/>
                </a:solidFill>
                <a:latin typeface="华文中宋" panose="02010600040101010101" pitchFamily="2" charset="-122"/>
                <a:ea typeface="华文中宋" panose="02010600040101010101" pitchFamily="2" charset="-122"/>
              </a:rPr>
              <a:t>!</a:t>
            </a:r>
          </a:p>
          <a:p>
            <a:pPr lvl="1" eaLnBrk="1">
              <a:buFont typeface="ZapfDingbats" pitchFamily="82" charset="2"/>
              <a:buNone/>
            </a:pPr>
            <a:endParaRPr lang="zh-CN" altLang="en-US" b="1" smtClean="0">
              <a:latin typeface="方正大标宋简体" panose="02010601030101010101" pitchFamily="2" charset="-122"/>
              <a:ea typeface="方正大标宋简体" panose="02010601030101010101" pitchFamily="2" charset="-122"/>
            </a:endParaRPr>
          </a:p>
        </p:txBody>
      </p:sp>
      <p:sp>
        <p:nvSpPr>
          <p:cNvPr id="139269" name="Oval 4"/>
          <p:cNvSpPr>
            <a:spLocks noChangeArrowheads="1"/>
          </p:cNvSpPr>
          <p:nvPr/>
        </p:nvSpPr>
        <p:spPr bwMode="auto">
          <a:xfrm>
            <a:off x="2432050" y="4883150"/>
            <a:ext cx="1863725" cy="790575"/>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9270" name="Oval 5"/>
          <p:cNvSpPr>
            <a:spLocks noChangeArrowheads="1"/>
          </p:cNvSpPr>
          <p:nvPr/>
        </p:nvSpPr>
        <p:spPr bwMode="auto">
          <a:xfrm>
            <a:off x="3530600" y="3679825"/>
            <a:ext cx="1863725" cy="790575"/>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9271" name="Oval 6"/>
          <p:cNvSpPr>
            <a:spLocks noChangeArrowheads="1"/>
          </p:cNvSpPr>
          <p:nvPr/>
        </p:nvSpPr>
        <p:spPr bwMode="auto">
          <a:xfrm>
            <a:off x="4800600" y="4845050"/>
            <a:ext cx="1863725" cy="790575"/>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a:solidFill>
                  <a:schemeClr val="bg1"/>
                </a:solidFill>
                <a:latin typeface="Comic Sans MS" panose="030F0702030302020204" pitchFamily="66" charset="0"/>
                <a:ea typeface="宋体" panose="02010600030101010101" pitchFamily="2" charset="-122"/>
              </a:rPr>
              <a:t>第一层 </a:t>
            </a:r>
            <a:r>
              <a:rPr lang="en-US" altLang="zh-CN" sz="2400">
                <a:solidFill>
                  <a:schemeClr val="bg1"/>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139272" name="Oval 7"/>
          <p:cNvSpPr>
            <a:spLocks noChangeArrowheads="1"/>
          </p:cNvSpPr>
          <p:nvPr/>
        </p:nvSpPr>
        <p:spPr bwMode="auto">
          <a:xfrm>
            <a:off x="5121275" y="4851400"/>
            <a:ext cx="133350" cy="142875"/>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273" name="Oval 8"/>
          <p:cNvSpPr>
            <a:spLocks noChangeArrowheads="1"/>
          </p:cNvSpPr>
          <p:nvPr/>
        </p:nvSpPr>
        <p:spPr bwMode="auto">
          <a:xfrm>
            <a:off x="4670425" y="4381500"/>
            <a:ext cx="133350" cy="142875"/>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274" name="Oval 9"/>
          <p:cNvSpPr>
            <a:spLocks noChangeArrowheads="1"/>
          </p:cNvSpPr>
          <p:nvPr/>
        </p:nvSpPr>
        <p:spPr bwMode="auto">
          <a:xfrm>
            <a:off x="4206875" y="4406900"/>
            <a:ext cx="133350" cy="142875"/>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275" name="Oval 10"/>
          <p:cNvSpPr>
            <a:spLocks noChangeArrowheads="1"/>
          </p:cNvSpPr>
          <p:nvPr/>
        </p:nvSpPr>
        <p:spPr bwMode="auto">
          <a:xfrm>
            <a:off x="3736975" y="4864100"/>
            <a:ext cx="133350" cy="142875"/>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276" name="Oval 11"/>
          <p:cNvSpPr>
            <a:spLocks noChangeArrowheads="1"/>
          </p:cNvSpPr>
          <p:nvPr/>
        </p:nvSpPr>
        <p:spPr bwMode="auto">
          <a:xfrm>
            <a:off x="4232275" y="5181600"/>
            <a:ext cx="133350" cy="142875"/>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277" name="Oval 12"/>
          <p:cNvSpPr>
            <a:spLocks noChangeArrowheads="1"/>
          </p:cNvSpPr>
          <p:nvPr/>
        </p:nvSpPr>
        <p:spPr bwMode="auto">
          <a:xfrm>
            <a:off x="4746625" y="5168900"/>
            <a:ext cx="133350" cy="142875"/>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278" name="Line 13"/>
          <p:cNvSpPr>
            <a:spLocks noChangeShapeType="1"/>
          </p:cNvSpPr>
          <p:nvPr/>
        </p:nvSpPr>
        <p:spPr bwMode="auto">
          <a:xfrm flipV="1">
            <a:off x="4368800" y="5238750"/>
            <a:ext cx="38100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79" name="Line 14"/>
          <p:cNvSpPr>
            <a:spLocks noChangeShapeType="1"/>
          </p:cNvSpPr>
          <p:nvPr/>
        </p:nvSpPr>
        <p:spPr bwMode="auto">
          <a:xfrm>
            <a:off x="4778375" y="4495800"/>
            <a:ext cx="368300" cy="368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80" name="Line 15"/>
          <p:cNvSpPr>
            <a:spLocks noChangeShapeType="1"/>
          </p:cNvSpPr>
          <p:nvPr/>
        </p:nvSpPr>
        <p:spPr bwMode="auto">
          <a:xfrm flipV="1">
            <a:off x="3835400" y="4527550"/>
            <a:ext cx="393700" cy="355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9281" name="Group 16"/>
          <p:cNvGrpSpPr>
            <a:grpSpLocks/>
          </p:cNvGrpSpPr>
          <p:nvPr/>
        </p:nvGrpSpPr>
        <p:grpSpPr bwMode="auto">
          <a:xfrm>
            <a:off x="5670550" y="4178300"/>
            <a:ext cx="719138" cy="396875"/>
            <a:chOff x="3740" y="1244"/>
            <a:chExt cx="453" cy="250"/>
          </a:xfrm>
        </p:grpSpPr>
        <p:sp>
          <p:nvSpPr>
            <p:cNvPr id="139344" name="Rectangle 17"/>
            <p:cNvSpPr>
              <a:spLocks noChangeArrowheads="1"/>
            </p:cNvSpPr>
            <p:nvPr/>
          </p:nvSpPr>
          <p:spPr bwMode="auto">
            <a:xfrm>
              <a:off x="3755" y="1248"/>
              <a:ext cx="438" cy="198"/>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45" name="Text Box 18"/>
            <p:cNvSpPr txBox="1">
              <a:spLocks noChangeArrowheads="1"/>
            </p:cNvSpPr>
            <p:nvPr/>
          </p:nvSpPr>
          <p:spPr bwMode="auto">
            <a:xfrm>
              <a:off x="3740" y="1244"/>
              <a:ext cx="444" cy="250"/>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solidFill>
                    <a:schemeClr val="bg1"/>
                  </a:solidFill>
                  <a:latin typeface="Comic Sans MS" panose="030F0702030302020204" pitchFamily="66" charset="0"/>
                  <a:ea typeface="宋体" panose="02010600030101010101" pitchFamily="2" charset="-122"/>
                </a:rPr>
                <a:t>NAP</a:t>
              </a:r>
              <a:endParaRPr lang="en-US" altLang="zh-CN" sz="2000">
                <a:latin typeface="Times New Roman" panose="02020603050405020304" pitchFamily="18" charset="0"/>
                <a:ea typeface="宋体" panose="02010600030101010101" pitchFamily="2" charset="-122"/>
              </a:endParaRPr>
            </a:p>
          </p:txBody>
        </p:sp>
      </p:grpSp>
      <p:sp>
        <p:nvSpPr>
          <p:cNvPr id="139282" name="Line 19"/>
          <p:cNvSpPr>
            <a:spLocks noChangeShapeType="1"/>
          </p:cNvSpPr>
          <p:nvPr/>
        </p:nvSpPr>
        <p:spPr bwMode="auto">
          <a:xfrm flipH="1">
            <a:off x="5222875" y="4445000"/>
            <a:ext cx="501650" cy="4254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83" name="Line 20"/>
          <p:cNvSpPr>
            <a:spLocks noChangeShapeType="1"/>
          </p:cNvSpPr>
          <p:nvPr/>
        </p:nvSpPr>
        <p:spPr bwMode="auto">
          <a:xfrm flipH="1">
            <a:off x="4791075" y="4362450"/>
            <a:ext cx="901700" cy="114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84" name="Line 21"/>
          <p:cNvSpPr>
            <a:spLocks noChangeShapeType="1"/>
          </p:cNvSpPr>
          <p:nvPr/>
        </p:nvSpPr>
        <p:spPr bwMode="auto">
          <a:xfrm flipH="1">
            <a:off x="3876675" y="4419600"/>
            <a:ext cx="1816100" cy="48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9285" name="Group 22"/>
          <p:cNvGrpSpPr>
            <a:grpSpLocks/>
          </p:cNvGrpSpPr>
          <p:nvPr/>
        </p:nvGrpSpPr>
        <p:grpSpPr bwMode="auto">
          <a:xfrm>
            <a:off x="1946275" y="3286125"/>
            <a:ext cx="6219825" cy="2838450"/>
            <a:chOff x="1226" y="2070"/>
            <a:chExt cx="3918" cy="1788"/>
          </a:xfrm>
        </p:grpSpPr>
        <p:grpSp>
          <p:nvGrpSpPr>
            <p:cNvPr id="139321" name="Group 23"/>
            <p:cNvGrpSpPr>
              <a:grpSpLocks/>
            </p:cNvGrpSpPr>
            <p:nvPr/>
          </p:nvGrpSpPr>
          <p:grpSpPr bwMode="auto">
            <a:xfrm>
              <a:off x="3042" y="2102"/>
              <a:ext cx="1054" cy="372"/>
              <a:chOff x="3042" y="2102"/>
              <a:chExt cx="1054" cy="372"/>
            </a:xfrm>
          </p:grpSpPr>
          <p:sp>
            <p:nvSpPr>
              <p:cNvPr id="139341" name="Oval 24"/>
              <p:cNvSpPr>
                <a:spLocks noChangeArrowheads="1"/>
              </p:cNvSpPr>
              <p:nvPr/>
            </p:nvSpPr>
            <p:spPr bwMode="auto">
              <a:xfrm>
                <a:off x="3042" y="2102"/>
                <a:ext cx="1054" cy="3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42" name="Text Box 25"/>
              <p:cNvSpPr txBox="1">
                <a:spLocks noChangeArrowheads="1"/>
              </p:cNvSpPr>
              <p:nvPr/>
            </p:nvSpPr>
            <p:spPr bwMode="auto">
              <a:xfrm>
                <a:off x="3182" y="2176"/>
                <a:ext cx="8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第二层 </a:t>
                </a: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sp>
            <p:nvSpPr>
              <p:cNvPr id="139343" name="Oval 26"/>
              <p:cNvSpPr>
                <a:spLocks noChangeArrowheads="1"/>
              </p:cNvSpPr>
              <p:nvPr/>
            </p:nvSpPr>
            <p:spPr bwMode="auto">
              <a:xfrm>
                <a:off x="3184" y="2340"/>
                <a:ext cx="84" cy="9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9322" name="Group 27"/>
            <p:cNvGrpSpPr>
              <a:grpSpLocks/>
            </p:cNvGrpSpPr>
            <p:nvPr/>
          </p:nvGrpSpPr>
          <p:grpSpPr bwMode="auto">
            <a:xfrm>
              <a:off x="1610" y="2070"/>
              <a:ext cx="1054" cy="372"/>
              <a:chOff x="698" y="2190"/>
              <a:chExt cx="1054" cy="372"/>
            </a:xfrm>
          </p:grpSpPr>
          <p:sp>
            <p:nvSpPr>
              <p:cNvPr id="139338" name="Oval 28"/>
              <p:cNvSpPr>
                <a:spLocks noChangeArrowheads="1"/>
              </p:cNvSpPr>
              <p:nvPr/>
            </p:nvSpPr>
            <p:spPr bwMode="auto">
              <a:xfrm>
                <a:off x="698" y="2190"/>
                <a:ext cx="1054" cy="3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39" name="Text Box 29"/>
              <p:cNvSpPr txBox="1">
                <a:spLocks noChangeArrowheads="1"/>
              </p:cNvSpPr>
              <p:nvPr/>
            </p:nvSpPr>
            <p:spPr bwMode="auto">
              <a:xfrm>
                <a:off x="838" y="2264"/>
                <a:ext cx="8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第二层 </a:t>
                </a: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sp>
            <p:nvSpPr>
              <p:cNvPr id="139340" name="Oval 30"/>
              <p:cNvSpPr>
                <a:spLocks noChangeArrowheads="1"/>
              </p:cNvSpPr>
              <p:nvPr/>
            </p:nvSpPr>
            <p:spPr bwMode="auto">
              <a:xfrm>
                <a:off x="1464" y="2460"/>
                <a:ext cx="84" cy="9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9323" name="Group 31"/>
            <p:cNvGrpSpPr>
              <a:grpSpLocks/>
            </p:cNvGrpSpPr>
            <p:nvPr/>
          </p:nvGrpSpPr>
          <p:grpSpPr bwMode="auto">
            <a:xfrm>
              <a:off x="1226" y="3476"/>
              <a:ext cx="1054" cy="374"/>
              <a:chOff x="442" y="3748"/>
              <a:chExt cx="1054" cy="374"/>
            </a:xfrm>
          </p:grpSpPr>
          <p:sp>
            <p:nvSpPr>
              <p:cNvPr id="139335" name="Oval 32"/>
              <p:cNvSpPr>
                <a:spLocks noChangeArrowheads="1"/>
              </p:cNvSpPr>
              <p:nvPr/>
            </p:nvSpPr>
            <p:spPr bwMode="auto">
              <a:xfrm>
                <a:off x="442" y="3750"/>
                <a:ext cx="1054" cy="3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36" name="Text Box 33"/>
              <p:cNvSpPr txBox="1">
                <a:spLocks noChangeArrowheads="1"/>
              </p:cNvSpPr>
              <p:nvPr/>
            </p:nvSpPr>
            <p:spPr bwMode="auto">
              <a:xfrm>
                <a:off x="582" y="3824"/>
                <a:ext cx="8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第二层 </a:t>
                </a: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sp>
            <p:nvSpPr>
              <p:cNvPr id="139337" name="Oval 34"/>
              <p:cNvSpPr>
                <a:spLocks noChangeArrowheads="1"/>
              </p:cNvSpPr>
              <p:nvPr/>
            </p:nvSpPr>
            <p:spPr bwMode="auto">
              <a:xfrm>
                <a:off x="904" y="3748"/>
                <a:ext cx="84" cy="9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9324" name="Group 35"/>
            <p:cNvGrpSpPr>
              <a:grpSpLocks/>
            </p:cNvGrpSpPr>
            <p:nvPr/>
          </p:nvGrpSpPr>
          <p:grpSpPr bwMode="auto">
            <a:xfrm>
              <a:off x="2674" y="3486"/>
              <a:ext cx="1054" cy="372"/>
              <a:chOff x="2698" y="3710"/>
              <a:chExt cx="1054" cy="372"/>
            </a:xfrm>
          </p:grpSpPr>
          <p:sp>
            <p:nvSpPr>
              <p:cNvPr id="139332" name="Oval 36"/>
              <p:cNvSpPr>
                <a:spLocks noChangeArrowheads="1"/>
              </p:cNvSpPr>
              <p:nvPr/>
            </p:nvSpPr>
            <p:spPr bwMode="auto">
              <a:xfrm>
                <a:off x="2698" y="3710"/>
                <a:ext cx="1054" cy="3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33" name="Text Box 37"/>
              <p:cNvSpPr txBox="1">
                <a:spLocks noChangeArrowheads="1"/>
              </p:cNvSpPr>
              <p:nvPr/>
            </p:nvSpPr>
            <p:spPr bwMode="auto">
              <a:xfrm>
                <a:off x="2838" y="3784"/>
                <a:ext cx="8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第二层 </a:t>
                </a: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sp>
            <p:nvSpPr>
              <p:cNvPr id="139334" name="Oval 38"/>
              <p:cNvSpPr>
                <a:spLocks noChangeArrowheads="1"/>
              </p:cNvSpPr>
              <p:nvPr/>
            </p:nvSpPr>
            <p:spPr bwMode="auto">
              <a:xfrm>
                <a:off x="3408" y="3716"/>
                <a:ext cx="84" cy="9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39325" name="Group 39"/>
            <p:cNvGrpSpPr>
              <a:grpSpLocks/>
            </p:cNvGrpSpPr>
            <p:nvPr/>
          </p:nvGrpSpPr>
          <p:grpSpPr bwMode="auto">
            <a:xfrm>
              <a:off x="4090" y="3182"/>
              <a:ext cx="1054" cy="372"/>
              <a:chOff x="4090" y="3182"/>
              <a:chExt cx="1054" cy="372"/>
            </a:xfrm>
          </p:grpSpPr>
          <p:sp>
            <p:nvSpPr>
              <p:cNvPr id="139329" name="Oval 40"/>
              <p:cNvSpPr>
                <a:spLocks noChangeArrowheads="1"/>
              </p:cNvSpPr>
              <p:nvPr/>
            </p:nvSpPr>
            <p:spPr bwMode="auto">
              <a:xfrm>
                <a:off x="4090" y="3182"/>
                <a:ext cx="1054" cy="37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30" name="Text Box 41"/>
              <p:cNvSpPr txBox="1">
                <a:spLocks noChangeArrowheads="1"/>
              </p:cNvSpPr>
              <p:nvPr/>
            </p:nvSpPr>
            <p:spPr bwMode="auto">
              <a:xfrm>
                <a:off x="4230" y="3256"/>
                <a:ext cx="8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第二层 </a:t>
                </a: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sp>
            <p:nvSpPr>
              <p:cNvPr id="139331" name="Oval 42"/>
              <p:cNvSpPr>
                <a:spLocks noChangeArrowheads="1"/>
              </p:cNvSpPr>
              <p:nvPr/>
            </p:nvSpPr>
            <p:spPr bwMode="auto">
              <a:xfrm>
                <a:off x="4144" y="3308"/>
                <a:ext cx="84" cy="9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39326" name="Oval 43"/>
            <p:cNvSpPr>
              <a:spLocks noChangeArrowheads="1"/>
            </p:cNvSpPr>
            <p:nvPr/>
          </p:nvSpPr>
          <p:spPr bwMode="auto">
            <a:xfrm>
              <a:off x="1712" y="2328"/>
              <a:ext cx="96" cy="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27" name="Line 44"/>
            <p:cNvSpPr>
              <a:spLocks noChangeShapeType="1"/>
            </p:cNvSpPr>
            <p:nvPr/>
          </p:nvSpPr>
          <p:spPr bwMode="auto">
            <a:xfrm>
              <a:off x="1768" y="2400"/>
              <a:ext cx="200" cy="6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28" name="Oval 45"/>
            <p:cNvSpPr>
              <a:spLocks noChangeArrowheads="1"/>
            </p:cNvSpPr>
            <p:nvPr/>
          </p:nvSpPr>
          <p:spPr bwMode="auto">
            <a:xfrm>
              <a:off x="1928" y="3044"/>
              <a:ext cx="96" cy="8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39286" name="Oval 46"/>
          <p:cNvSpPr>
            <a:spLocks noChangeArrowheads="1"/>
          </p:cNvSpPr>
          <p:nvPr/>
        </p:nvSpPr>
        <p:spPr bwMode="auto">
          <a:xfrm>
            <a:off x="6337300" y="3683000"/>
            <a:ext cx="152400" cy="1651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287" name="Oval 47"/>
          <p:cNvSpPr>
            <a:spLocks noChangeArrowheads="1"/>
          </p:cNvSpPr>
          <p:nvPr/>
        </p:nvSpPr>
        <p:spPr bwMode="auto">
          <a:xfrm>
            <a:off x="7302500" y="4991100"/>
            <a:ext cx="152400" cy="1651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288" name="Line 48"/>
          <p:cNvSpPr>
            <a:spLocks noChangeShapeType="1"/>
          </p:cNvSpPr>
          <p:nvPr/>
        </p:nvSpPr>
        <p:spPr bwMode="auto">
          <a:xfrm>
            <a:off x="6451600" y="3822700"/>
            <a:ext cx="876300" cy="11557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289" name="Oval 49"/>
          <p:cNvSpPr>
            <a:spLocks noChangeArrowheads="1"/>
          </p:cNvSpPr>
          <p:nvPr/>
        </p:nvSpPr>
        <p:spPr bwMode="auto">
          <a:xfrm>
            <a:off x="6007100" y="3797300"/>
            <a:ext cx="152400" cy="1651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290" name="Line 50"/>
          <p:cNvSpPr>
            <a:spLocks noChangeShapeType="1"/>
          </p:cNvSpPr>
          <p:nvPr/>
        </p:nvSpPr>
        <p:spPr bwMode="auto">
          <a:xfrm>
            <a:off x="6083300" y="3949700"/>
            <a:ext cx="0" cy="24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9291" name="Group 52"/>
          <p:cNvGrpSpPr>
            <a:grpSpLocks/>
          </p:cNvGrpSpPr>
          <p:nvPr/>
        </p:nvGrpSpPr>
        <p:grpSpPr bwMode="auto">
          <a:xfrm>
            <a:off x="5273675" y="2676525"/>
            <a:ext cx="1057275" cy="695325"/>
            <a:chOff x="4314" y="1086"/>
            <a:chExt cx="666" cy="438"/>
          </a:xfrm>
        </p:grpSpPr>
        <p:sp>
          <p:nvSpPr>
            <p:cNvPr id="139319" name="Oval 53"/>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20" name="Text Box 54"/>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grpSp>
      <p:grpSp>
        <p:nvGrpSpPr>
          <p:cNvPr id="139292" name="Group 55"/>
          <p:cNvGrpSpPr>
            <a:grpSpLocks/>
          </p:cNvGrpSpPr>
          <p:nvPr/>
        </p:nvGrpSpPr>
        <p:grpSpPr bwMode="auto">
          <a:xfrm>
            <a:off x="4308475" y="2828925"/>
            <a:ext cx="1057275" cy="695325"/>
            <a:chOff x="4314" y="1086"/>
            <a:chExt cx="666" cy="438"/>
          </a:xfrm>
        </p:grpSpPr>
        <p:sp>
          <p:nvSpPr>
            <p:cNvPr id="139317" name="Oval 56"/>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18" name="Text Box 57"/>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grpSp>
      <p:grpSp>
        <p:nvGrpSpPr>
          <p:cNvPr id="139293" name="Group 58"/>
          <p:cNvGrpSpPr>
            <a:grpSpLocks/>
          </p:cNvGrpSpPr>
          <p:nvPr/>
        </p:nvGrpSpPr>
        <p:grpSpPr bwMode="auto">
          <a:xfrm>
            <a:off x="6022975" y="2816225"/>
            <a:ext cx="1057275" cy="695325"/>
            <a:chOff x="4314" y="1086"/>
            <a:chExt cx="666" cy="438"/>
          </a:xfrm>
        </p:grpSpPr>
        <p:sp>
          <p:nvSpPr>
            <p:cNvPr id="139315" name="Oval 59"/>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16" name="Text Box 60"/>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grpSp>
      <p:grpSp>
        <p:nvGrpSpPr>
          <p:cNvPr id="139294" name="Group 61"/>
          <p:cNvGrpSpPr>
            <a:grpSpLocks/>
          </p:cNvGrpSpPr>
          <p:nvPr/>
        </p:nvGrpSpPr>
        <p:grpSpPr bwMode="auto">
          <a:xfrm>
            <a:off x="1539875" y="5876925"/>
            <a:ext cx="1057275" cy="695325"/>
            <a:chOff x="4314" y="1086"/>
            <a:chExt cx="666" cy="438"/>
          </a:xfrm>
        </p:grpSpPr>
        <p:sp>
          <p:nvSpPr>
            <p:cNvPr id="139313" name="Oval 62"/>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14" name="Text Box 63"/>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grpSp>
      <p:grpSp>
        <p:nvGrpSpPr>
          <p:cNvPr id="139295" name="Group 64"/>
          <p:cNvGrpSpPr>
            <a:grpSpLocks/>
          </p:cNvGrpSpPr>
          <p:nvPr/>
        </p:nvGrpSpPr>
        <p:grpSpPr bwMode="auto">
          <a:xfrm>
            <a:off x="1882775" y="2473325"/>
            <a:ext cx="1057275" cy="695325"/>
            <a:chOff x="4314" y="1086"/>
            <a:chExt cx="666" cy="438"/>
          </a:xfrm>
        </p:grpSpPr>
        <p:sp>
          <p:nvSpPr>
            <p:cNvPr id="139311" name="Oval 65"/>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12" name="Text Box 66"/>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grpSp>
      <p:grpSp>
        <p:nvGrpSpPr>
          <p:cNvPr id="139296" name="Group 67"/>
          <p:cNvGrpSpPr>
            <a:grpSpLocks/>
          </p:cNvGrpSpPr>
          <p:nvPr/>
        </p:nvGrpSpPr>
        <p:grpSpPr bwMode="auto">
          <a:xfrm>
            <a:off x="2746375" y="2714625"/>
            <a:ext cx="1057275" cy="695325"/>
            <a:chOff x="4314" y="1086"/>
            <a:chExt cx="666" cy="438"/>
          </a:xfrm>
        </p:grpSpPr>
        <p:sp>
          <p:nvSpPr>
            <p:cNvPr id="139309" name="Oval 68"/>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10" name="Text Box 69"/>
            <p:cNvSpPr txBox="1">
              <a:spLocks noChangeArrowheads="1"/>
            </p:cNvSpPr>
            <p:nvPr/>
          </p:nvSpPr>
          <p:spPr bwMode="auto">
            <a:xfrm>
              <a:off x="4321" y="1094"/>
              <a:ext cx="54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第三层</a:t>
              </a:r>
            </a:p>
            <a:p>
              <a:pPr algn="ctr">
                <a:spcBef>
                  <a:spcPct val="0"/>
                </a:spcBef>
                <a:buClrTx/>
                <a:buSzTx/>
                <a:buFontTx/>
                <a:buNone/>
              </a:pP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grpSp>
      <p:grpSp>
        <p:nvGrpSpPr>
          <p:cNvPr id="139297" name="Group 70"/>
          <p:cNvGrpSpPr>
            <a:grpSpLocks/>
          </p:cNvGrpSpPr>
          <p:nvPr/>
        </p:nvGrpSpPr>
        <p:grpSpPr bwMode="auto">
          <a:xfrm>
            <a:off x="2898775" y="5940425"/>
            <a:ext cx="1057275" cy="695325"/>
            <a:chOff x="4314" y="1086"/>
            <a:chExt cx="666" cy="438"/>
          </a:xfrm>
        </p:grpSpPr>
        <p:sp>
          <p:nvSpPr>
            <p:cNvPr id="139307" name="Oval 71"/>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08" name="Text Box 72"/>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grpSp>
      <p:grpSp>
        <p:nvGrpSpPr>
          <p:cNvPr id="139298" name="Group 73"/>
          <p:cNvGrpSpPr>
            <a:grpSpLocks/>
          </p:cNvGrpSpPr>
          <p:nvPr/>
        </p:nvGrpSpPr>
        <p:grpSpPr bwMode="auto">
          <a:xfrm>
            <a:off x="4600575" y="5940425"/>
            <a:ext cx="1057275" cy="695325"/>
            <a:chOff x="4314" y="1086"/>
            <a:chExt cx="666" cy="438"/>
          </a:xfrm>
        </p:grpSpPr>
        <p:sp>
          <p:nvSpPr>
            <p:cNvPr id="139305" name="Oval 74"/>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06" name="Text Box 75"/>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grpSp>
      <p:grpSp>
        <p:nvGrpSpPr>
          <p:cNvPr id="139299" name="Group 76"/>
          <p:cNvGrpSpPr>
            <a:grpSpLocks/>
          </p:cNvGrpSpPr>
          <p:nvPr/>
        </p:nvGrpSpPr>
        <p:grpSpPr bwMode="auto">
          <a:xfrm>
            <a:off x="7305675" y="5483225"/>
            <a:ext cx="1057275" cy="695325"/>
            <a:chOff x="4314" y="1086"/>
            <a:chExt cx="666" cy="438"/>
          </a:xfrm>
        </p:grpSpPr>
        <p:sp>
          <p:nvSpPr>
            <p:cNvPr id="139303" name="Oval 77"/>
            <p:cNvSpPr>
              <a:spLocks noChangeArrowheads="1"/>
            </p:cNvSpPr>
            <p:nvPr/>
          </p:nvSpPr>
          <p:spPr bwMode="auto">
            <a:xfrm>
              <a:off x="4314" y="1086"/>
              <a:ext cx="666" cy="4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39304" name="Text Box 78"/>
            <p:cNvSpPr txBox="1">
              <a:spLocks noChangeArrowheads="1"/>
            </p:cNvSpPr>
            <p:nvPr/>
          </p:nvSpPr>
          <p:spPr bwMode="auto">
            <a:xfrm>
              <a:off x="4391" y="1094"/>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chemeClr val="folHlink"/>
                  </a:solidFill>
                  <a:latin typeface="Comic Sans MS" panose="030F0702030302020204" pitchFamily="66" charset="0"/>
                  <a:ea typeface="宋体" panose="02010600030101010101" pitchFamily="2" charset="-122"/>
                </a:rPr>
                <a:t>本地</a:t>
              </a:r>
            </a:p>
            <a:p>
              <a:pPr algn="ctr">
                <a:spcBef>
                  <a:spcPct val="0"/>
                </a:spcBef>
                <a:buClrTx/>
                <a:buSzTx/>
                <a:buFontTx/>
                <a:buNone/>
              </a:pPr>
              <a:r>
                <a:rPr lang="en-US" altLang="zh-CN" sz="1800">
                  <a:solidFill>
                    <a:schemeClr val="folHlink"/>
                  </a:solidFill>
                  <a:latin typeface="Comic Sans MS" panose="030F0702030302020204" pitchFamily="66" charset="0"/>
                  <a:ea typeface="宋体" panose="02010600030101010101" pitchFamily="2" charset="-122"/>
                </a:rPr>
                <a:t>ISP</a:t>
              </a:r>
              <a:endParaRPr lang="en-US" altLang="zh-CN" sz="2400">
                <a:solidFill>
                  <a:schemeClr val="folHlink"/>
                </a:solidFill>
                <a:latin typeface="Times New Roman" panose="02020603050405020304" pitchFamily="18" charset="0"/>
                <a:ea typeface="宋体" panose="02010600030101010101" pitchFamily="2" charset="-122"/>
              </a:endParaRPr>
            </a:p>
          </p:txBody>
        </p:sp>
      </p:grpSp>
      <p:graphicFrame>
        <p:nvGraphicFramePr>
          <p:cNvPr id="139300" name="Object 219"/>
          <p:cNvGraphicFramePr>
            <a:graphicFrameLocks noChangeAspect="1"/>
          </p:cNvGraphicFramePr>
          <p:nvPr/>
        </p:nvGraphicFramePr>
        <p:xfrm>
          <a:off x="1512888" y="2197100"/>
          <a:ext cx="417512" cy="319088"/>
        </p:xfrm>
        <a:graphic>
          <a:graphicData uri="http://schemas.openxmlformats.org/presentationml/2006/ole">
            <mc:AlternateContent xmlns:mc="http://schemas.openxmlformats.org/markup-compatibility/2006">
              <mc:Choice xmlns:v="urn:schemas-microsoft-com:vml" Requires="v">
                <p:oleObj spid="_x0000_s139512" name="Clip" r:id="rId4" imgW="1307263" imgH="1084139" progId="MS_ClipArt_Gallery.2">
                  <p:embed/>
                </p:oleObj>
              </mc:Choice>
              <mc:Fallback>
                <p:oleObj name="Clip" r:id="rId4" imgW="1307263" imgH="1084139" progId="MS_ClipArt_Gallery.2">
                  <p:embed/>
                  <p:pic>
                    <p:nvPicPr>
                      <p:cNvPr id="0" name="Object 2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888" y="2197100"/>
                        <a:ext cx="417512"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301" name="Object 339"/>
          <p:cNvGraphicFramePr>
            <a:graphicFrameLocks noChangeAspect="1"/>
          </p:cNvGraphicFramePr>
          <p:nvPr/>
        </p:nvGraphicFramePr>
        <p:xfrm>
          <a:off x="8486775" y="6007100"/>
          <a:ext cx="417513" cy="319088"/>
        </p:xfrm>
        <a:graphic>
          <a:graphicData uri="http://schemas.openxmlformats.org/presentationml/2006/ole">
            <mc:AlternateContent xmlns:mc="http://schemas.openxmlformats.org/markup-compatibility/2006">
              <mc:Choice xmlns:v="urn:schemas-microsoft-com:vml" Requires="v">
                <p:oleObj spid="_x0000_s139513" name="Clip" r:id="rId6" imgW="1307263" imgH="1084139" progId="MS_ClipArt_Gallery.2">
                  <p:embed/>
                </p:oleObj>
              </mc:Choice>
              <mc:Fallback>
                <p:oleObj name="Clip" r:id="rId6" imgW="1307263" imgH="1084139" progId="MS_ClipArt_Gallery.2">
                  <p:embed/>
                  <p:pic>
                    <p:nvPicPr>
                      <p:cNvPr id="0" name="Object 3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5" y="6007100"/>
                        <a:ext cx="417513"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189" name="Freeform 341"/>
          <p:cNvSpPr>
            <a:spLocks/>
          </p:cNvSpPr>
          <p:nvPr/>
        </p:nvSpPr>
        <p:spPr bwMode="auto">
          <a:xfrm>
            <a:off x="1879600" y="2476500"/>
            <a:ext cx="6654800" cy="3619500"/>
          </a:xfrm>
          <a:custGeom>
            <a:avLst/>
            <a:gdLst>
              <a:gd name="T0" fmla="*/ 0 w 4192"/>
              <a:gd name="T1" fmla="*/ 0 h 2280"/>
              <a:gd name="T2" fmla="*/ 1431448750 w 4192"/>
              <a:gd name="T3" fmla="*/ 665321250 h 2280"/>
              <a:gd name="T4" fmla="*/ 2147483646 w 4192"/>
              <a:gd name="T5" fmla="*/ 1491932500 h 2280"/>
              <a:gd name="T6" fmla="*/ 2147483646 w 4192"/>
              <a:gd name="T7" fmla="*/ 2116931250 h 2280"/>
              <a:gd name="T8" fmla="*/ 2147483646 w 4192"/>
              <a:gd name="T9" fmla="*/ 2147483646 h 2280"/>
              <a:gd name="T10" fmla="*/ 2147483646 w 4192"/>
              <a:gd name="T11" fmla="*/ 2147483646 h 2280"/>
              <a:gd name="T12" fmla="*/ 2147483646 w 4192"/>
              <a:gd name="T13" fmla="*/ 2147483646 h 2280"/>
              <a:gd name="T14" fmla="*/ 2147483646 w 4192"/>
              <a:gd name="T15" fmla="*/ 2147483646 h 2280"/>
              <a:gd name="T16" fmla="*/ 2147483646 w 4192"/>
              <a:gd name="T17" fmla="*/ 2147483646 h 2280"/>
              <a:gd name="T18" fmla="*/ 2147483646 w 4192"/>
              <a:gd name="T19" fmla="*/ 2147483646 h 22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92" h="2280">
                <a:moveTo>
                  <a:pt x="0" y="0"/>
                </a:moveTo>
                <a:lnTo>
                  <a:pt x="568" y="264"/>
                </a:lnTo>
                <a:lnTo>
                  <a:pt x="920" y="592"/>
                </a:lnTo>
                <a:lnTo>
                  <a:pt x="1232" y="840"/>
                </a:lnTo>
                <a:lnTo>
                  <a:pt x="1792" y="1248"/>
                </a:lnTo>
                <a:lnTo>
                  <a:pt x="2096" y="1560"/>
                </a:lnTo>
                <a:lnTo>
                  <a:pt x="3008" y="1800"/>
                </a:lnTo>
                <a:lnTo>
                  <a:pt x="3632" y="1912"/>
                </a:lnTo>
                <a:lnTo>
                  <a:pt x="4040" y="2240"/>
                </a:lnTo>
                <a:lnTo>
                  <a:pt x="4192" y="2280"/>
                </a:lnTo>
              </a:path>
            </a:pathLst>
          </a:custGeom>
          <a:noFill/>
          <a:ln w="5715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189"/>
                                        </p:tgtEl>
                                        <p:attrNameLst>
                                          <p:attrName>style.visibility</p:attrName>
                                        </p:attrNameLst>
                                      </p:cBhvr>
                                      <p:to>
                                        <p:strVal val="visible"/>
                                      </p:to>
                                    </p:set>
                                    <p:animEffect transition="in" filter="wipe(left)">
                                      <p:cBhvr>
                                        <p:cTn id="7" dur="3000"/>
                                        <p:tgtEl>
                                          <p:spTgt spid="7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8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4D57ADB5-AF34-4D6D-9C73-4AC49E631EEF}" type="slidenum">
              <a:rPr lang="en-US" altLang="zh-CN" sz="1400" smtClean="0"/>
              <a:pPr>
                <a:spcBef>
                  <a:spcPct val="0"/>
                </a:spcBef>
                <a:buClrTx/>
                <a:buSzTx/>
                <a:buFontTx/>
                <a:buNone/>
              </a:pPr>
              <a:t>128</a:t>
            </a:fld>
            <a:endParaRPr lang="en-US" altLang="zh-CN" sz="1400" smtClean="0"/>
          </a:p>
        </p:txBody>
      </p:sp>
      <p:sp>
        <p:nvSpPr>
          <p:cNvPr id="31746" name="Rectangle 2"/>
          <p:cNvSpPr>
            <a:spLocks noGrp="1" noChangeArrowheads="1"/>
          </p:cNvSpPr>
          <p:nvPr>
            <p:ph type="title"/>
          </p:nvPr>
        </p:nvSpPr>
        <p:spPr>
          <a:xfrm>
            <a:off x="476250" y="266700"/>
            <a:ext cx="7772400" cy="938213"/>
          </a:xfrm>
        </p:spPr>
        <p:txBody>
          <a:bodyPr/>
          <a:lstStyle/>
          <a:p>
            <a:pPr>
              <a:defRPr/>
            </a:pPr>
            <a:r>
              <a:rPr lang="zh-CN" altLang="en-US"/>
              <a:t>时延和丢包是怎样出现的？</a:t>
            </a:r>
            <a:endParaRPr lang="en-US" altLang="zh-CN"/>
          </a:p>
        </p:txBody>
      </p:sp>
      <p:sp>
        <p:nvSpPr>
          <p:cNvPr id="31747" name="Rectangle 3"/>
          <p:cNvSpPr>
            <a:spLocks noGrp="1" noChangeArrowheads="1"/>
          </p:cNvSpPr>
          <p:nvPr>
            <p:ph type="body" sz="half" idx="1"/>
          </p:nvPr>
        </p:nvSpPr>
        <p:spPr>
          <a:xfrm>
            <a:off x="269875" y="1204913"/>
            <a:ext cx="8445500" cy="1620837"/>
          </a:xfrm>
        </p:spPr>
        <p:txBody>
          <a:bodyPr/>
          <a:lstStyle/>
          <a:p>
            <a:pPr eaLnBrk="1">
              <a:buFont typeface="Wingdings" panose="05000000000000000000" pitchFamily="2" charset="2"/>
              <a:buNone/>
            </a:pPr>
            <a:r>
              <a:rPr lang="zh-CN" altLang="en-US" sz="2400" b="1" smtClean="0">
                <a:latin typeface="华文中宋" panose="02010600040101010101" pitchFamily="2" charset="-122"/>
                <a:ea typeface="华文中宋" panose="02010600040101010101" pitchFamily="2" charset="-122"/>
              </a:rPr>
              <a:t>    </a:t>
            </a:r>
            <a:r>
              <a:rPr lang="zh-CN" altLang="en-US" sz="2400" b="1" smtClean="0">
                <a:solidFill>
                  <a:srgbClr val="FF0000"/>
                </a:solidFill>
                <a:latin typeface="华文中宋" panose="02010600040101010101" pitchFamily="2" charset="-122"/>
                <a:ea typeface="华文中宋" panose="02010600040101010101" pitchFamily="2" charset="-122"/>
              </a:rPr>
              <a:t>分组在每个路由器中先存储，再转发。</a:t>
            </a:r>
          </a:p>
          <a:p>
            <a:pPr eaLnBrk="1">
              <a:buFont typeface="Wingdings" panose="05000000000000000000" pitchFamily="2" charset="2"/>
              <a:buChar char="ü"/>
            </a:pPr>
            <a:r>
              <a:rPr lang="zh-CN" altLang="en-US" sz="2400" b="1" smtClean="0">
                <a:latin typeface="华文中宋" panose="02010600040101010101" pitchFamily="2" charset="-122"/>
                <a:ea typeface="华文中宋" panose="02010600040101010101" pitchFamily="2" charset="-122"/>
              </a:rPr>
              <a:t>缓存中排队，等待交换 </a:t>
            </a:r>
            <a:r>
              <a:rPr lang="en-US" altLang="zh-CN" sz="2400" b="1" smtClean="0">
                <a:latin typeface="华文中宋" panose="02010600040101010101" pitchFamily="2" charset="-122"/>
                <a:ea typeface="华文中宋" panose="02010600040101010101" pitchFamily="2" charset="-122"/>
              </a:rPr>
              <a:t>——</a:t>
            </a:r>
            <a:r>
              <a:rPr lang="zh-CN" altLang="en-US" sz="2400" b="1" smtClean="0">
                <a:solidFill>
                  <a:srgbClr val="FF0000"/>
                </a:solidFill>
                <a:latin typeface="方正大标宋简体" panose="02010601030101010101" pitchFamily="2" charset="-122"/>
                <a:ea typeface="华文中宋" panose="02010600040101010101" pitchFamily="2" charset="-122"/>
              </a:rPr>
              <a:t>时延</a:t>
            </a:r>
            <a:endParaRPr lang="en-US" altLang="zh-CN" sz="2400" b="1" smtClean="0">
              <a:solidFill>
                <a:srgbClr val="FF0000"/>
              </a:solidFill>
              <a:latin typeface="华文中宋" panose="02010600040101010101" pitchFamily="2" charset="-122"/>
              <a:ea typeface="华文中宋" panose="02010600040101010101" pitchFamily="2" charset="-122"/>
            </a:endParaRPr>
          </a:p>
          <a:p>
            <a:pPr eaLnBrk="1">
              <a:buFont typeface="Wingdings" panose="05000000000000000000" pitchFamily="2" charset="2"/>
              <a:buChar char="ü"/>
            </a:pPr>
            <a:r>
              <a:rPr lang="zh-CN" altLang="en-US" sz="2400" b="1" smtClean="0">
                <a:solidFill>
                  <a:schemeClr val="tx2"/>
                </a:solidFill>
                <a:latin typeface="华文中宋" panose="02010600040101010101" pitchFamily="2" charset="-122"/>
                <a:ea typeface="华文中宋" panose="02010600040101010101" pitchFamily="2" charset="-122"/>
              </a:rPr>
              <a:t>分组到达链路的速率超过输出链路能力</a:t>
            </a:r>
            <a:r>
              <a:rPr lang="en-US" altLang="zh-CN" sz="2400" b="1" smtClean="0">
                <a:solidFill>
                  <a:schemeClr val="tx2"/>
                </a:solidFill>
                <a:latin typeface="华文中宋" panose="02010600040101010101" pitchFamily="2" charset="-122"/>
                <a:ea typeface="华文中宋" panose="02010600040101010101" pitchFamily="2" charset="-122"/>
              </a:rPr>
              <a:t>——</a:t>
            </a:r>
            <a:r>
              <a:rPr lang="zh-CN" altLang="en-US" sz="2400" b="1" smtClean="0">
                <a:solidFill>
                  <a:srgbClr val="FF0000"/>
                </a:solidFill>
                <a:latin typeface="华文中宋" panose="02010600040101010101" pitchFamily="2" charset="-122"/>
                <a:ea typeface="华文中宋" panose="02010600040101010101" pitchFamily="2" charset="-122"/>
              </a:rPr>
              <a:t>丢包</a:t>
            </a:r>
            <a:r>
              <a:rPr lang="zh-CN" altLang="en-US" sz="2400" b="1" smtClean="0">
                <a:solidFill>
                  <a:schemeClr val="tx2"/>
                </a:solidFill>
                <a:latin typeface="华文中宋" panose="02010600040101010101" pitchFamily="2" charset="-122"/>
                <a:ea typeface="华文中宋" panose="02010600040101010101" pitchFamily="2" charset="-122"/>
              </a:rPr>
              <a:t> </a:t>
            </a:r>
            <a:endParaRPr lang="en-US" altLang="zh-CN" sz="2400" b="1" smtClean="0">
              <a:latin typeface="华文中宋" panose="02010600040101010101" pitchFamily="2" charset="-122"/>
              <a:ea typeface="华文中宋" panose="02010600040101010101" pitchFamily="2" charset="-122"/>
            </a:endParaRPr>
          </a:p>
        </p:txBody>
      </p:sp>
      <p:graphicFrame>
        <p:nvGraphicFramePr>
          <p:cNvPr id="141317" name="Object 5"/>
          <p:cNvGraphicFramePr>
            <a:graphicFrameLocks noChangeAspect="1"/>
          </p:cNvGraphicFramePr>
          <p:nvPr/>
        </p:nvGraphicFramePr>
        <p:xfrm>
          <a:off x="1154113" y="5154613"/>
          <a:ext cx="646112" cy="533400"/>
        </p:xfrm>
        <a:graphic>
          <a:graphicData uri="http://schemas.openxmlformats.org/presentationml/2006/ole">
            <mc:AlternateContent xmlns:mc="http://schemas.openxmlformats.org/markup-compatibility/2006">
              <mc:Choice xmlns:v="urn:schemas-microsoft-com:vml" Requires="v">
                <p:oleObj spid="_x0000_s141539" name="Clip" r:id="rId4" imgW="1307263" imgH="1084139" progId="MS_ClipArt_Gallery.2">
                  <p:embed/>
                </p:oleObj>
              </mc:Choice>
              <mc:Fallback>
                <p:oleObj name="Clip" r:id="rId4" imgW="1307263" imgH="1084139" progId="MS_ClipArt_Gallery.2">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113" y="515461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18" name="Oval 6"/>
          <p:cNvSpPr>
            <a:spLocks noChangeArrowheads="1"/>
          </p:cNvSpPr>
          <p:nvPr/>
        </p:nvSpPr>
        <p:spPr bwMode="auto">
          <a:xfrm>
            <a:off x="2195513" y="4913313"/>
            <a:ext cx="1198562" cy="369887"/>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19" name="Rectangle 7"/>
          <p:cNvSpPr>
            <a:spLocks noChangeArrowheads="1"/>
          </p:cNvSpPr>
          <p:nvPr/>
        </p:nvSpPr>
        <p:spPr bwMode="auto">
          <a:xfrm>
            <a:off x="2195513" y="4845050"/>
            <a:ext cx="1198562"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20" name="Oval 8"/>
          <p:cNvSpPr>
            <a:spLocks noChangeArrowheads="1"/>
          </p:cNvSpPr>
          <p:nvPr/>
        </p:nvSpPr>
        <p:spPr bwMode="auto">
          <a:xfrm>
            <a:off x="2205038" y="4616450"/>
            <a:ext cx="1198562" cy="43021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41321" name="Group 9"/>
          <p:cNvGrpSpPr>
            <a:grpSpLocks/>
          </p:cNvGrpSpPr>
          <p:nvPr/>
        </p:nvGrpSpPr>
        <p:grpSpPr bwMode="auto">
          <a:xfrm>
            <a:off x="2551113" y="4646613"/>
            <a:ext cx="498475" cy="119062"/>
            <a:chOff x="2208" y="2184"/>
            <a:chExt cx="176" cy="69"/>
          </a:xfrm>
        </p:grpSpPr>
        <p:grpSp>
          <p:nvGrpSpPr>
            <p:cNvPr id="141365" name="Group 10"/>
            <p:cNvGrpSpPr>
              <a:grpSpLocks/>
            </p:cNvGrpSpPr>
            <p:nvPr/>
          </p:nvGrpSpPr>
          <p:grpSpPr bwMode="auto">
            <a:xfrm>
              <a:off x="2208" y="2185"/>
              <a:ext cx="176" cy="68"/>
              <a:chOff x="2848" y="848"/>
              <a:chExt cx="140" cy="98"/>
            </a:xfrm>
          </p:grpSpPr>
          <p:sp>
            <p:nvSpPr>
              <p:cNvPr id="141370" name="Line 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71" name="Line 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72" name="Line 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1366" name="Group 14"/>
            <p:cNvGrpSpPr>
              <a:grpSpLocks/>
            </p:cNvGrpSpPr>
            <p:nvPr/>
          </p:nvGrpSpPr>
          <p:grpSpPr bwMode="auto">
            <a:xfrm flipV="1">
              <a:off x="2208" y="2184"/>
              <a:ext cx="176" cy="68"/>
              <a:chOff x="2848" y="848"/>
              <a:chExt cx="140" cy="98"/>
            </a:xfrm>
          </p:grpSpPr>
          <p:sp>
            <p:nvSpPr>
              <p:cNvPr id="141367" name="Line 1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8" name="Line 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9" name="Line 1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1322" name="Oval 18"/>
          <p:cNvSpPr>
            <a:spLocks noChangeArrowheads="1"/>
          </p:cNvSpPr>
          <p:nvPr/>
        </p:nvSpPr>
        <p:spPr bwMode="auto">
          <a:xfrm>
            <a:off x="5291138" y="4932363"/>
            <a:ext cx="1198562" cy="369887"/>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23" name="Line 19"/>
          <p:cNvSpPr>
            <a:spLocks noChangeShapeType="1"/>
          </p:cNvSpPr>
          <p:nvPr/>
        </p:nvSpPr>
        <p:spPr bwMode="auto">
          <a:xfrm>
            <a:off x="5300663" y="49117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4" name="Rectangle 20"/>
          <p:cNvSpPr>
            <a:spLocks noChangeArrowheads="1"/>
          </p:cNvSpPr>
          <p:nvPr/>
        </p:nvSpPr>
        <p:spPr bwMode="auto">
          <a:xfrm>
            <a:off x="5300663" y="4873625"/>
            <a:ext cx="1198562"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25" name="Oval 21"/>
          <p:cNvSpPr>
            <a:spLocks noChangeArrowheads="1"/>
          </p:cNvSpPr>
          <p:nvPr/>
        </p:nvSpPr>
        <p:spPr bwMode="auto">
          <a:xfrm>
            <a:off x="5310188" y="4645025"/>
            <a:ext cx="1198562" cy="43021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aphicFrame>
        <p:nvGraphicFramePr>
          <p:cNvPr id="141326" name="Object 23"/>
          <p:cNvGraphicFramePr>
            <a:graphicFrameLocks noChangeAspect="1"/>
          </p:cNvGraphicFramePr>
          <p:nvPr/>
        </p:nvGraphicFramePr>
        <p:xfrm>
          <a:off x="839788" y="4144963"/>
          <a:ext cx="646112" cy="533400"/>
        </p:xfrm>
        <a:graphic>
          <a:graphicData uri="http://schemas.openxmlformats.org/presentationml/2006/ole">
            <mc:AlternateContent xmlns:mc="http://schemas.openxmlformats.org/markup-compatibility/2006">
              <mc:Choice xmlns:v="urn:schemas-microsoft-com:vml" Requires="v">
                <p:oleObj spid="_x0000_s141540" name="Clip" r:id="rId6" imgW="1307263" imgH="1084139" progId="MS_ClipArt_Gallery.2">
                  <p:embed/>
                </p:oleObj>
              </mc:Choice>
              <mc:Fallback>
                <p:oleObj name="Clip" r:id="rId6" imgW="1307263" imgH="1084139" progId="MS_ClipArt_Gallery.2">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788" y="414496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27" name="Line 24"/>
          <p:cNvSpPr>
            <a:spLocks noChangeShapeType="1"/>
          </p:cNvSpPr>
          <p:nvPr/>
        </p:nvSpPr>
        <p:spPr bwMode="auto">
          <a:xfrm>
            <a:off x="1465263" y="4551363"/>
            <a:ext cx="504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8" name="Line 25"/>
          <p:cNvSpPr>
            <a:spLocks noChangeShapeType="1"/>
          </p:cNvSpPr>
          <p:nvPr/>
        </p:nvSpPr>
        <p:spPr bwMode="auto">
          <a:xfrm flipV="1">
            <a:off x="1770063" y="5537200"/>
            <a:ext cx="195262" cy="47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9" name="Line 26"/>
          <p:cNvSpPr>
            <a:spLocks noChangeShapeType="1"/>
          </p:cNvSpPr>
          <p:nvPr/>
        </p:nvSpPr>
        <p:spPr bwMode="auto">
          <a:xfrm>
            <a:off x="3389313" y="4970463"/>
            <a:ext cx="193357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0" name="Line 28"/>
          <p:cNvSpPr>
            <a:spLocks noChangeShapeType="1"/>
          </p:cNvSpPr>
          <p:nvPr/>
        </p:nvSpPr>
        <p:spPr bwMode="auto">
          <a:xfrm flipH="1">
            <a:off x="1970088" y="4541838"/>
            <a:ext cx="0" cy="10001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1" name="Line 29"/>
          <p:cNvSpPr>
            <a:spLocks noChangeShapeType="1"/>
          </p:cNvSpPr>
          <p:nvPr/>
        </p:nvSpPr>
        <p:spPr bwMode="auto">
          <a:xfrm>
            <a:off x="1979613" y="4975225"/>
            <a:ext cx="200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2" name="Rectangle 40"/>
          <p:cNvSpPr>
            <a:spLocks noChangeArrowheads="1"/>
          </p:cNvSpPr>
          <p:nvPr/>
        </p:nvSpPr>
        <p:spPr bwMode="auto">
          <a:xfrm>
            <a:off x="3055938" y="48418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33" name="Rectangle 41"/>
          <p:cNvSpPr>
            <a:spLocks noChangeArrowheads="1"/>
          </p:cNvSpPr>
          <p:nvPr/>
        </p:nvSpPr>
        <p:spPr bwMode="auto">
          <a:xfrm>
            <a:off x="3217863" y="4841875"/>
            <a:ext cx="147637"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34" name="Rectangle 42"/>
          <p:cNvSpPr>
            <a:spLocks noChangeArrowheads="1"/>
          </p:cNvSpPr>
          <p:nvPr/>
        </p:nvSpPr>
        <p:spPr bwMode="auto">
          <a:xfrm>
            <a:off x="2003425" y="4741863"/>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35" name="Line 44"/>
          <p:cNvSpPr>
            <a:spLocks noChangeShapeType="1"/>
          </p:cNvSpPr>
          <p:nvPr/>
        </p:nvSpPr>
        <p:spPr bwMode="auto">
          <a:xfrm>
            <a:off x="2179638" y="4846638"/>
            <a:ext cx="242887" cy="47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6" name="Line 45"/>
          <p:cNvSpPr>
            <a:spLocks noChangeShapeType="1"/>
          </p:cNvSpPr>
          <p:nvPr/>
        </p:nvSpPr>
        <p:spPr bwMode="auto">
          <a:xfrm flipV="1">
            <a:off x="1846263" y="5122863"/>
            <a:ext cx="0" cy="1762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7" name="Text Box 47"/>
          <p:cNvSpPr txBox="1">
            <a:spLocks noChangeArrowheads="1"/>
          </p:cNvSpPr>
          <p:nvPr/>
        </p:nvSpPr>
        <p:spPr bwMode="auto">
          <a:xfrm>
            <a:off x="317500" y="4168775"/>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1"/>
                </a:solidFill>
                <a:latin typeface="Comic Sans MS" panose="030F0702030302020204" pitchFamily="66" charset="0"/>
                <a:ea typeface="宋体" panose="02010600030101010101" pitchFamily="2" charset="-122"/>
              </a:rPr>
              <a:t>A</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1338" name="Text Box 48"/>
          <p:cNvSpPr txBox="1">
            <a:spLocks noChangeArrowheads="1"/>
          </p:cNvSpPr>
          <p:nvPr/>
        </p:nvSpPr>
        <p:spPr bwMode="auto">
          <a:xfrm>
            <a:off x="763588" y="5187950"/>
            <a:ext cx="37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2"/>
                </a:solidFill>
                <a:latin typeface="Comic Sans MS" panose="030F0702030302020204" pitchFamily="66" charset="0"/>
                <a:ea typeface="宋体" panose="02010600030101010101" pitchFamily="2" charset="-122"/>
              </a:rPr>
              <a:t>B</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1339" name="Rectangle 63"/>
          <p:cNvSpPr>
            <a:spLocks noChangeArrowheads="1"/>
          </p:cNvSpPr>
          <p:nvPr/>
        </p:nvSpPr>
        <p:spPr bwMode="auto">
          <a:xfrm>
            <a:off x="3346450" y="4779963"/>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31837" name="Group 93"/>
          <p:cNvGrpSpPr>
            <a:grpSpLocks/>
          </p:cNvGrpSpPr>
          <p:nvPr/>
        </p:nvGrpSpPr>
        <p:grpSpPr bwMode="auto">
          <a:xfrm>
            <a:off x="3441700" y="3316288"/>
            <a:ext cx="3067050" cy="1454150"/>
            <a:chOff x="2259" y="2090"/>
            <a:chExt cx="1932" cy="916"/>
          </a:xfrm>
        </p:grpSpPr>
        <p:sp>
          <p:nvSpPr>
            <p:cNvPr id="141363" name="Text Box 66"/>
            <p:cNvSpPr txBox="1">
              <a:spLocks noChangeArrowheads="1"/>
            </p:cNvSpPr>
            <p:nvPr/>
          </p:nvSpPr>
          <p:spPr bwMode="auto">
            <a:xfrm>
              <a:off x="2602" y="2090"/>
              <a:ext cx="15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latin typeface="Comic Sans MS" panose="030F0702030302020204" pitchFamily="66" charset="0"/>
                  <a:ea typeface="宋体" panose="02010600030101010101" pitchFamily="2" charset="-122"/>
                </a:rPr>
                <a:t>将被传输的分组 </a:t>
              </a:r>
              <a:r>
                <a:rPr lang="en-US" altLang="zh-CN" sz="1800" b="1">
                  <a:solidFill>
                    <a:srgbClr val="FF0000"/>
                  </a:solidFill>
                  <a:latin typeface="Comic Sans MS" panose="030F0702030302020204" pitchFamily="66" charset="0"/>
                  <a:ea typeface="宋体" panose="02010600030101010101" pitchFamily="2" charset="-122"/>
                </a:rPr>
                <a:t>(</a:t>
              </a:r>
              <a:r>
                <a:rPr lang="zh-CN" altLang="en-US" sz="1800" b="1">
                  <a:solidFill>
                    <a:srgbClr val="FF0000"/>
                  </a:solidFill>
                  <a:latin typeface="Comic Sans MS" panose="030F0702030302020204" pitchFamily="66" charset="0"/>
                  <a:ea typeface="宋体" panose="02010600030101010101" pitchFamily="2" charset="-122"/>
                </a:rPr>
                <a:t>时延</a:t>
              </a:r>
              <a:r>
                <a:rPr lang="en-US" altLang="zh-CN" sz="1800" b="1">
                  <a:solidFill>
                    <a:srgbClr val="FF0000"/>
                  </a:solidFill>
                  <a:latin typeface="Comic Sans MS" panose="030F0702030302020204" pitchFamily="66" charset="0"/>
                  <a:ea typeface="宋体" panose="02010600030101010101" pitchFamily="2" charset="-122"/>
                </a:rPr>
                <a:t>)</a:t>
              </a:r>
            </a:p>
          </p:txBody>
        </p:sp>
        <p:sp>
          <p:nvSpPr>
            <p:cNvPr id="141364" name="Line 67"/>
            <p:cNvSpPr>
              <a:spLocks noChangeShapeType="1"/>
            </p:cNvSpPr>
            <p:nvPr/>
          </p:nvSpPr>
          <p:spPr bwMode="auto">
            <a:xfrm rot="10800000" flipV="1">
              <a:off x="2259" y="2294"/>
              <a:ext cx="1059" cy="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838" name="Group 94"/>
          <p:cNvGrpSpPr>
            <a:grpSpLocks/>
          </p:cNvGrpSpPr>
          <p:nvPr/>
        </p:nvGrpSpPr>
        <p:grpSpPr bwMode="auto">
          <a:xfrm>
            <a:off x="3194050" y="5100638"/>
            <a:ext cx="2509838" cy="804862"/>
            <a:chOff x="2103" y="3214"/>
            <a:chExt cx="1581" cy="507"/>
          </a:xfrm>
        </p:grpSpPr>
        <p:sp>
          <p:nvSpPr>
            <p:cNvPr id="141361" name="Text Box 72"/>
            <p:cNvSpPr txBox="1">
              <a:spLocks noChangeArrowheads="1"/>
            </p:cNvSpPr>
            <p:nvPr/>
          </p:nvSpPr>
          <p:spPr bwMode="auto">
            <a:xfrm>
              <a:off x="2530" y="3490"/>
              <a:ext cx="115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latin typeface="Comic Sans MS" panose="030F0702030302020204" pitchFamily="66" charset="0"/>
                  <a:ea typeface="宋体" panose="02010600030101010101" pitchFamily="2" charset="-122"/>
                </a:rPr>
                <a:t>分组排队</a:t>
              </a:r>
              <a:r>
                <a:rPr lang="zh-CN" altLang="en-US" sz="1800" b="1">
                  <a:solidFill>
                    <a:srgbClr val="FF0000"/>
                  </a:solidFill>
                  <a:latin typeface="Comic Sans MS" panose="030F0702030302020204" pitchFamily="66" charset="0"/>
                  <a:ea typeface="宋体" panose="02010600030101010101" pitchFamily="2" charset="-122"/>
                </a:rPr>
                <a:t> </a:t>
              </a:r>
              <a:r>
                <a:rPr lang="en-US" altLang="zh-CN" sz="1800" b="1">
                  <a:solidFill>
                    <a:srgbClr val="FF0000"/>
                  </a:solidFill>
                  <a:latin typeface="Comic Sans MS" panose="030F0702030302020204" pitchFamily="66" charset="0"/>
                  <a:ea typeface="宋体" panose="02010600030101010101" pitchFamily="2" charset="-122"/>
                </a:rPr>
                <a:t>(</a:t>
              </a:r>
              <a:r>
                <a:rPr lang="zh-CN" altLang="en-US" sz="1800" b="1">
                  <a:solidFill>
                    <a:srgbClr val="FF0000"/>
                  </a:solidFill>
                  <a:latin typeface="Comic Sans MS" panose="030F0702030302020204" pitchFamily="66" charset="0"/>
                  <a:ea typeface="宋体" panose="02010600030101010101" pitchFamily="2" charset="-122"/>
                </a:rPr>
                <a:t>时延</a:t>
              </a:r>
              <a:r>
                <a:rPr lang="en-US" altLang="zh-CN" sz="1800" b="1">
                  <a:solidFill>
                    <a:srgbClr val="FF0000"/>
                  </a:solidFill>
                  <a:latin typeface="Comic Sans MS" panose="030F0702030302020204" pitchFamily="66" charset="0"/>
                  <a:ea typeface="宋体" panose="02010600030101010101" pitchFamily="2" charset="-122"/>
                </a:rPr>
                <a:t>)</a:t>
              </a:r>
              <a:endParaRPr lang="en-US" altLang="zh-CN" sz="1800" b="1">
                <a:latin typeface="Times New Roman" panose="02020603050405020304" pitchFamily="18" charset="0"/>
                <a:ea typeface="宋体" panose="02010600030101010101" pitchFamily="2" charset="-122"/>
              </a:endParaRPr>
            </a:p>
          </p:txBody>
        </p:sp>
        <p:sp>
          <p:nvSpPr>
            <p:cNvPr id="141362" name="Line 73"/>
            <p:cNvSpPr>
              <a:spLocks noChangeShapeType="1"/>
            </p:cNvSpPr>
            <p:nvPr/>
          </p:nvSpPr>
          <p:spPr bwMode="auto">
            <a:xfrm rot="10800000">
              <a:off x="2103" y="3214"/>
              <a:ext cx="471" cy="4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1342" name="Group 74"/>
          <p:cNvGrpSpPr>
            <a:grpSpLocks/>
          </p:cNvGrpSpPr>
          <p:nvPr/>
        </p:nvGrpSpPr>
        <p:grpSpPr bwMode="auto">
          <a:xfrm>
            <a:off x="5637213" y="4703763"/>
            <a:ext cx="498475" cy="119062"/>
            <a:chOff x="2208" y="2184"/>
            <a:chExt cx="176" cy="69"/>
          </a:xfrm>
        </p:grpSpPr>
        <p:grpSp>
          <p:nvGrpSpPr>
            <p:cNvPr id="141353" name="Group 75"/>
            <p:cNvGrpSpPr>
              <a:grpSpLocks/>
            </p:cNvGrpSpPr>
            <p:nvPr/>
          </p:nvGrpSpPr>
          <p:grpSpPr bwMode="auto">
            <a:xfrm>
              <a:off x="2208" y="2185"/>
              <a:ext cx="176" cy="68"/>
              <a:chOff x="2848" y="848"/>
              <a:chExt cx="140" cy="98"/>
            </a:xfrm>
          </p:grpSpPr>
          <p:sp>
            <p:nvSpPr>
              <p:cNvPr id="141358" name="Line 7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9" name="Line 7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60" name="Line 7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1354" name="Group 79"/>
            <p:cNvGrpSpPr>
              <a:grpSpLocks/>
            </p:cNvGrpSpPr>
            <p:nvPr/>
          </p:nvGrpSpPr>
          <p:grpSpPr bwMode="auto">
            <a:xfrm flipV="1">
              <a:off x="2208" y="2184"/>
              <a:ext cx="176" cy="68"/>
              <a:chOff x="2848" y="848"/>
              <a:chExt cx="140" cy="98"/>
            </a:xfrm>
          </p:grpSpPr>
          <p:sp>
            <p:nvSpPr>
              <p:cNvPr id="141355" name="Line 8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6" name="Line 8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7" name="Line 8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1343" name="Rectangle 84"/>
          <p:cNvSpPr>
            <a:spLocks noChangeArrowheads="1"/>
          </p:cNvSpPr>
          <p:nvPr/>
        </p:nvSpPr>
        <p:spPr bwMode="auto">
          <a:xfrm>
            <a:off x="1528763" y="4270375"/>
            <a:ext cx="147637"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44" name="Line 85"/>
          <p:cNvSpPr>
            <a:spLocks noChangeShapeType="1"/>
          </p:cNvSpPr>
          <p:nvPr/>
        </p:nvSpPr>
        <p:spPr bwMode="auto">
          <a:xfrm>
            <a:off x="1658938" y="4376738"/>
            <a:ext cx="242887" cy="47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5" name="Rectangle 86"/>
          <p:cNvSpPr>
            <a:spLocks noChangeArrowheads="1"/>
          </p:cNvSpPr>
          <p:nvPr/>
        </p:nvSpPr>
        <p:spPr bwMode="auto">
          <a:xfrm>
            <a:off x="1800225" y="5300663"/>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46" name="Rectangle 88"/>
          <p:cNvSpPr>
            <a:spLocks noChangeArrowheads="1"/>
          </p:cNvSpPr>
          <p:nvPr/>
        </p:nvSpPr>
        <p:spPr bwMode="auto">
          <a:xfrm>
            <a:off x="2916238" y="4841875"/>
            <a:ext cx="147637" cy="2000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47" name="Rectangle 89"/>
          <p:cNvSpPr>
            <a:spLocks noChangeArrowheads="1"/>
          </p:cNvSpPr>
          <p:nvPr/>
        </p:nvSpPr>
        <p:spPr bwMode="auto">
          <a:xfrm>
            <a:off x="2776538" y="4841875"/>
            <a:ext cx="147637" cy="2000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1348" name="Rectangle 90"/>
          <p:cNvSpPr>
            <a:spLocks noChangeArrowheads="1"/>
          </p:cNvSpPr>
          <p:nvPr/>
        </p:nvSpPr>
        <p:spPr bwMode="auto">
          <a:xfrm>
            <a:off x="2636838" y="4841875"/>
            <a:ext cx="147637" cy="2000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31839" name="Group 95"/>
          <p:cNvGrpSpPr>
            <a:grpSpLocks/>
          </p:cNvGrpSpPr>
          <p:nvPr/>
        </p:nvGrpSpPr>
        <p:grpSpPr bwMode="auto">
          <a:xfrm>
            <a:off x="2373313" y="5062538"/>
            <a:ext cx="6045200" cy="1236662"/>
            <a:chOff x="1586" y="3190"/>
            <a:chExt cx="3808" cy="779"/>
          </a:xfrm>
        </p:grpSpPr>
        <p:sp>
          <p:nvSpPr>
            <p:cNvPr id="141351" name="Line 91"/>
            <p:cNvSpPr>
              <a:spLocks noChangeShapeType="1"/>
            </p:cNvSpPr>
            <p:nvPr/>
          </p:nvSpPr>
          <p:spPr bwMode="auto">
            <a:xfrm rot="10800000" flipH="1">
              <a:off x="1798" y="3190"/>
              <a:ext cx="105" cy="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52" name="Text Box 92"/>
            <p:cNvSpPr txBox="1">
              <a:spLocks noChangeArrowheads="1"/>
            </p:cNvSpPr>
            <p:nvPr/>
          </p:nvSpPr>
          <p:spPr bwMode="auto">
            <a:xfrm>
              <a:off x="1586" y="3738"/>
              <a:ext cx="38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latin typeface="Comic Sans MS" panose="030F0702030302020204" pitchFamily="66" charset="0"/>
                  <a:ea typeface="宋体" panose="02010600030101010101" pitchFamily="2" charset="-122"/>
                </a:rPr>
                <a:t>空闲</a:t>
              </a:r>
              <a:r>
                <a:rPr lang="en-US" altLang="zh-CN" sz="1800" b="1">
                  <a:latin typeface="Comic Sans MS" panose="030F0702030302020204" pitchFamily="66" charset="0"/>
                  <a:ea typeface="宋体" panose="02010600030101010101" pitchFamily="2" charset="-122"/>
                </a:rPr>
                <a:t>(</a:t>
              </a:r>
              <a:r>
                <a:rPr lang="zh-CN" altLang="en-US" sz="1800" b="1">
                  <a:latin typeface="Comic Sans MS" panose="030F0702030302020204" pitchFamily="66" charset="0"/>
                  <a:ea typeface="宋体" panose="02010600030101010101" pitchFamily="2" charset="-122"/>
                </a:rPr>
                <a:t>可用</a:t>
              </a:r>
              <a:r>
                <a:rPr lang="en-US" altLang="zh-CN" sz="1800" b="1">
                  <a:latin typeface="Comic Sans MS" panose="030F0702030302020204" pitchFamily="66" charset="0"/>
                  <a:ea typeface="宋体" panose="02010600030101010101" pitchFamily="2" charset="-122"/>
                </a:rPr>
                <a:t>)</a:t>
              </a:r>
              <a:r>
                <a:rPr lang="zh-CN" altLang="en-US" sz="1800" b="1">
                  <a:latin typeface="Comic Sans MS" panose="030F0702030302020204" pitchFamily="66" charset="0"/>
                  <a:ea typeface="宋体" panose="02010600030101010101" pitchFamily="2" charset="-122"/>
                </a:rPr>
                <a:t>缓存：如果无空闲缓存则到达的分组丢失</a:t>
              </a:r>
              <a:r>
                <a:rPr lang="en-US" altLang="zh-CN" sz="1800" b="1">
                  <a:latin typeface="Comic Sans MS" panose="030F0702030302020204" pitchFamily="66" charset="0"/>
                  <a:ea typeface="宋体" panose="02010600030101010101" pitchFamily="2" charset="-122"/>
                </a:rPr>
                <a:t>(</a:t>
              </a:r>
              <a:r>
                <a:rPr lang="zh-CN" altLang="en-US" sz="1800" b="1">
                  <a:latin typeface="Comic Sans MS" panose="030F0702030302020204" pitchFamily="66" charset="0"/>
                  <a:ea typeface="宋体" panose="02010600030101010101" pitchFamily="2" charset="-122"/>
                </a:rPr>
                <a:t>丢包</a:t>
              </a:r>
              <a:r>
                <a:rPr lang="en-US" altLang="zh-CN" sz="1800" b="1">
                  <a:latin typeface="Comic Sans MS" panose="030F0702030302020204" pitchFamily="66" charset="0"/>
                  <a:ea typeface="宋体" panose="02010600030101010101" pitchFamily="2" charset="-122"/>
                </a:rPr>
                <a:t>)</a:t>
              </a:r>
              <a:endParaRPr lang="en-US" altLang="zh-CN" sz="1800" b="1">
                <a:latin typeface="Times New Roman" panose="02020603050405020304" pitchFamily="18" charset="0"/>
                <a:ea typeface="宋体" panose="02010600030101010101" pitchFamily="2" charset="-122"/>
              </a:endParaRPr>
            </a:p>
          </p:txBody>
        </p:sp>
      </p:grpSp>
      <p:sp>
        <p:nvSpPr>
          <p:cNvPr id="141350" name="AutoShape 98">
            <a:hlinkClick r:id="" action="ppaction://hlinkshowjump?jump=nextslide" highlightClick="1"/>
          </p:cNvPr>
          <p:cNvSpPr>
            <a:spLocks noChangeArrowheads="1"/>
          </p:cNvSpPr>
          <p:nvPr/>
        </p:nvSpPr>
        <p:spPr bwMode="auto">
          <a:xfrm>
            <a:off x="7707313" y="6299200"/>
            <a:ext cx="541337" cy="363538"/>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7" dur="500"/>
                                        <p:tgtEl>
                                          <p:spTgt spid="3174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0" dur="500"/>
                                        <p:tgtEl>
                                          <p:spTgt spid="317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8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8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1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85429BD-3811-4EC0-B953-70B8F774CC9B}" type="slidenum">
              <a:rPr lang="en-US" altLang="zh-CN" sz="1400" smtClean="0"/>
              <a:pPr>
                <a:spcBef>
                  <a:spcPct val="0"/>
                </a:spcBef>
                <a:buClrTx/>
                <a:buSzTx/>
                <a:buFontTx/>
                <a:buNone/>
              </a:pPr>
              <a:t>129</a:t>
            </a:fld>
            <a:endParaRPr lang="en-US" altLang="zh-CN" sz="1400" smtClean="0"/>
          </a:p>
        </p:txBody>
      </p:sp>
      <p:sp>
        <p:nvSpPr>
          <p:cNvPr id="322562" name="Rectangle 2"/>
          <p:cNvSpPr>
            <a:spLocks noGrp="1" noChangeArrowheads="1"/>
          </p:cNvSpPr>
          <p:nvPr>
            <p:ph type="title"/>
          </p:nvPr>
        </p:nvSpPr>
        <p:spPr>
          <a:xfrm>
            <a:off x="533400" y="411163"/>
            <a:ext cx="8397875" cy="831850"/>
          </a:xfrm>
        </p:spPr>
        <p:txBody>
          <a:bodyPr/>
          <a:lstStyle/>
          <a:p>
            <a:pPr>
              <a:defRPr/>
            </a:pPr>
            <a:endParaRPr lang="zh-CN" altLang="en-US"/>
          </a:p>
        </p:txBody>
      </p:sp>
      <p:sp>
        <p:nvSpPr>
          <p:cNvPr id="143364" name="Rectangle 3"/>
          <p:cNvSpPr>
            <a:spLocks noGrp="1" noChangeArrowheads="1"/>
          </p:cNvSpPr>
          <p:nvPr>
            <p:ph type="body" idx="1"/>
          </p:nvPr>
        </p:nvSpPr>
        <p:spPr>
          <a:xfrm>
            <a:off x="533400" y="2216150"/>
            <a:ext cx="7772400" cy="2328863"/>
          </a:xfrm>
        </p:spPr>
        <p:txBody>
          <a:bodyPr/>
          <a:lstStyle/>
          <a:p>
            <a:pPr eaLnBrk="1">
              <a:lnSpc>
                <a:spcPct val="135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hlinkClick r:id="" action="ppaction://customshow?id=37&amp;return=true"/>
              </a:rPr>
              <a:t>1.6.1  </a:t>
            </a:r>
            <a:r>
              <a:rPr lang="zh-CN" altLang="en-US" b="1" smtClean="0">
                <a:latin typeface="方正大标宋简体" panose="02010601030101010101" pitchFamily="2" charset="-122"/>
                <a:ea typeface="华文中宋" panose="02010600040101010101" pitchFamily="2" charset="-122"/>
                <a:hlinkClick r:id="" action="ppaction://customshow?id=37&amp;return=true"/>
              </a:rPr>
              <a:t>时延的类型</a:t>
            </a:r>
            <a:endParaRPr lang="zh-CN" altLang="en-US" b="1" smtClean="0">
              <a:latin typeface="方正大标宋简体" panose="02010601030101010101" pitchFamily="2" charset="-122"/>
              <a:ea typeface="华文中宋" panose="02010600040101010101" pitchFamily="2" charset="-122"/>
            </a:endParaRPr>
          </a:p>
          <a:p>
            <a:pPr eaLnBrk="1">
              <a:lnSpc>
                <a:spcPct val="135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hlinkClick r:id="" action="ppaction://customshow?id=39&amp;return=true"/>
              </a:rPr>
              <a:t>1.6.2  </a:t>
            </a:r>
            <a:r>
              <a:rPr lang="zh-CN" altLang="en-US" b="1" smtClean="0">
                <a:latin typeface="方正大标宋简体" panose="02010601030101010101" pitchFamily="2" charset="-122"/>
                <a:ea typeface="华文中宋" panose="02010600040101010101" pitchFamily="2" charset="-122"/>
                <a:hlinkClick r:id="" action="ppaction://customshow?id=39&amp;return=true"/>
              </a:rPr>
              <a:t>排队时延和分组丢失</a:t>
            </a:r>
            <a:endParaRPr lang="zh-CN" altLang="en-US" b="1" smtClean="0">
              <a:latin typeface="方正大标宋简体" panose="02010601030101010101" pitchFamily="2" charset="-122"/>
              <a:ea typeface="华文中宋" panose="02010600040101010101" pitchFamily="2" charset="-122"/>
            </a:endParaRPr>
          </a:p>
          <a:p>
            <a:pPr eaLnBrk="1">
              <a:lnSpc>
                <a:spcPct val="135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hlinkClick r:id="" action="ppaction://customshow?id=40&amp;return=true"/>
              </a:rPr>
              <a:t>1.6.3  </a:t>
            </a:r>
            <a:r>
              <a:rPr lang="zh-CN" altLang="en-US" b="1" smtClean="0">
                <a:latin typeface="方正大标宋简体" panose="02010601030101010101" pitchFamily="2" charset="-122"/>
                <a:ea typeface="华文中宋" panose="02010600040101010101" pitchFamily="2" charset="-122"/>
                <a:hlinkClick r:id="" action="ppaction://customshow?id=40&amp;return=true"/>
              </a:rPr>
              <a:t>因特网中的时延和路由</a:t>
            </a:r>
            <a:endParaRPr lang="zh-CN" altLang="en-US"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960438" y="838200"/>
            <a:ext cx="7827962" cy="641350"/>
          </a:xfrm>
          <a:extLst>
            <a:ext uri="{91240B29-F687-4F45-9708-019B960494DF}">
              <a14:hiddenLine xmlns:a14="http://schemas.microsoft.com/office/drawing/2010/main" w="9525" cap="flat" cmpd="sng" algn="ctr">
                <a:solidFill>
                  <a:srgbClr val="000000"/>
                </a:solidFill>
                <a:prstDash val="solid"/>
                <a:miter lim="800000"/>
                <a:headEnd/>
                <a:tailEnd/>
              </a14:hiddenLine>
            </a:ext>
          </a:extLst>
        </p:spPr>
        <p:txBody>
          <a:bodyPr/>
          <a:lstStyle/>
          <a:p>
            <a:pPr eaLnBrk="1" hangingPunct="1">
              <a:defRPr/>
            </a:pPr>
            <a:r>
              <a:rPr lang="zh-CN" altLang="en-US" sz="4000" dirty="0" smtClean="0"/>
              <a:t>计算机网络向用户提供的功能</a:t>
            </a:r>
          </a:p>
        </p:txBody>
      </p:sp>
      <p:sp>
        <p:nvSpPr>
          <p:cNvPr id="130051" name="Rectangle 3"/>
          <p:cNvSpPr>
            <a:spLocks noGrp="1" noChangeArrowheads="1"/>
          </p:cNvSpPr>
          <p:nvPr>
            <p:ph type="body" idx="1"/>
          </p:nvPr>
        </p:nvSpPr>
        <p:spPr>
          <a:xfrm>
            <a:off x="679450" y="1844675"/>
            <a:ext cx="7785100" cy="35972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a:lnSpc>
                <a:spcPct val="120000"/>
              </a:lnSpc>
              <a:defRPr/>
            </a:pPr>
            <a:r>
              <a:rPr lang="zh-CN" altLang="en-US" sz="2800" b="1" dirty="0" smtClean="0"/>
              <a:t>通讯</a:t>
            </a:r>
            <a:r>
              <a:rPr lang="en-US" altLang="zh-CN" sz="2800" b="1" dirty="0" smtClean="0"/>
              <a:t>:</a:t>
            </a:r>
            <a:r>
              <a:rPr lang="zh-CN" altLang="en-US" sz="2800" b="1" dirty="0" smtClean="0"/>
              <a:t>   使上网用户之间可以交换信息</a:t>
            </a:r>
          </a:p>
          <a:p>
            <a:pPr eaLnBrk="1">
              <a:lnSpc>
                <a:spcPct val="120000"/>
              </a:lnSpc>
              <a:defRPr/>
            </a:pPr>
            <a:r>
              <a:rPr lang="zh-CN" altLang="en-US" sz="2800" b="1" dirty="0" smtClean="0"/>
              <a:t>资源共享</a:t>
            </a:r>
            <a:r>
              <a:rPr lang="en-US" altLang="zh-CN" sz="2800" b="1" dirty="0" smtClean="0"/>
              <a:t>: </a:t>
            </a:r>
            <a:r>
              <a:rPr lang="zh-CN" altLang="en-US" sz="2800" b="1" dirty="0" smtClean="0"/>
              <a:t>信息共享、 软件共享、硬件共享</a:t>
            </a:r>
            <a:endParaRPr lang="en-US" altLang="zh-CN" sz="2800" b="1" dirty="0" smtClean="0"/>
          </a:p>
          <a:p>
            <a:pPr eaLnBrk="1">
              <a:lnSpc>
                <a:spcPct val="120000"/>
              </a:lnSpc>
              <a:defRPr/>
            </a:pPr>
            <a:r>
              <a:rPr lang="en-US" altLang="zh-CN" sz="2800" b="1" dirty="0" smtClean="0"/>
              <a:t>…</a:t>
            </a:r>
          </a:p>
          <a:p>
            <a:pPr marL="0" indent="0" eaLnBrk="1">
              <a:lnSpc>
                <a:spcPct val="120000"/>
              </a:lnSpc>
              <a:buFont typeface="Wingdings" panose="05000000000000000000" pitchFamily="2" charset="2"/>
              <a:buNone/>
              <a:defRPr/>
            </a:pPr>
            <a:endParaRPr lang="zh-CN" altLang="en-US" sz="2800" b="1" dirty="0"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AAF0437-98D8-4472-85F1-DCB63864D170}" type="slidenum">
              <a:rPr lang="en-US" altLang="zh-CN" sz="1400" smtClean="0"/>
              <a:pPr>
                <a:spcBef>
                  <a:spcPct val="0"/>
                </a:spcBef>
                <a:buClrTx/>
                <a:buSzTx/>
                <a:buFontTx/>
                <a:buNone/>
              </a:pPr>
              <a:t>130</a:t>
            </a:fld>
            <a:endParaRPr lang="en-US" altLang="zh-CN" sz="1400" smtClean="0"/>
          </a:p>
        </p:txBody>
      </p:sp>
      <p:sp>
        <p:nvSpPr>
          <p:cNvPr id="314370"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1.6.1  </a:t>
            </a:r>
            <a:r>
              <a:rPr lang="zh-CN" altLang="en-US">
                <a:solidFill>
                  <a:srgbClr val="008000"/>
                </a:solidFill>
              </a:rPr>
              <a:t>时延的类型</a:t>
            </a:r>
          </a:p>
        </p:txBody>
      </p:sp>
      <p:sp>
        <p:nvSpPr>
          <p:cNvPr id="314371" name="Rectangle 3"/>
          <p:cNvSpPr>
            <a:spLocks noGrp="1" noChangeArrowheads="1"/>
          </p:cNvSpPr>
          <p:nvPr>
            <p:ph type="body" idx="1"/>
          </p:nvPr>
        </p:nvSpPr>
        <p:spPr>
          <a:xfrm>
            <a:off x="503238" y="1382713"/>
            <a:ext cx="7772400" cy="2763837"/>
          </a:xfrm>
        </p:spPr>
        <p:txBody>
          <a:bodyPr/>
          <a:lstStyle/>
          <a:p>
            <a:pPr eaLnBrk="1"/>
            <a:r>
              <a:rPr lang="zh-CN" altLang="en-US" b="1" smtClean="0">
                <a:solidFill>
                  <a:schemeClr val="accent2"/>
                </a:solidFill>
                <a:latin typeface="楷体_GB2312" pitchFamily="49" charset="-122"/>
                <a:ea typeface="楷体_GB2312" pitchFamily="49" charset="-122"/>
              </a:rPr>
              <a:t>分组传输过程：</a:t>
            </a:r>
            <a:r>
              <a:rPr lang="zh-CN" altLang="en-US" b="1" smtClean="0">
                <a:latin typeface="华文中宋" panose="02010600040101010101" pitchFamily="2" charset="-122"/>
                <a:ea typeface="华文中宋" panose="02010600040101010101" pitchFamily="2" charset="-122"/>
              </a:rPr>
              <a:t>从源主机出发，通过一系列路由器传输，最后到目的主机。</a:t>
            </a:r>
          </a:p>
          <a:p>
            <a:pPr eaLnBrk="1"/>
            <a:r>
              <a:rPr lang="zh-CN" altLang="en-US" b="1" smtClean="0">
                <a:latin typeface="华文中宋" panose="02010600040101010101" pitchFamily="2" charset="-122"/>
                <a:ea typeface="华文中宋" panose="02010600040101010101" pitchFamily="2" charset="-122"/>
              </a:rPr>
              <a:t>产生四种时延：</a:t>
            </a:r>
            <a:r>
              <a:rPr lang="zh-CN" altLang="en-US" b="1" smtClean="0">
                <a:solidFill>
                  <a:srgbClr val="FF0000"/>
                </a:solidFill>
                <a:latin typeface="华文中宋" panose="02010600040101010101" pitchFamily="2" charset="-122"/>
                <a:ea typeface="华文中宋" panose="02010600040101010101" pitchFamily="2" charset="-122"/>
              </a:rPr>
              <a:t>节点处理时延、排队时延、传输时延和传播时延等。</a:t>
            </a:r>
          </a:p>
          <a:p>
            <a:pPr eaLnBrk="1"/>
            <a:r>
              <a:rPr lang="zh-CN" altLang="en-US" b="1" smtClean="0">
                <a:solidFill>
                  <a:schemeClr val="accent2"/>
                </a:solidFill>
                <a:latin typeface="楷体_GB2312" pitchFamily="49" charset="-122"/>
                <a:ea typeface="楷体_GB2312" pitchFamily="49" charset="-122"/>
              </a:rPr>
              <a:t>节点总时延</a:t>
            </a:r>
            <a:r>
              <a:rPr lang="zh-CN" altLang="en-US" b="1" smtClean="0">
                <a:latin typeface="华文中宋" panose="02010600040101010101" pitchFamily="2" charset="-122"/>
                <a:ea typeface="华文中宋" panose="02010600040101010101" pitchFamily="2" charset="-122"/>
              </a:rPr>
              <a:t>：各时延累加。 </a:t>
            </a:r>
          </a:p>
        </p:txBody>
      </p:sp>
      <p:graphicFrame>
        <p:nvGraphicFramePr>
          <p:cNvPr id="144389" name="Object 5"/>
          <p:cNvGraphicFramePr>
            <a:graphicFrameLocks noChangeAspect="1"/>
          </p:cNvGraphicFramePr>
          <p:nvPr/>
        </p:nvGraphicFramePr>
        <p:xfrm>
          <a:off x="2651125" y="5356225"/>
          <a:ext cx="646113" cy="533400"/>
        </p:xfrm>
        <a:graphic>
          <a:graphicData uri="http://schemas.openxmlformats.org/presentationml/2006/ole">
            <mc:AlternateContent xmlns:mc="http://schemas.openxmlformats.org/markup-compatibility/2006">
              <mc:Choice xmlns:v="urn:schemas-microsoft-com:vml" Requires="v">
                <p:oleObj spid="_x0000_s144611"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25" y="535622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0" name="Oval 6"/>
          <p:cNvSpPr>
            <a:spLocks noChangeArrowheads="1"/>
          </p:cNvSpPr>
          <p:nvPr/>
        </p:nvSpPr>
        <p:spPr bwMode="auto">
          <a:xfrm>
            <a:off x="3692525" y="5114925"/>
            <a:ext cx="1198563" cy="369888"/>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4391" name="Rectangle 7"/>
          <p:cNvSpPr>
            <a:spLocks noChangeArrowheads="1"/>
          </p:cNvSpPr>
          <p:nvPr/>
        </p:nvSpPr>
        <p:spPr bwMode="auto">
          <a:xfrm>
            <a:off x="3692525" y="5046663"/>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4392" name="Oval 8"/>
          <p:cNvSpPr>
            <a:spLocks noChangeArrowheads="1"/>
          </p:cNvSpPr>
          <p:nvPr/>
        </p:nvSpPr>
        <p:spPr bwMode="auto">
          <a:xfrm>
            <a:off x="3702050" y="4818063"/>
            <a:ext cx="1198563" cy="430212"/>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44393" name="Group 9"/>
          <p:cNvGrpSpPr>
            <a:grpSpLocks/>
          </p:cNvGrpSpPr>
          <p:nvPr/>
        </p:nvGrpSpPr>
        <p:grpSpPr bwMode="auto">
          <a:xfrm>
            <a:off x="4048125" y="4848225"/>
            <a:ext cx="498475" cy="119063"/>
            <a:chOff x="2208" y="2184"/>
            <a:chExt cx="176" cy="69"/>
          </a:xfrm>
        </p:grpSpPr>
        <p:grpSp>
          <p:nvGrpSpPr>
            <p:cNvPr id="144437" name="Group 10"/>
            <p:cNvGrpSpPr>
              <a:grpSpLocks/>
            </p:cNvGrpSpPr>
            <p:nvPr/>
          </p:nvGrpSpPr>
          <p:grpSpPr bwMode="auto">
            <a:xfrm>
              <a:off x="2208" y="2185"/>
              <a:ext cx="176" cy="68"/>
              <a:chOff x="2848" y="848"/>
              <a:chExt cx="140" cy="98"/>
            </a:xfrm>
          </p:grpSpPr>
          <p:sp>
            <p:nvSpPr>
              <p:cNvPr id="144442" name="Line 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43" name="Line 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44" name="Line 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4438" name="Group 14"/>
            <p:cNvGrpSpPr>
              <a:grpSpLocks/>
            </p:cNvGrpSpPr>
            <p:nvPr/>
          </p:nvGrpSpPr>
          <p:grpSpPr bwMode="auto">
            <a:xfrm flipV="1">
              <a:off x="2208" y="2184"/>
              <a:ext cx="176" cy="68"/>
              <a:chOff x="2848" y="848"/>
              <a:chExt cx="140" cy="98"/>
            </a:xfrm>
          </p:grpSpPr>
          <p:sp>
            <p:nvSpPr>
              <p:cNvPr id="144439" name="Line 1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40" name="Line 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41" name="Line 1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4394" name="Oval 18"/>
          <p:cNvSpPr>
            <a:spLocks noChangeArrowheads="1"/>
          </p:cNvSpPr>
          <p:nvPr/>
        </p:nvSpPr>
        <p:spPr bwMode="auto">
          <a:xfrm>
            <a:off x="6788150" y="5133975"/>
            <a:ext cx="1198563" cy="369888"/>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4395" name="Line 19"/>
          <p:cNvSpPr>
            <a:spLocks noChangeShapeType="1"/>
          </p:cNvSpPr>
          <p:nvPr/>
        </p:nvSpPr>
        <p:spPr bwMode="auto">
          <a:xfrm>
            <a:off x="6797675" y="5113338"/>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96" name="Rectangle 20"/>
          <p:cNvSpPr>
            <a:spLocks noChangeArrowheads="1"/>
          </p:cNvSpPr>
          <p:nvPr/>
        </p:nvSpPr>
        <p:spPr bwMode="auto">
          <a:xfrm>
            <a:off x="6797675" y="5075238"/>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4397" name="Oval 21"/>
          <p:cNvSpPr>
            <a:spLocks noChangeArrowheads="1"/>
          </p:cNvSpPr>
          <p:nvPr/>
        </p:nvSpPr>
        <p:spPr bwMode="auto">
          <a:xfrm>
            <a:off x="6807200" y="4846638"/>
            <a:ext cx="1198563" cy="430212"/>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aphicFrame>
        <p:nvGraphicFramePr>
          <p:cNvPr id="144398" name="Object 22"/>
          <p:cNvGraphicFramePr>
            <a:graphicFrameLocks noChangeAspect="1"/>
          </p:cNvGraphicFramePr>
          <p:nvPr/>
        </p:nvGraphicFramePr>
        <p:xfrm>
          <a:off x="2336800" y="4346575"/>
          <a:ext cx="646113" cy="533400"/>
        </p:xfrm>
        <a:graphic>
          <a:graphicData uri="http://schemas.openxmlformats.org/presentationml/2006/ole">
            <mc:AlternateContent xmlns:mc="http://schemas.openxmlformats.org/markup-compatibility/2006">
              <mc:Choice xmlns:v="urn:schemas-microsoft-com:vml" Requires="v">
                <p:oleObj spid="_x0000_s144612" name="Clip" r:id="rId5" imgW="1307263" imgH="1084139" progId="MS_ClipArt_Gallery.2">
                  <p:embed/>
                </p:oleObj>
              </mc:Choice>
              <mc:Fallback>
                <p:oleObj name="Clip" r:id="rId5" imgW="1307263" imgH="1084139" progId="MS_ClipArt_Gallery.2">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434657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399" name="Line 23"/>
          <p:cNvSpPr>
            <a:spLocks noChangeShapeType="1"/>
          </p:cNvSpPr>
          <p:nvPr/>
        </p:nvSpPr>
        <p:spPr bwMode="auto">
          <a:xfrm>
            <a:off x="2962275" y="4752975"/>
            <a:ext cx="504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0" name="Line 24"/>
          <p:cNvSpPr>
            <a:spLocks noChangeShapeType="1"/>
          </p:cNvSpPr>
          <p:nvPr/>
        </p:nvSpPr>
        <p:spPr bwMode="auto">
          <a:xfrm flipV="1">
            <a:off x="3267075" y="5738813"/>
            <a:ext cx="195263"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1" name="Line 25"/>
          <p:cNvSpPr>
            <a:spLocks noChangeShapeType="1"/>
          </p:cNvSpPr>
          <p:nvPr/>
        </p:nvSpPr>
        <p:spPr bwMode="auto">
          <a:xfrm>
            <a:off x="4886325" y="5172075"/>
            <a:ext cx="193357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2" name="Line 26"/>
          <p:cNvSpPr>
            <a:spLocks noChangeShapeType="1"/>
          </p:cNvSpPr>
          <p:nvPr/>
        </p:nvSpPr>
        <p:spPr bwMode="auto">
          <a:xfrm flipH="1">
            <a:off x="3467100" y="4743450"/>
            <a:ext cx="0" cy="10001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3" name="Line 27"/>
          <p:cNvSpPr>
            <a:spLocks noChangeShapeType="1"/>
          </p:cNvSpPr>
          <p:nvPr/>
        </p:nvSpPr>
        <p:spPr bwMode="auto">
          <a:xfrm>
            <a:off x="3476625" y="5176838"/>
            <a:ext cx="200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4" name="Rectangle 28"/>
          <p:cNvSpPr>
            <a:spLocks noChangeArrowheads="1"/>
          </p:cNvSpPr>
          <p:nvPr/>
        </p:nvSpPr>
        <p:spPr bwMode="auto">
          <a:xfrm>
            <a:off x="5805488" y="4972050"/>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4405" name="Rectangle 29"/>
          <p:cNvSpPr>
            <a:spLocks noChangeArrowheads="1"/>
          </p:cNvSpPr>
          <p:nvPr/>
        </p:nvSpPr>
        <p:spPr bwMode="auto">
          <a:xfrm>
            <a:off x="4552950" y="5043488"/>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4406" name="Rectangle 30"/>
          <p:cNvSpPr>
            <a:spLocks noChangeArrowheads="1"/>
          </p:cNvSpPr>
          <p:nvPr/>
        </p:nvSpPr>
        <p:spPr bwMode="auto">
          <a:xfrm>
            <a:off x="4714875" y="5043488"/>
            <a:ext cx="147638"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4407" name="Rectangle 31"/>
          <p:cNvSpPr>
            <a:spLocks noChangeArrowheads="1"/>
          </p:cNvSpPr>
          <p:nvPr/>
        </p:nvSpPr>
        <p:spPr bwMode="auto">
          <a:xfrm>
            <a:off x="3500438" y="49434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4408" name="Line 32"/>
          <p:cNvSpPr>
            <a:spLocks noChangeShapeType="1"/>
          </p:cNvSpPr>
          <p:nvPr/>
        </p:nvSpPr>
        <p:spPr bwMode="auto">
          <a:xfrm>
            <a:off x="3676650" y="5048250"/>
            <a:ext cx="242888" cy="47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9" name="Line 33"/>
          <p:cNvSpPr>
            <a:spLocks noChangeShapeType="1"/>
          </p:cNvSpPr>
          <p:nvPr/>
        </p:nvSpPr>
        <p:spPr bwMode="auto">
          <a:xfrm flipV="1">
            <a:off x="3343275" y="5324475"/>
            <a:ext cx="0" cy="1762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402" name="Line 34"/>
          <p:cNvSpPr>
            <a:spLocks noChangeShapeType="1"/>
          </p:cNvSpPr>
          <p:nvPr/>
        </p:nvSpPr>
        <p:spPr bwMode="auto">
          <a:xfrm flipV="1">
            <a:off x="6577013" y="4772025"/>
            <a:ext cx="3667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1" name="Text Box 35"/>
          <p:cNvSpPr txBox="1">
            <a:spLocks noChangeArrowheads="1"/>
          </p:cNvSpPr>
          <p:nvPr/>
        </p:nvSpPr>
        <p:spPr bwMode="auto">
          <a:xfrm>
            <a:off x="1984375" y="4370388"/>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1"/>
                </a:solidFill>
                <a:latin typeface="Comic Sans MS" panose="030F0702030302020204" pitchFamily="66" charset="0"/>
                <a:ea typeface="宋体" panose="02010600030101010101" pitchFamily="2" charset="-122"/>
              </a:rPr>
              <a:t>A</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4412" name="Text Box 36"/>
          <p:cNvSpPr txBox="1">
            <a:spLocks noChangeArrowheads="1"/>
          </p:cNvSpPr>
          <p:nvPr/>
        </p:nvSpPr>
        <p:spPr bwMode="auto">
          <a:xfrm>
            <a:off x="2260600" y="5389563"/>
            <a:ext cx="376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2"/>
                </a:solidFill>
                <a:latin typeface="Comic Sans MS" panose="030F0702030302020204" pitchFamily="66" charset="0"/>
                <a:ea typeface="宋体" panose="02010600030101010101" pitchFamily="2" charset="-122"/>
              </a:rPr>
              <a:t>B</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4413" name="Rectangle 37"/>
          <p:cNvSpPr>
            <a:spLocks noChangeArrowheads="1"/>
          </p:cNvSpPr>
          <p:nvPr/>
        </p:nvSpPr>
        <p:spPr bwMode="auto">
          <a:xfrm>
            <a:off x="4843463" y="49815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14406" name="Text Box 38"/>
          <p:cNvSpPr txBox="1">
            <a:spLocks noChangeArrowheads="1"/>
          </p:cNvSpPr>
          <p:nvPr/>
        </p:nvSpPr>
        <p:spPr bwMode="auto">
          <a:xfrm>
            <a:off x="5232400" y="4565650"/>
            <a:ext cx="1711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solidFill>
                  <a:srgbClr val="FF0000"/>
                </a:solidFill>
                <a:latin typeface="Comic Sans MS" panose="030F0702030302020204" pitchFamily="66" charset="0"/>
                <a:ea typeface="宋体" panose="02010600030101010101" pitchFamily="2" charset="-122"/>
              </a:rPr>
              <a:t>传播时延</a:t>
            </a:r>
            <a:endParaRPr lang="zh-CN" altLang="en-US" sz="1800" b="1">
              <a:latin typeface="Times New Roman" panose="02020603050405020304" pitchFamily="18" charset="0"/>
              <a:ea typeface="宋体" panose="02010600030101010101" pitchFamily="2" charset="-122"/>
            </a:endParaRPr>
          </a:p>
        </p:txBody>
      </p:sp>
      <p:sp>
        <p:nvSpPr>
          <p:cNvPr id="314407" name="Line 39"/>
          <p:cNvSpPr>
            <a:spLocks noChangeShapeType="1"/>
          </p:cNvSpPr>
          <p:nvPr/>
        </p:nvSpPr>
        <p:spPr bwMode="auto">
          <a:xfrm rot="10800000">
            <a:off x="4986338" y="4772025"/>
            <a:ext cx="3190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408" name="Text Box 40"/>
          <p:cNvSpPr txBox="1">
            <a:spLocks noChangeArrowheads="1"/>
          </p:cNvSpPr>
          <p:nvPr/>
        </p:nvSpPr>
        <p:spPr bwMode="auto">
          <a:xfrm>
            <a:off x="3336925" y="4165600"/>
            <a:ext cx="1968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rgbClr val="FF0000"/>
                </a:solidFill>
                <a:latin typeface="Comic Sans MS" panose="030F0702030302020204" pitchFamily="66" charset="0"/>
                <a:ea typeface="宋体" panose="02010600030101010101" pitchFamily="2" charset="-122"/>
              </a:rPr>
              <a:t>           </a:t>
            </a:r>
            <a:r>
              <a:rPr lang="zh-CN" altLang="en-US" sz="1800" b="1">
                <a:solidFill>
                  <a:srgbClr val="FF0000"/>
                </a:solidFill>
                <a:latin typeface="Comic Sans MS" panose="030F0702030302020204" pitchFamily="66" charset="0"/>
                <a:ea typeface="宋体" panose="02010600030101010101" pitchFamily="2" charset="-122"/>
              </a:rPr>
              <a:t>传输时延</a:t>
            </a:r>
            <a:endParaRPr lang="zh-CN" altLang="en-US" sz="1800" b="1">
              <a:latin typeface="Times New Roman" panose="02020603050405020304" pitchFamily="18" charset="0"/>
              <a:ea typeface="宋体" panose="02010600030101010101" pitchFamily="2" charset="-122"/>
            </a:endParaRPr>
          </a:p>
        </p:txBody>
      </p:sp>
      <p:sp>
        <p:nvSpPr>
          <p:cNvPr id="314409" name="Line 41"/>
          <p:cNvSpPr>
            <a:spLocks noChangeShapeType="1"/>
          </p:cNvSpPr>
          <p:nvPr/>
        </p:nvSpPr>
        <p:spPr bwMode="auto">
          <a:xfrm rot="10800000" flipH="1" flipV="1">
            <a:off x="4410075" y="4438650"/>
            <a:ext cx="528638"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410" name="Text Box 42"/>
          <p:cNvSpPr txBox="1">
            <a:spLocks noChangeArrowheads="1"/>
          </p:cNvSpPr>
          <p:nvPr/>
        </p:nvSpPr>
        <p:spPr bwMode="auto">
          <a:xfrm>
            <a:off x="3560763" y="5680075"/>
            <a:ext cx="13303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solidFill>
                  <a:srgbClr val="FF0000"/>
                </a:solidFill>
                <a:latin typeface="Comic Sans MS" panose="030F0702030302020204" pitchFamily="66" charset="0"/>
                <a:ea typeface="宋体" panose="02010600030101010101" pitchFamily="2" charset="-122"/>
              </a:rPr>
              <a:t>节点处理时延</a:t>
            </a:r>
            <a:endParaRPr lang="zh-CN" altLang="en-US" sz="1800" b="1">
              <a:latin typeface="Times New Roman" panose="02020603050405020304" pitchFamily="18" charset="0"/>
              <a:ea typeface="宋体" panose="02010600030101010101" pitchFamily="2" charset="-122"/>
            </a:endParaRPr>
          </a:p>
        </p:txBody>
      </p:sp>
      <p:sp>
        <p:nvSpPr>
          <p:cNvPr id="314411" name="Line 43"/>
          <p:cNvSpPr>
            <a:spLocks noChangeShapeType="1"/>
          </p:cNvSpPr>
          <p:nvPr/>
        </p:nvSpPr>
        <p:spPr bwMode="auto">
          <a:xfrm rot="10800000">
            <a:off x="3719513" y="5743575"/>
            <a:ext cx="8334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412" name="Line 44"/>
          <p:cNvSpPr>
            <a:spLocks noChangeShapeType="1"/>
          </p:cNvSpPr>
          <p:nvPr/>
        </p:nvSpPr>
        <p:spPr bwMode="auto">
          <a:xfrm rot="10800000" flipV="1">
            <a:off x="4529138" y="5505450"/>
            <a:ext cx="3857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4413" name="Text Box 45"/>
          <p:cNvSpPr txBox="1">
            <a:spLocks noChangeArrowheads="1"/>
          </p:cNvSpPr>
          <p:nvPr/>
        </p:nvSpPr>
        <p:spPr bwMode="auto">
          <a:xfrm>
            <a:off x="4937125" y="5937250"/>
            <a:ext cx="1851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solidFill>
                  <a:srgbClr val="FF0000"/>
                </a:solidFill>
                <a:latin typeface="Comic Sans MS" panose="030F0702030302020204" pitchFamily="66" charset="0"/>
                <a:ea typeface="宋体" panose="02010600030101010101" pitchFamily="2" charset="-122"/>
              </a:rPr>
              <a:t>排队时延</a:t>
            </a:r>
            <a:endParaRPr lang="zh-CN" altLang="en-US" sz="1800" b="1">
              <a:latin typeface="Times New Roman" panose="02020603050405020304" pitchFamily="18" charset="0"/>
              <a:ea typeface="宋体" panose="02010600030101010101" pitchFamily="2" charset="-122"/>
            </a:endParaRPr>
          </a:p>
        </p:txBody>
      </p:sp>
      <p:sp>
        <p:nvSpPr>
          <p:cNvPr id="314414" name="Line 46"/>
          <p:cNvSpPr>
            <a:spLocks noChangeShapeType="1"/>
          </p:cNvSpPr>
          <p:nvPr/>
        </p:nvSpPr>
        <p:spPr bwMode="auto">
          <a:xfrm rot="10800000">
            <a:off x="4691063" y="5505450"/>
            <a:ext cx="595312"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4423" name="Group 47"/>
          <p:cNvGrpSpPr>
            <a:grpSpLocks/>
          </p:cNvGrpSpPr>
          <p:nvPr/>
        </p:nvGrpSpPr>
        <p:grpSpPr bwMode="auto">
          <a:xfrm>
            <a:off x="7134225" y="4905375"/>
            <a:ext cx="498475" cy="119063"/>
            <a:chOff x="2208" y="2184"/>
            <a:chExt cx="176" cy="69"/>
          </a:xfrm>
        </p:grpSpPr>
        <p:grpSp>
          <p:nvGrpSpPr>
            <p:cNvPr id="144429" name="Group 48"/>
            <p:cNvGrpSpPr>
              <a:grpSpLocks/>
            </p:cNvGrpSpPr>
            <p:nvPr/>
          </p:nvGrpSpPr>
          <p:grpSpPr bwMode="auto">
            <a:xfrm>
              <a:off x="2208" y="2185"/>
              <a:ext cx="176" cy="68"/>
              <a:chOff x="2848" y="848"/>
              <a:chExt cx="140" cy="98"/>
            </a:xfrm>
          </p:grpSpPr>
          <p:sp>
            <p:nvSpPr>
              <p:cNvPr id="144434" name="Line 4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35" name="Line 5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36" name="Line 5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4430" name="Group 52"/>
            <p:cNvGrpSpPr>
              <a:grpSpLocks/>
            </p:cNvGrpSpPr>
            <p:nvPr/>
          </p:nvGrpSpPr>
          <p:grpSpPr bwMode="auto">
            <a:xfrm flipV="1">
              <a:off x="2208" y="2184"/>
              <a:ext cx="176" cy="68"/>
              <a:chOff x="2848" y="848"/>
              <a:chExt cx="140" cy="98"/>
            </a:xfrm>
          </p:grpSpPr>
          <p:sp>
            <p:nvSpPr>
              <p:cNvPr id="144431" name="Line 5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32" name="Line 5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33" name="Line 5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4424" name="AutoShape 56">
            <a:hlinkClick r:id="" action="ppaction://hlinkshowjump?jump=nextslide" highlightClick="1"/>
          </p:cNvPr>
          <p:cNvSpPr>
            <a:spLocks noChangeArrowheads="1"/>
          </p:cNvSpPr>
          <p:nvPr/>
        </p:nvSpPr>
        <p:spPr bwMode="auto">
          <a:xfrm>
            <a:off x="7823200" y="6303963"/>
            <a:ext cx="452438" cy="3762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14425" name="Line 57"/>
          <p:cNvSpPr>
            <a:spLocks noChangeShapeType="1"/>
          </p:cNvSpPr>
          <p:nvPr/>
        </p:nvSpPr>
        <p:spPr bwMode="auto">
          <a:xfrm>
            <a:off x="2982913" y="4565650"/>
            <a:ext cx="736600" cy="509588"/>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426" name="Line 58"/>
          <p:cNvSpPr>
            <a:spLocks noChangeShapeType="1"/>
          </p:cNvSpPr>
          <p:nvPr/>
        </p:nvSpPr>
        <p:spPr bwMode="auto">
          <a:xfrm>
            <a:off x="3719513" y="5075238"/>
            <a:ext cx="1219200" cy="0"/>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427" name="Line 59"/>
          <p:cNvSpPr>
            <a:spLocks noChangeShapeType="1"/>
          </p:cNvSpPr>
          <p:nvPr/>
        </p:nvSpPr>
        <p:spPr bwMode="auto">
          <a:xfrm>
            <a:off x="4938713" y="5075238"/>
            <a:ext cx="1849437" cy="0"/>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4428" name="Line 60"/>
          <p:cNvSpPr>
            <a:spLocks noChangeShapeType="1"/>
          </p:cNvSpPr>
          <p:nvPr/>
        </p:nvSpPr>
        <p:spPr bwMode="auto">
          <a:xfrm>
            <a:off x="6819900" y="5075238"/>
            <a:ext cx="1455738" cy="0"/>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4425"/>
                                        </p:tgtEl>
                                        <p:attrNameLst>
                                          <p:attrName>style.visibility</p:attrName>
                                        </p:attrNameLst>
                                      </p:cBhvr>
                                      <p:to>
                                        <p:strVal val="visible"/>
                                      </p:to>
                                    </p:set>
                                    <p:animEffect transition="in" filter="wipe(up)">
                                      <p:cBhvr>
                                        <p:cTn id="7" dur="500"/>
                                        <p:tgtEl>
                                          <p:spTgt spid="3144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4426"/>
                                        </p:tgtEl>
                                        <p:attrNameLst>
                                          <p:attrName>style.visibility</p:attrName>
                                        </p:attrNameLst>
                                      </p:cBhvr>
                                      <p:to>
                                        <p:strVal val="visible"/>
                                      </p:to>
                                    </p:set>
                                    <p:animEffect transition="in" filter="wipe(left)">
                                      <p:cBhvr>
                                        <p:cTn id="12" dur="500"/>
                                        <p:tgtEl>
                                          <p:spTgt spid="3144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4427"/>
                                        </p:tgtEl>
                                        <p:attrNameLst>
                                          <p:attrName>style.visibility</p:attrName>
                                        </p:attrNameLst>
                                      </p:cBhvr>
                                      <p:to>
                                        <p:strVal val="visible"/>
                                      </p:to>
                                    </p:set>
                                    <p:animEffect transition="in" filter="wipe(left)">
                                      <p:cBhvr>
                                        <p:cTn id="17" dur="500"/>
                                        <p:tgtEl>
                                          <p:spTgt spid="3144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4428"/>
                                        </p:tgtEl>
                                        <p:attrNameLst>
                                          <p:attrName>style.visibility</p:attrName>
                                        </p:attrNameLst>
                                      </p:cBhvr>
                                      <p:to>
                                        <p:strVal val="visible"/>
                                      </p:to>
                                    </p:set>
                                    <p:animEffect transition="in" filter="wipe(left)">
                                      <p:cBhvr>
                                        <p:cTn id="22" dur="500"/>
                                        <p:tgtEl>
                                          <p:spTgt spid="3144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14371">
                                            <p:txEl>
                                              <p:pRg st="1" end="1"/>
                                            </p:txEl>
                                          </p:spTgt>
                                        </p:tgtEl>
                                        <p:attrNameLst>
                                          <p:attrName>style.visibility</p:attrName>
                                        </p:attrNameLst>
                                      </p:cBhvr>
                                      <p:to>
                                        <p:strVal val="visible"/>
                                      </p:to>
                                    </p:set>
                                    <p:animEffect transition="in" filter="wipe(down)">
                                      <p:cBhvr>
                                        <p:cTn id="27" dur="500"/>
                                        <p:tgtEl>
                                          <p:spTgt spid="314371">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14411"/>
                                        </p:tgtEl>
                                        <p:attrNameLst>
                                          <p:attrName>style.visibility</p:attrName>
                                        </p:attrNameLst>
                                      </p:cBhvr>
                                      <p:to>
                                        <p:strVal val="visible"/>
                                      </p:to>
                                    </p:set>
                                    <p:animEffect transition="in" filter="dissolve">
                                      <p:cBhvr>
                                        <p:cTn id="32" dur="500"/>
                                        <p:tgtEl>
                                          <p:spTgt spid="3144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14410"/>
                                        </p:tgtEl>
                                        <p:attrNameLst>
                                          <p:attrName>style.visibility</p:attrName>
                                        </p:attrNameLst>
                                      </p:cBhvr>
                                      <p:to>
                                        <p:strVal val="visible"/>
                                      </p:to>
                                    </p:set>
                                    <p:animEffect transition="in" filter="dissolve">
                                      <p:cBhvr>
                                        <p:cTn id="35" dur="500"/>
                                        <p:tgtEl>
                                          <p:spTgt spid="3144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14412"/>
                                        </p:tgtEl>
                                        <p:attrNameLst>
                                          <p:attrName>style.visibility</p:attrName>
                                        </p:attrNameLst>
                                      </p:cBhvr>
                                      <p:to>
                                        <p:strVal val="visible"/>
                                      </p:to>
                                    </p:set>
                                    <p:animEffect transition="in" filter="dissolve">
                                      <p:cBhvr>
                                        <p:cTn id="40" dur="500"/>
                                        <p:tgtEl>
                                          <p:spTgt spid="31441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14414"/>
                                        </p:tgtEl>
                                        <p:attrNameLst>
                                          <p:attrName>style.visibility</p:attrName>
                                        </p:attrNameLst>
                                      </p:cBhvr>
                                      <p:to>
                                        <p:strVal val="visible"/>
                                      </p:to>
                                    </p:set>
                                    <p:animEffect transition="in" filter="dissolve">
                                      <p:cBhvr>
                                        <p:cTn id="43" dur="500"/>
                                        <p:tgtEl>
                                          <p:spTgt spid="31441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14413"/>
                                        </p:tgtEl>
                                        <p:attrNameLst>
                                          <p:attrName>style.visibility</p:attrName>
                                        </p:attrNameLst>
                                      </p:cBhvr>
                                      <p:to>
                                        <p:strVal val="visible"/>
                                      </p:to>
                                    </p:set>
                                    <p:animEffect transition="in" filter="dissolve">
                                      <p:cBhvr>
                                        <p:cTn id="46" dur="500"/>
                                        <p:tgtEl>
                                          <p:spTgt spid="31441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14409"/>
                                        </p:tgtEl>
                                        <p:attrNameLst>
                                          <p:attrName>style.visibility</p:attrName>
                                        </p:attrNameLst>
                                      </p:cBhvr>
                                      <p:to>
                                        <p:strVal val="visible"/>
                                      </p:to>
                                    </p:set>
                                    <p:animEffect transition="in" filter="dissolve">
                                      <p:cBhvr>
                                        <p:cTn id="51" dur="500"/>
                                        <p:tgtEl>
                                          <p:spTgt spid="314409"/>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14408"/>
                                        </p:tgtEl>
                                        <p:attrNameLst>
                                          <p:attrName>style.visibility</p:attrName>
                                        </p:attrNameLst>
                                      </p:cBhvr>
                                      <p:to>
                                        <p:strVal val="visible"/>
                                      </p:to>
                                    </p:set>
                                    <p:animEffect transition="in" filter="dissolve">
                                      <p:cBhvr>
                                        <p:cTn id="54" dur="500"/>
                                        <p:tgtEl>
                                          <p:spTgt spid="31440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14406"/>
                                        </p:tgtEl>
                                        <p:attrNameLst>
                                          <p:attrName>style.visibility</p:attrName>
                                        </p:attrNameLst>
                                      </p:cBhvr>
                                      <p:to>
                                        <p:strVal val="visible"/>
                                      </p:to>
                                    </p:set>
                                    <p:animEffect transition="in" filter="dissolve">
                                      <p:cBhvr>
                                        <p:cTn id="59" dur="500"/>
                                        <p:tgtEl>
                                          <p:spTgt spid="314406"/>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14402"/>
                                        </p:tgtEl>
                                        <p:attrNameLst>
                                          <p:attrName>style.visibility</p:attrName>
                                        </p:attrNameLst>
                                      </p:cBhvr>
                                      <p:to>
                                        <p:strVal val="visible"/>
                                      </p:to>
                                    </p:set>
                                    <p:animEffect transition="in" filter="dissolve">
                                      <p:cBhvr>
                                        <p:cTn id="62" dur="500"/>
                                        <p:tgtEl>
                                          <p:spTgt spid="314402"/>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14407"/>
                                        </p:tgtEl>
                                        <p:attrNameLst>
                                          <p:attrName>style.visibility</p:attrName>
                                        </p:attrNameLst>
                                      </p:cBhvr>
                                      <p:to>
                                        <p:strVal val="visible"/>
                                      </p:to>
                                    </p:set>
                                    <p:animEffect transition="in" filter="dissolve">
                                      <p:cBhvr>
                                        <p:cTn id="65" dur="500"/>
                                        <p:tgtEl>
                                          <p:spTgt spid="31440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nodeType="clickEffect">
                                  <p:stCondLst>
                                    <p:cond delay="0"/>
                                  </p:stCondLst>
                                  <p:childTnLst>
                                    <p:set>
                                      <p:cBhvr>
                                        <p:cTn id="69" dur="1" fill="hold">
                                          <p:stCondLst>
                                            <p:cond delay="0"/>
                                          </p:stCondLst>
                                        </p:cTn>
                                        <p:tgtEl>
                                          <p:spTgt spid="314371">
                                            <p:txEl>
                                              <p:pRg st="2" end="2"/>
                                            </p:txEl>
                                          </p:spTgt>
                                        </p:tgtEl>
                                        <p:attrNameLst>
                                          <p:attrName>style.visibility</p:attrName>
                                        </p:attrNameLst>
                                      </p:cBhvr>
                                      <p:to>
                                        <p:strVal val="visible"/>
                                      </p:to>
                                    </p:set>
                                    <p:animEffect transition="in" filter="wipe(down)">
                                      <p:cBhvr>
                                        <p:cTn id="70" dur="500"/>
                                        <p:tgtEl>
                                          <p:spTgt spid="3143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402" grpId="0" animBg="1"/>
      <p:bldP spid="314406" grpId="0"/>
      <p:bldP spid="314407" grpId="0" animBg="1"/>
      <p:bldP spid="314408" grpId="0"/>
      <p:bldP spid="314409" grpId="0" animBg="1"/>
      <p:bldP spid="314410" grpId="0"/>
      <p:bldP spid="314411" grpId="0" animBg="1"/>
      <p:bldP spid="314412" grpId="0" animBg="1"/>
      <p:bldP spid="314413" grpId="0"/>
      <p:bldP spid="314414" grpId="0" animBg="1"/>
      <p:bldP spid="314425" grpId="0" animBg="1"/>
      <p:bldP spid="314426" grpId="0" animBg="1"/>
      <p:bldP spid="314427" grpId="0" animBg="1"/>
      <p:bldP spid="31442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B5A1B01F-0E59-4149-895B-E281F19BDEBD}" type="slidenum">
              <a:rPr lang="en-US" altLang="zh-CN" sz="1400" smtClean="0"/>
              <a:pPr>
                <a:spcBef>
                  <a:spcPct val="0"/>
                </a:spcBef>
                <a:buClrTx/>
                <a:buSzTx/>
                <a:buFontTx/>
                <a:buNone/>
              </a:pPr>
              <a:t>131</a:t>
            </a:fld>
            <a:endParaRPr lang="en-US" altLang="zh-CN" sz="1400" smtClean="0"/>
          </a:p>
        </p:txBody>
      </p:sp>
      <p:sp>
        <p:nvSpPr>
          <p:cNvPr id="315394" name="Rectangle 2"/>
          <p:cNvSpPr>
            <a:spLocks noGrp="1" noChangeArrowheads="1"/>
          </p:cNvSpPr>
          <p:nvPr>
            <p:ph type="title"/>
          </p:nvPr>
        </p:nvSpPr>
        <p:spPr>
          <a:xfrm>
            <a:off x="533400" y="411163"/>
            <a:ext cx="8397875" cy="831850"/>
          </a:xfrm>
        </p:spPr>
        <p:txBody>
          <a:bodyPr/>
          <a:lstStyle/>
          <a:p>
            <a:pPr>
              <a:defRPr/>
            </a:pPr>
            <a:r>
              <a:rPr lang="en-US" altLang="zh-CN"/>
              <a:t>1</a:t>
            </a:r>
            <a:r>
              <a:rPr lang="zh-CN" altLang="en-US"/>
              <a:t>、处理时延</a:t>
            </a:r>
            <a:r>
              <a:rPr lang="en-US" altLang="zh-CN"/>
              <a:t>(processing delay)</a:t>
            </a:r>
            <a:endParaRPr lang="zh-CN" altLang="en-US"/>
          </a:p>
        </p:txBody>
      </p:sp>
      <p:sp>
        <p:nvSpPr>
          <p:cNvPr id="315395" name="Rectangle 3"/>
          <p:cNvSpPr>
            <a:spLocks noGrp="1" noChangeArrowheads="1"/>
          </p:cNvSpPr>
          <p:nvPr>
            <p:ph type="body" idx="1"/>
          </p:nvPr>
        </p:nvSpPr>
        <p:spPr>
          <a:xfrm>
            <a:off x="533400" y="1600200"/>
            <a:ext cx="7772400" cy="1530350"/>
          </a:xfrm>
        </p:spPr>
        <p:txBody>
          <a:bodyPr/>
          <a:lstStyle/>
          <a:p>
            <a:pPr lvl="1" eaLnBrk="1"/>
            <a:r>
              <a:rPr lang="zh-CN" altLang="en-US" b="1" smtClean="0">
                <a:solidFill>
                  <a:srgbClr val="FF0000"/>
                </a:solidFill>
                <a:latin typeface="方正大标宋简体" panose="02010601030101010101" pitchFamily="2" charset="-122"/>
                <a:ea typeface="华文中宋" panose="02010600040101010101" pitchFamily="2" charset="-122"/>
              </a:rPr>
              <a:t>检查比特差错</a:t>
            </a:r>
          </a:p>
          <a:p>
            <a:pPr lvl="1" eaLnBrk="1"/>
            <a:r>
              <a:rPr lang="zh-CN" altLang="en-US" b="1" smtClean="0">
                <a:solidFill>
                  <a:srgbClr val="FF0000"/>
                </a:solidFill>
                <a:latin typeface="方正大标宋简体" panose="02010601030101010101" pitchFamily="2" charset="-122"/>
                <a:ea typeface="华文中宋" panose="02010600040101010101" pitchFamily="2" charset="-122"/>
              </a:rPr>
              <a:t>决定输出链路</a:t>
            </a:r>
          </a:p>
          <a:p>
            <a:pPr eaLnBrk="1"/>
            <a:r>
              <a:rPr lang="zh-CN" altLang="en-US" b="1" smtClean="0">
                <a:latin typeface="方正大标宋简体" panose="02010601030101010101" pitchFamily="2" charset="-122"/>
                <a:ea typeface="华文中宋" panose="02010600040101010101" pitchFamily="2" charset="-122"/>
              </a:rPr>
              <a:t>处理时延通常是微秒级或更低。</a:t>
            </a:r>
          </a:p>
        </p:txBody>
      </p:sp>
      <p:graphicFrame>
        <p:nvGraphicFramePr>
          <p:cNvPr id="145413" name="Object 5"/>
          <p:cNvGraphicFramePr>
            <a:graphicFrameLocks noChangeAspect="1"/>
          </p:cNvGraphicFramePr>
          <p:nvPr/>
        </p:nvGraphicFramePr>
        <p:xfrm>
          <a:off x="2651125" y="5356225"/>
          <a:ext cx="646113" cy="533400"/>
        </p:xfrm>
        <a:graphic>
          <a:graphicData uri="http://schemas.openxmlformats.org/presentationml/2006/ole">
            <mc:AlternateContent xmlns:mc="http://schemas.openxmlformats.org/markup-compatibility/2006">
              <mc:Choice xmlns:v="urn:schemas-microsoft-com:vml" Requires="v">
                <p:oleObj spid="_x0000_s145622"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25" y="535622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14" name="Oval 6"/>
          <p:cNvSpPr>
            <a:spLocks noChangeArrowheads="1"/>
          </p:cNvSpPr>
          <p:nvPr/>
        </p:nvSpPr>
        <p:spPr bwMode="auto">
          <a:xfrm>
            <a:off x="3692525" y="5114925"/>
            <a:ext cx="1198563" cy="369888"/>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5415" name="Rectangle 7"/>
          <p:cNvSpPr>
            <a:spLocks noChangeArrowheads="1"/>
          </p:cNvSpPr>
          <p:nvPr/>
        </p:nvSpPr>
        <p:spPr bwMode="auto">
          <a:xfrm>
            <a:off x="3692525" y="5046663"/>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5416" name="Oval 8"/>
          <p:cNvSpPr>
            <a:spLocks noChangeArrowheads="1"/>
          </p:cNvSpPr>
          <p:nvPr/>
        </p:nvSpPr>
        <p:spPr bwMode="auto">
          <a:xfrm>
            <a:off x="3702050" y="4818063"/>
            <a:ext cx="1198563" cy="430212"/>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45417" name="Group 9"/>
          <p:cNvGrpSpPr>
            <a:grpSpLocks/>
          </p:cNvGrpSpPr>
          <p:nvPr/>
        </p:nvGrpSpPr>
        <p:grpSpPr bwMode="auto">
          <a:xfrm>
            <a:off x="4048125" y="4848225"/>
            <a:ext cx="498475" cy="119063"/>
            <a:chOff x="2208" y="2184"/>
            <a:chExt cx="176" cy="69"/>
          </a:xfrm>
        </p:grpSpPr>
        <p:grpSp>
          <p:nvGrpSpPr>
            <p:cNvPr id="145448" name="Group 10"/>
            <p:cNvGrpSpPr>
              <a:grpSpLocks/>
            </p:cNvGrpSpPr>
            <p:nvPr/>
          </p:nvGrpSpPr>
          <p:grpSpPr bwMode="auto">
            <a:xfrm>
              <a:off x="2208" y="2185"/>
              <a:ext cx="176" cy="68"/>
              <a:chOff x="2848" y="848"/>
              <a:chExt cx="140" cy="98"/>
            </a:xfrm>
          </p:grpSpPr>
          <p:sp>
            <p:nvSpPr>
              <p:cNvPr id="145453" name="Line 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54" name="Line 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55" name="Line 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5449" name="Group 14"/>
            <p:cNvGrpSpPr>
              <a:grpSpLocks/>
            </p:cNvGrpSpPr>
            <p:nvPr/>
          </p:nvGrpSpPr>
          <p:grpSpPr bwMode="auto">
            <a:xfrm flipV="1">
              <a:off x="2208" y="2184"/>
              <a:ext cx="176" cy="68"/>
              <a:chOff x="2848" y="848"/>
              <a:chExt cx="140" cy="98"/>
            </a:xfrm>
          </p:grpSpPr>
          <p:sp>
            <p:nvSpPr>
              <p:cNvPr id="145450" name="Line 1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51" name="Line 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52" name="Line 1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5418" name="Oval 18"/>
          <p:cNvSpPr>
            <a:spLocks noChangeArrowheads="1"/>
          </p:cNvSpPr>
          <p:nvPr/>
        </p:nvSpPr>
        <p:spPr bwMode="auto">
          <a:xfrm>
            <a:off x="6788150" y="5133975"/>
            <a:ext cx="1198563" cy="369888"/>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5419" name="Line 19"/>
          <p:cNvSpPr>
            <a:spLocks noChangeShapeType="1"/>
          </p:cNvSpPr>
          <p:nvPr/>
        </p:nvSpPr>
        <p:spPr bwMode="auto">
          <a:xfrm>
            <a:off x="6797675" y="5113338"/>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0" name="Rectangle 20"/>
          <p:cNvSpPr>
            <a:spLocks noChangeArrowheads="1"/>
          </p:cNvSpPr>
          <p:nvPr/>
        </p:nvSpPr>
        <p:spPr bwMode="auto">
          <a:xfrm>
            <a:off x="6797675" y="5075238"/>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5421" name="Oval 21"/>
          <p:cNvSpPr>
            <a:spLocks noChangeArrowheads="1"/>
          </p:cNvSpPr>
          <p:nvPr/>
        </p:nvSpPr>
        <p:spPr bwMode="auto">
          <a:xfrm>
            <a:off x="6807200" y="4846638"/>
            <a:ext cx="1198563" cy="430212"/>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aphicFrame>
        <p:nvGraphicFramePr>
          <p:cNvPr id="145422" name="Object 22"/>
          <p:cNvGraphicFramePr>
            <a:graphicFrameLocks noChangeAspect="1"/>
          </p:cNvGraphicFramePr>
          <p:nvPr/>
        </p:nvGraphicFramePr>
        <p:xfrm>
          <a:off x="2336800" y="4346575"/>
          <a:ext cx="646113" cy="533400"/>
        </p:xfrm>
        <a:graphic>
          <a:graphicData uri="http://schemas.openxmlformats.org/presentationml/2006/ole">
            <mc:AlternateContent xmlns:mc="http://schemas.openxmlformats.org/markup-compatibility/2006">
              <mc:Choice xmlns:v="urn:schemas-microsoft-com:vml" Requires="v">
                <p:oleObj spid="_x0000_s145623" name="Clip" r:id="rId5" imgW="1307263" imgH="1084139" progId="MS_ClipArt_Gallery.2">
                  <p:embed/>
                </p:oleObj>
              </mc:Choice>
              <mc:Fallback>
                <p:oleObj name="Clip" r:id="rId5" imgW="1307263" imgH="1084139" progId="MS_ClipArt_Gallery.2">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434657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23" name="Line 23"/>
          <p:cNvSpPr>
            <a:spLocks noChangeShapeType="1"/>
          </p:cNvSpPr>
          <p:nvPr/>
        </p:nvSpPr>
        <p:spPr bwMode="auto">
          <a:xfrm>
            <a:off x="2962275" y="4752975"/>
            <a:ext cx="504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4" name="Line 24"/>
          <p:cNvSpPr>
            <a:spLocks noChangeShapeType="1"/>
          </p:cNvSpPr>
          <p:nvPr/>
        </p:nvSpPr>
        <p:spPr bwMode="auto">
          <a:xfrm flipV="1">
            <a:off x="3267075" y="5738813"/>
            <a:ext cx="195263"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5" name="Line 25"/>
          <p:cNvSpPr>
            <a:spLocks noChangeShapeType="1"/>
          </p:cNvSpPr>
          <p:nvPr/>
        </p:nvSpPr>
        <p:spPr bwMode="auto">
          <a:xfrm>
            <a:off x="4886325" y="5172075"/>
            <a:ext cx="193357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6" name="Line 26"/>
          <p:cNvSpPr>
            <a:spLocks noChangeShapeType="1"/>
          </p:cNvSpPr>
          <p:nvPr/>
        </p:nvSpPr>
        <p:spPr bwMode="auto">
          <a:xfrm flipH="1">
            <a:off x="3467100" y="4743450"/>
            <a:ext cx="0" cy="10001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7" name="Line 27"/>
          <p:cNvSpPr>
            <a:spLocks noChangeShapeType="1"/>
          </p:cNvSpPr>
          <p:nvPr/>
        </p:nvSpPr>
        <p:spPr bwMode="auto">
          <a:xfrm>
            <a:off x="3476625" y="5176838"/>
            <a:ext cx="200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8" name="Rectangle 28"/>
          <p:cNvSpPr>
            <a:spLocks noChangeArrowheads="1"/>
          </p:cNvSpPr>
          <p:nvPr/>
        </p:nvSpPr>
        <p:spPr bwMode="auto">
          <a:xfrm>
            <a:off x="5805488" y="4972050"/>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5429" name="Rectangle 29"/>
          <p:cNvSpPr>
            <a:spLocks noChangeArrowheads="1"/>
          </p:cNvSpPr>
          <p:nvPr/>
        </p:nvSpPr>
        <p:spPr bwMode="auto">
          <a:xfrm>
            <a:off x="4552950" y="5043488"/>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5430" name="Rectangle 30"/>
          <p:cNvSpPr>
            <a:spLocks noChangeArrowheads="1"/>
          </p:cNvSpPr>
          <p:nvPr/>
        </p:nvSpPr>
        <p:spPr bwMode="auto">
          <a:xfrm>
            <a:off x="4714875" y="5043488"/>
            <a:ext cx="147638"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5431" name="Rectangle 31"/>
          <p:cNvSpPr>
            <a:spLocks noChangeArrowheads="1"/>
          </p:cNvSpPr>
          <p:nvPr/>
        </p:nvSpPr>
        <p:spPr bwMode="auto">
          <a:xfrm>
            <a:off x="3500438" y="49434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5432" name="Line 32"/>
          <p:cNvSpPr>
            <a:spLocks noChangeShapeType="1"/>
          </p:cNvSpPr>
          <p:nvPr/>
        </p:nvSpPr>
        <p:spPr bwMode="auto">
          <a:xfrm>
            <a:off x="3676650" y="5048250"/>
            <a:ext cx="242888" cy="47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Line 33"/>
          <p:cNvSpPr>
            <a:spLocks noChangeShapeType="1"/>
          </p:cNvSpPr>
          <p:nvPr/>
        </p:nvSpPr>
        <p:spPr bwMode="auto">
          <a:xfrm flipV="1">
            <a:off x="3343275" y="5324475"/>
            <a:ext cx="0" cy="1762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Text Box 35"/>
          <p:cNvSpPr txBox="1">
            <a:spLocks noChangeArrowheads="1"/>
          </p:cNvSpPr>
          <p:nvPr/>
        </p:nvSpPr>
        <p:spPr bwMode="auto">
          <a:xfrm>
            <a:off x="1984375" y="4370388"/>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1"/>
                </a:solidFill>
                <a:latin typeface="Comic Sans MS" panose="030F0702030302020204" pitchFamily="66" charset="0"/>
                <a:ea typeface="宋体" panose="02010600030101010101" pitchFamily="2" charset="-122"/>
              </a:rPr>
              <a:t>A</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5435" name="Text Box 36"/>
          <p:cNvSpPr txBox="1">
            <a:spLocks noChangeArrowheads="1"/>
          </p:cNvSpPr>
          <p:nvPr/>
        </p:nvSpPr>
        <p:spPr bwMode="auto">
          <a:xfrm>
            <a:off x="2260600" y="5389563"/>
            <a:ext cx="376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2"/>
                </a:solidFill>
                <a:latin typeface="Comic Sans MS" panose="030F0702030302020204" pitchFamily="66" charset="0"/>
                <a:ea typeface="宋体" panose="02010600030101010101" pitchFamily="2" charset="-122"/>
              </a:rPr>
              <a:t>B</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5436" name="Rectangle 37"/>
          <p:cNvSpPr>
            <a:spLocks noChangeArrowheads="1"/>
          </p:cNvSpPr>
          <p:nvPr/>
        </p:nvSpPr>
        <p:spPr bwMode="auto">
          <a:xfrm>
            <a:off x="4843463" y="49815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5437" name="Text Box 42"/>
          <p:cNvSpPr txBox="1">
            <a:spLocks noChangeArrowheads="1"/>
          </p:cNvSpPr>
          <p:nvPr/>
        </p:nvSpPr>
        <p:spPr bwMode="auto">
          <a:xfrm>
            <a:off x="3563938" y="5680075"/>
            <a:ext cx="14271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b="1">
                <a:solidFill>
                  <a:srgbClr val="FF0000"/>
                </a:solidFill>
                <a:latin typeface="Comic Sans MS" panose="030F0702030302020204" pitchFamily="66" charset="0"/>
                <a:ea typeface="宋体" panose="02010600030101010101" pitchFamily="2" charset="-122"/>
              </a:rPr>
              <a:t>处理时延</a:t>
            </a:r>
          </a:p>
          <a:p>
            <a:pPr algn="ctr">
              <a:spcBef>
                <a:spcPct val="0"/>
              </a:spcBef>
              <a:buClrTx/>
              <a:buSzTx/>
              <a:buFontTx/>
              <a:buNone/>
            </a:pPr>
            <a:endParaRPr lang="zh-CN" altLang="en-US" sz="1800" b="1">
              <a:solidFill>
                <a:srgbClr val="FF0000"/>
              </a:solidFill>
              <a:latin typeface="Comic Sans MS" panose="030F0702030302020204" pitchFamily="66" charset="0"/>
              <a:ea typeface="宋体" panose="02010600030101010101" pitchFamily="2" charset="-122"/>
            </a:endParaRPr>
          </a:p>
        </p:txBody>
      </p:sp>
      <p:sp>
        <p:nvSpPr>
          <p:cNvPr id="145438" name="Line 43"/>
          <p:cNvSpPr>
            <a:spLocks noChangeShapeType="1"/>
          </p:cNvSpPr>
          <p:nvPr/>
        </p:nvSpPr>
        <p:spPr bwMode="auto">
          <a:xfrm rot="10800000">
            <a:off x="3719513" y="5743575"/>
            <a:ext cx="8334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5439" name="Group 47"/>
          <p:cNvGrpSpPr>
            <a:grpSpLocks/>
          </p:cNvGrpSpPr>
          <p:nvPr/>
        </p:nvGrpSpPr>
        <p:grpSpPr bwMode="auto">
          <a:xfrm>
            <a:off x="7134225" y="4905375"/>
            <a:ext cx="498475" cy="119063"/>
            <a:chOff x="2208" y="2184"/>
            <a:chExt cx="176" cy="69"/>
          </a:xfrm>
        </p:grpSpPr>
        <p:grpSp>
          <p:nvGrpSpPr>
            <p:cNvPr id="145440" name="Group 48"/>
            <p:cNvGrpSpPr>
              <a:grpSpLocks/>
            </p:cNvGrpSpPr>
            <p:nvPr/>
          </p:nvGrpSpPr>
          <p:grpSpPr bwMode="auto">
            <a:xfrm>
              <a:off x="2208" y="2185"/>
              <a:ext cx="176" cy="68"/>
              <a:chOff x="2848" y="848"/>
              <a:chExt cx="140" cy="98"/>
            </a:xfrm>
          </p:grpSpPr>
          <p:sp>
            <p:nvSpPr>
              <p:cNvPr id="145445" name="Line 4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6" name="Line 5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7" name="Line 5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5441" name="Group 52"/>
            <p:cNvGrpSpPr>
              <a:grpSpLocks/>
            </p:cNvGrpSpPr>
            <p:nvPr/>
          </p:nvGrpSpPr>
          <p:grpSpPr bwMode="auto">
            <a:xfrm flipV="1">
              <a:off x="2208" y="2184"/>
              <a:ext cx="176" cy="68"/>
              <a:chOff x="2848" y="848"/>
              <a:chExt cx="140" cy="98"/>
            </a:xfrm>
          </p:grpSpPr>
          <p:sp>
            <p:nvSpPr>
              <p:cNvPr id="145442" name="Line 5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3" name="Line 5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4" name="Line 5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5395">
                                            <p:txEl>
                                              <p:pRg st="2" end="2"/>
                                            </p:txEl>
                                          </p:spTgt>
                                        </p:tgtEl>
                                        <p:attrNameLst>
                                          <p:attrName>style.visibility</p:attrName>
                                        </p:attrNameLst>
                                      </p:cBhvr>
                                      <p:to>
                                        <p:strVal val="visible"/>
                                      </p:to>
                                    </p:set>
                                    <p:animEffect transition="in" filter="wipe(down)">
                                      <p:cBhvr>
                                        <p:cTn id="7" dur="500"/>
                                        <p:tgtEl>
                                          <p:spTgt spid="3153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0D0B8A2-FF02-4013-9396-F30AB1E25CE9}" type="slidenum">
              <a:rPr lang="en-US" altLang="zh-CN" sz="1400" smtClean="0"/>
              <a:pPr>
                <a:spcBef>
                  <a:spcPct val="0"/>
                </a:spcBef>
                <a:buClrTx/>
                <a:buSzTx/>
                <a:buFontTx/>
                <a:buNone/>
              </a:pPr>
              <a:t>132</a:t>
            </a:fld>
            <a:endParaRPr lang="en-US" altLang="zh-CN" sz="1400" smtClean="0"/>
          </a:p>
        </p:txBody>
      </p:sp>
      <p:sp>
        <p:nvSpPr>
          <p:cNvPr id="316418" name="Rectangle 2"/>
          <p:cNvSpPr>
            <a:spLocks noGrp="1" noChangeArrowheads="1"/>
          </p:cNvSpPr>
          <p:nvPr>
            <p:ph type="title"/>
          </p:nvPr>
        </p:nvSpPr>
        <p:spPr>
          <a:xfrm>
            <a:off x="533400" y="411163"/>
            <a:ext cx="8397875" cy="831850"/>
          </a:xfrm>
        </p:spPr>
        <p:txBody>
          <a:bodyPr/>
          <a:lstStyle/>
          <a:p>
            <a:pPr>
              <a:defRPr/>
            </a:pPr>
            <a:r>
              <a:rPr lang="en-US" altLang="zh-CN"/>
              <a:t>2</a:t>
            </a:r>
            <a:r>
              <a:rPr lang="zh-CN" altLang="en-US"/>
              <a:t>、排队时延</a:t>
            </a:r>
            <a:r>
              <a:rPr lang="en-US" altLang="zh-CN"/>
              <a:t>(queuing delay)</a:t>
            </a:r>
            <a:endParaRPr lang="zh-CN" altLang="en-US"/>
          </a:p>
        </p:txBody>
      </p:sp>
      <p:sp>
        <p:nvSpPr>
          <p:cNvPr id="316419" name="Rectangle 3"/>
          <p:cNvSpPr>
            <a:spLocks noGrp="1" noChangeArrowheads="1"/>
          </p:cNvSpPr>
          <p:nvPr>
            <p:ph type="body" idx="1"/>
          </p:nvPr>
        </p:nvSpPr>
        <p:spPr>
          <a:xfrm>
            <a:off x="533400" y="1184275"/>
            <a:ext cx="7772400" cy="3068638"/>
          </a:xfrm>
        </p:spPr>
        <p:txBody>
          <a:bodyPr/>
          <a:lstStyle/>
          <a:p>
            <a:pPr eaLnBrk="1">
              <a:lnSpc>
                <a:spcPct val="110000"/>
              </a:lnSpc>
              <a:buFont typeface="Wingdings" panose="05000000000000000000" pitchFamily="2" charset="2"/>
              <a:buNone/>
            </a:pPr>
            <a:r>
              <a:rPr lang="zh-CN" altLang="en-US" b="1" smtClean="0">
                <a:solidFill>
                  <a:srgbClr val="FF0000"/>
                </a:solidFill>
                <a:latin typeface="华文中宋" panose="02010600040101010101" pitchFamily="2" charset="-122"/>
                <a:ea typeface="华文中宋" panose="02010600040101010101" pitchFamily="2" charset="-122"/>
              </a:rPr>
              <a:t>    </a:t>
            </a:r>
            <a:r>
              <a:rPr lang="zh-CN" altLang="en-US" b="1" smtClean="0">
                <a:solidFill>
                  <a:srgbClr val="FF0000"/>
                </a:solidFill>
                <a:latin typeface="方正大标宋简体" panose="02010601030101010101" pitchFamily="2" charset="-122"/>
                <a:ea typeface="华文中宋" panose="02010600040101010101" pitchFamily="2" charset="-122"/>
              </a:rPr>
              <a:t>分组等待在链路上传输的排队时间。</a:t>
            </a:r>
            <a:r>
              <a:rPr lang="zh-CN" altLang="en-US" b="1" smtClean="0">
                <a:latin typeface="方正大标宋简体" panose="02010601030101010101" pitchFamily="2" charset="-122"/>
                <a:ea typeface="华文中宋" panose="02010600040101010101" pitchFamily="2" charset="-122"/>
              </a:rPr>
              <a:t> </a:t>
            </a:r>
          </a:p>
          <a:p>
            <a:pPr eaLnBrk="1">
              <a:lnSpc>
                <a:spcPct val="110000"/>
              </a:lnSpc>
            </a:pPr>
            <a:r>
              <a:rPr lang="zh-CN" altLang="en-US" b="1" smtClean="0">
                <a:solidFill>
                  <a:schemeClr val="accent2"/>
                </a:solidFill>
                <a:latin typeface="方正大标宋简体" panose="02010601030101010101" pitchFamily="2" charset="-122"/>
                <a:ea typeface="华文中宋" panose="02010600040101010101" pitchFamily="2" charset="-122"/>
              </a:rPr>
              <a:t>相关因素：</a:t>
            </a:r>
            <a:r>
              <a:rPr lang="zh-CN" altLang="en-US" b="1" smtClean="0">
                <a:latin typeface="方正大标宋简体" panose="02010601030101010101" pitchFamily="2" charset="-122"/>
                <a:ea typeface="华文中宋" panose="02010600040101010101" pitchFamily="2" charset="-122"/>
              </a:rPr>
              <a:t>正在排队等待的分组的数量、到达的分组的数量及到达该队列流量的强度和性质。</a:t>
            </a:r>
          </a:p>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若队列</a:t>
            </a: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空</a:t>
            </a: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、无其他分组传输，排队时延为</a:t>
            </a:r>
            <a:r>
              <a:rPr lang="en-US" altLang="zh-CN" b="1" smtClean="0">
                <a:latin typeface="方正大标宋简体" panose="02010601030101010101" pitchFamily="2" charset="-122"/>
                <a:ea typeface="华文中宋" panose="02010600040101010101" pitchFamily="2" charset="-122"/>
              </a:rPr>
              <a:t>0</a:t>
            </a:r>
            <a:r>
              <a:rPr lang="zh-CN" altLang="en-US" b="1" smtClean="0">
                <a:latin typeface="方正大标宋简体" panose="02010601030101010101" pitchFamily="2" charset="-122"/>
                <a:ea typeface="华文中宋" panose="02010600040101010101" pitchFamily="2" charset="-122"/>
              </a:rPr>
              <a:t>。</a:t>
            </a:r>
          </a:p>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流量大，排队分组多，排队时延大。</a:t>
            </a:r>
          </a:p>
          <a:p>
            <a:pPr eaLnBrk="1">
              <a:lnSpc>
                <a:spcPct val="110000"/>
              </a:lnSpc>
            </a:pPr>
            <a:r>
              <a:rPr lang="zh-CN" altLang="en-US" b="1" smtClean="0">
                <a:latin typeface="方正大标宋简体" panose="02010601030101010101" pitchFamily="2" charset="-122"/>
                <a:ea typeface="华文中宋" panose="02010600040101010101" pitchFamily="2" charset="-122"/>
              </a:rPr>
              <a:t>排队时延在毫秒到微秒级。</a:t>
            </a:r>
          </a:p>
        </p:txBody>
      </p:sp>
      <p:graphicFrame>
        <p:nvGraphicFramePr>
          <p:cNvPr id="146437" name="Object 5"/>
          <p:cNvGraphicFramePr>
            <a:graphicFrameLocks noChangeAspect="1"/>
          </p:cNvGraphicFramePr>
          <p:nvPr/>
        </p:nvGraphicFramePr>
        <p:xfrm>
          <a:off x="2651125" y="5356225"/>
          <a:ext cx="646113" cy="533400"/>
        </p:xfrm>
        <a:graphic>
          <a:graphicData uri="http://schemas.openxmlformats.org/presentationml/2006/ole">
            <mc:AlternateContent xmlns:mc="http://schemas.openxmlformats.org/markup-compatibility/2006">
              <mc:Choice xmlns:v="urn:schemas-microsoft-com:vml" Requires="v">
                <p:oleObj spid="_x0000_s146650"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25" y="535622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38" name="Oval 6"/>
          <p:cNvSpPr>
            <a:spLocks noChangeArrowheads="1"/>
          </p:cNvSpPr>
          <p:nvPr/>
        </p:nvSpPr>
        <p:spPr bwMode="auto">
          <a:xfrm>
            <a:off x="3692525" y="5114925"/>
            <a:ext cx="1198563" cy="369888"/>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6439" name="Rectangle 7"/>
          <p:cNvSpPr>
            <a:spLocks noChangeArrowheads="1"/>
          </p:cNvSpPr>
          <p:nvPr/>
        </p:nvSpPr>
        <p:spPr bwMode="auto">
          <a:xfrm>
            <a:off x="3692525" y="5046663"/>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6440" name="Oval 8"/>
          <p:cNvSpPr>
            <a:spLocks noChangeArrowheads="1"/>
          </p:cNvSpPr>
          <p:nvPr/>
        </p:nvSpPr>
        <p:spPr bwMode="auto">
          <a:xfrm>
            <a:off x="3702050" y="4818063"/>
            <a:ext cx="1198563" cy="430212"/>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46441" name="Group 9"/>
          <p:cNvGrpSpPr>
            <a:grpSpLocks/>
          </p:cNvGrpSpPr>
          <p:nvPr/>
        </p:nvGrpSpPr>
        <p:grpSpPr bwMode="auto">
          <a:xfrm>
            <a:off x="4048125" y="4848225"/>
            <a:ext cx="498475" cy="119063"/>
            <a:chOff x="2208" y="2184"/>
            <a:chExt cx="176" cy="69"/>
          </a:xfrm>
        </p:grpSpPr>
        <p:grpSp>
          <p:nvGrpSpPr>
            <p:cNvPr id="146476" name="Group 10"/>
            <p:cNvGrpSpPr>
              <a:grpSpLocks/>
            </p:cNvGrpSpPr>
            <p:nvPr/>
          </p:nvGrpSpPr>
          <p:grpSpPr bwMode="auto">
            <a:xfrm>
              <a:off x="2208" y="2185"/>
              <a:ext cx="176" cy="68"/>
              <a:chOff x="2848" y="848"/>
              <a:chExt cx="140" cy="98"/>
            </a:xfrm>
          </p:grpSpPr>
          <p:sp>
            <p:nvSpPr>
              <p:cNvPr id="146481" name="Line 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82" name="Line 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83" name="Line 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6477" name="Group 14"/>
            <p:cNvGrpSpPr>
              <a:grpSpLocks/>
            </p:cNvGrpSpPr>
            <p:nvPr/>
          </p:nvGrpSpPr>
          <p:grpSpPr bwMode="auto">
            <a:xfrm flipV="1">
              <a:off x="2208" y="2184"/>
              <a:ext cx="176" cy="68"/>
              <a:chOff x="2848" y="848"/>
              <a:chExt cx="140" cy="98"/>
            </a:xfrm>
          </p:grpSpPr>
          <p:sp>
            <p:nvSpPr>
              <p:cNvPr id="146478" name="Line 1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79" name="Line 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80" name="Line 1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6442" name="Oval 18"/>
          <p:cNvSpPr>
            <a:spLocks noChangeArrowheads="1"/>
          </p:cNvSpPr>
          <p:nvPr/>
        </p:nvSpPr>
        <p:spPr bwMode="auto">
          <a:xfrm>
            <a:off x="6788150" y="5133975"/>
            <a:ext cx="1198563" cy="369888"/>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6443" name="Line 19"/>
          <p:cNvSpPr>
            <a:spLocks noChangeShapeType="1"/>
          </p:cNvSpPr>
          <p:nvPr/>
        </p:nvSpPr>
        <p:spPr bwMode="auto">
          <a:xfrm>
            <a:off x="6797675" y="5113338"/>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4" name="Rectangle 20"/>
          <p:cNvSpPr>
            <a:spLocks noChangeArrowheads="1"/>
          </p:cNvSpPr>
          <p:nvPr/>
        </p:nvSpPr>
        <p:spPr bwMode="auto">
          <a:xfrm>
            <a:off x="6797675" y="5075238"/>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6445" name="Oval 21"/>
          <p:cNvSpPr>
            <a:spLocks noChangeArrowheads="1"/>
          </p:cNvSpPr>
          <p:nvPr/>
        </p:nvSpPr>
        <p:spPr bwMode="auto">
          <a:xfrm>
            <a:off x="6807200" y="4846638"/>
            <a:ext cx="1198563" cy="430212"/>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aphicFrame>
        <p:nvGraphicFramePr>
          <p:cNvPr id="146446" name="Object 22"/>
          <p:cNvGraphicFramePr>
            <a:graphicFrameLocks noChangeAspect="1"/>
          </p:cNvGraphicFramePr>
          <p:nvPr/>
        </p:nvGraphicFramePr>
        <p:xfrm>
          <a:off x="2336800" y="4346575"/>
          <a:ext cx="646113" cy="533400"/>
        </p:xfrm>
        <a:graphic>
          <a:graphicData uri="http://schemas.openxmlformats.org/presentationml/2006/ole">
            <mc:AlternateContent xmlns:mc="http://schemas.openxmlformats.org/markup-compatibility/2006">
              <mc:Choice xmlns:v="urn:schemas-microsoft-com:vml" Requires="v">
                <p:oleObj spid="_x0000_s146651" name="Clip" r:id="rId5" imgW="1307263" imgH="1084139" progId="MS_ClipArt_Gallery.2">
                  <p:embed/>
                </p:oleObj>
              </mc:Choice>
              <mc:Fallback>
                <p:oleObj name="Clip" r:id="rId5" imgW="1307263" imgH="1084139" progId="MS_ClipArt_Gallery.2">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434657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47" name="Line 23"/>
          <p:cNvSpPr>
            <a:spLocks noChangeShapeType="1"/>
          </p:cNvSpPr>
          <p:nvPr/>
        </p:nvSpPr>
        <p:spPr bwMode="auto">
          <a:xfrm>
            <a:off x="2962275" y="4752975"/>
            <a:ext cx="504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8" name="Line 24"/>
          <p:cNvSpPr>
            <a:spLocks noChangeShapeType="1"/>
          </p:cNvSpPr>
          <p:nvPr/>
        </p:nvSpPr>
        <p:spPr bwMode="auto">
          <a:xfrm flipV="1">
            <a:off x="3267075" y="5738813"/>
            <a:ext cx="195263"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9" name="Line 25"/>
          <p:cNvSpPr>
            <a:spLocks noChangeShapeType="1"/>
          </p:cNvSpPr>
          <p:nvPr/>
        </p:nvSpPr>
        <p:spPr bwMode="auto">
          <a:xfrm>
            <a:off x="4886325" y="5172075"/>
            <a:ext cx="193357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0" name="Line 26"/>
          <p:cNvSpPr>
            <a:spLocks noChangeShapeType="1"/>
          </p:cNvSpPr>
          <p:nvPr/>
        </p:nvSpPr>
        <p:spPr bwMode="auto">
          <a:xfrm flipH="1">
            <a:off x="3467100" y="4743450"/>
            <a:ext cx="0" cy="10001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1" name="Line 27"/>
          <p:cNvSpPr>
            <a:spLocks noChangeShapeType="1"/>
          </p:cNvSpPr>
          <p:nvPr/>
        </p:nvSpPr>
        <p:spPr bwMode="auto">
          <a:xfrm>
            <a:off x="3476625" y="5176838"/>
            <a:ext cx="200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2" name="Rectangle 28"/>
          <p:cNvSpPr>
            <a:spLocks noChangeArrowheads="1"/>
          </p:cNvSpPr>
          <p:nvPr/>
        </p:nvSpPr>
        <p:spPr bwMode="auto">
          <a:xfrm>
            <a:off x="5805488" y="4972050"/>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6453" name="Rectangle 29"/>
          <p:cNvSpPr>
            <a:spLocks noChangeArrowheads="1"/>
          </p:cNvSpPr>
          <p:nvPr/>
        </p:nvSpPr>
        <p:spPr bwMode="auto">
          <a:xfrm>
            <a:off x="4552950" y="5043488"/>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6454" name="Rectangle 30"/>
          <p:cNvSpPr>
            <a:spLocks noChangeArrowheads="1"/>
          </p:cNvSpPr>
          <p:nvPr/>
        </p:nvSpPr>
        <p:spPr bwMode="auto">
          <a:xfrm>
            <a:off x="4714875" y="5043488"/>
            <a:ext cx="147638"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6455" name="Rectangle 31"/>
          <p:cNvSpPr>
            <a:spLocks noChangeArrowheads="1"/>
          </p:cNvSpPr>
          <p:nvPr/>
        </p:nvSpPr>
        <p:spPr bwMode="auto">
          <a:xfrm>
            <a:off x="3500438" y="49434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6456" name="Line 32"/>
          <p:cNvSpPr>
            <a:spLocks noChangeShapeType="1"/>
          </p:cNvSpPr>
          <p:nvPr/>
        </p:nvSpPr>
        <p:spPr bwMode="auto">
          <a:xfrm>
            <a:off x="3676650" y="5048250"/>
            <a:ext cx="242888" cy="47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7" name="Line 33"/>
          <p:cNvSpPr>
            <a:spLocks noChangeShapeType="1"/>
          </p:cNvSpPr>
          <p:nvPr/>
        </p:nvSpPr>
        <p:spPr bwMode="auto">
          <a:xfrm flipV="1">
            <a:off x="3343275" y="5324475"/>
            <a:ext cx="0" cy="1762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8" name="Text Box 35"/>
          <p:cNvSpPr txBox="1">
            <a:spLocks noChangeArrowheads="1"/>
          </p:cNvSpPr>
          <p:nvPr/>
        </p:nvSpPr>
        <p:spPr bwMode="auto">
          <a:xfrm>
            <a:off x="1984375" y="4370388"/>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1"/>
                </a:solidFill>
                <a:latin typeface="Comic Sans MS" panose="030F0702030302020204" pitchFamily="66" charset="0"/>
                <a:ea typeface="宋体" panose="02010600030101010101" pitchFamily="2" charset="-122"/>
              </a:rPr>
              <a:t>A</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6459" name="Text Box 36"/>
          <p:cNvSpPr txBox="1">
            <a:spLocks noChangeArrowheads="1"/>
          </p:cNvSpPr>
          <p:nvPr/>
        </p:nvSpPr>
        <p:spPr bwMode="auto">
          <a:xfrm>
            <a:off x="2260600" y="5389563"/>
            <a:ext cx="376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2"/>
                </a:solidFill>
                <a:latin typeface="Comic Sans MS" panose="030F0702030302020204" pitchFamily="66" charset="0"/>
                <a:ea typeface="宋体" panose="02010600030101010101" pitchFamily="2" charset="-122"/>
              </a:rPr>
              <a:t>B</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6460" name="Rectangle 37"/>
          <p:cNvSpPr>
            <a:spLocks noChangeArrowheads="1"/>
          </p:cNvSpPr>
          <p:nvPr/>
        </p:nvSpPr>
        <p:spPr bwMode="auto">
          <a:xfrm>
            <a:off x="4843463" y="49815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6461" name="Text Box 42"/>
          <p:cNvSpPr txBox="1">
            <a:spLocks noChangeArrowheads="1"/>
          </p:cNvSpPr>
          <p:nvPr/>
        </p:nvSpPr>
        <p:spPr bwMode="auto">
          <a:xfrm>
            <a:off x="3563938" y="568007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rgbClr val="4D4D4D"/>
                </a:solidFill>
                <a:latin typeface="Comic Sans MS" panose="030F0702030302020204" pitchFamily="66" charset="0"/>
                <a:ea typeface="宋体" panose="02010600030101010101" pitchFamily="2" charset="-122"/>
              </a:rPr>
              <a:t>节点处理</a:t>
            </a:r>
          </a:p>
        </p:txBody>
      </p:sp>
      <p:sp>
        <p:nvSpPr>
          <p:cNvPr id="146462" name="Line 43"/>
          <p:cNvSpPr>
            <a:spLocks noChangeShapeType="1"/>
          </p:cNvSpPr>
          <p:nvPr/>
        </p:nvSpPr>
        <p:spPr bwMode="auto">
          <a:xfrm rot="10800000">
            <a:off x="3719513" y="5743575"/>
            <a:ext cx="8334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3" name="Line 44"/>
          <p:cNvSpPr>
            <a:spLocks noChangeShapeType="1"/>
          </p:cNvSpPr>
          <p:nvPr/>
        </p:nvSpPr>
        <p:spPr bwMode="auto">
          <a:xfrm rot="10800000" flipV="1">
            <a:off x="4529138" y="5505450"/>
            <a:ext cx="3857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4" name="Text Box 45"/>
          <p:cNvSpPr txBox="1">
            <a:spLocks noChangeArrowheads="1"/>
          </p:cNvSpPr>
          <p:nvPr/>
        </p:nvSpPr>
        <p:spPr bwMode="auto">
          <a:xfrm>
            <a:off x="4937125" y="5937250"/>
            <a:ext cx="14128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solidFill>
                  <a:srgbClr val="FF0000"/>
                </a:solidFill>
                <a:latin typeface="Comic Sans MS" panose="030F0702030302020204" pitchFamily="66" charset="0"/>
                <a:ea typeface="宋体" panose="02010600030101010101" pitchFamily="2" charset="-122"/>
              </a:rPr>
              <a:t>排队时延</a:t>
            </a:r>
          </a:p>
        </p:txBody>
      </p:sp>
      <p:sp>
        <p:nvSpPr>
          <p:cNvPr id="146465" name="Line 46"/>
          <p:cNvSpPr>
            <a:spLocks noChangeShapeType="1"/>
          </p:cNvSpPr>
          <p:nvPr/>
        </p:nvSpPr>
        <p:spPr bwMode="auto">
          <a:xfrm rot="10800000">
            <a:off x="4691063" y="5505450"/>
            <a:ext cx="595312"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6466" name="Group 47"/>
          <p:cNvGrpSpPr>
            <a:grpSpLocks/>
          </p:cNvGrpSpPr>
          <p:nvPr/>
        </p:nvGrpSpPr>
        <p:grpSpPr bwMode="auto">
          <a:xfrm>
            <a:off x="7134225" y="4905375"/>
            <a:ext cx="498475" cy="119063"/>
            <a:chOff x="2208" y="2184"/>
            <a:chExt cx="176" cy="69"/>
          </a:xfrm>
        </p:grpSpPr>
        <p:grpSp>
          <p:nvGrpSpPr>
            <p:cNvPr id="146468" name="Group 48"/>
            <p:cNvGrpSpPr>
              <a:grpSpLocks/>
            </p:cNvGrpSpPr>
            <p:nvPr/>
          </p:nvGrpSpPr>
          <p:grpSpPr bwMode="auto">
            <a:xfrm>
              <a:off x="2208" y="2185"/>
              <a:ext cx="176" cy="68"/>
              <a:chOff x="2848" y="848"/>
              <a:chExt cx="140" cy="98"/>
            </a:xfrm>
          </p:grpSpPr>
          <p:sp>
            <p:nvSpPr>
              <p:cNvPr id="146473" name="Line 4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74" name="Line 5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75" name="Line 5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6469" name="Group 52"/>
            <p:cNvGrpSpPr>
              <a:grpSpLocks/>
            </p:cNvGrpSpPr>
            <p:nvPr/>
          </p:nvGrpSpPr>
          <p:grpSpPr bwMode="auto">
            <a:xfrm flipV="1">
              <a:off x="2208" y="2184"/>
              <a:ext cx="176" cy="68"/>
              <a:chOff x="2848" y="848"/>
              <a:chExt cx="140" cy="98"/>
            </a:xfrm>
          </p:grpSpPr>
          <p:sp>
            <p:nvSpPr>
              <p:cNvPr id="146470" name="Line 5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71" name="Line 5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72" name="Line 5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6467" name="AutoShape 56">
            <a:hlinkClick r:id="" action="ppaction://hlinkshowjump?jump=nextslide" highlightClick="1"/>
          </p:cNvPr>
          <p:cNvSpPr>
            <a:spLocks noChangeArrowheads="1"/>
          </p:cNvSpPr>
          <p:nvPr/>
        </p:nvSpPr>
        <p:spPr bwMode="auto">
          <a:xfrm>
            <a:off x="7632700" y="6303963"/>
            <a:ext cx="673100" cy="3429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6419">
                                            <p:txEl>
                                              <p:pRg st="1" end="1"/>
                                            </p:txEl>
                                          </p:spTgt>
                                        </p:tgtEl>
                                        <p:attrNameLst>
                                          <p:attrName>style.visibility</p:attrName>
                                        </p:attrNameLst>
                                      </p:cBhvr>
                                      <p:to>
                                        <p:strVal val="visible"/>
                                      </p:to>
                                    </p:set>
                                    <p:animEffect transition="in" filter="wipe(down)">
                                      <p:cBhvr>
                                        <p:cTn id="7" dur="500"/>
                                        <p:tgtEl>
                                          <p:spTgt spid="3164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16419">
                                            <p:txEl>
                                              <p:pRg st="2" end="2"/>
                                            </p:txEl>
                                          </p:spTgt>
                                        </p:tgtEl>
                                        <p:attrNameLst>
                                          <p:attrName>style.visibility</p:attrName>
                                        </p:attrNameLst>
                                      </p:cBhvr>
                                      <p:to>
                                        <p:strVal val="visible"/>
                                      </p:to>
                                    </p:set>
                                    <p:animEffect transition="in" filter="wipe(down)">
                                      <p:cBhvr>
                                        <p:cTn id="12" dur="500"/>
                                        <p:tgtEl>
                                          <p:spTgt spid="3164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animEffect transition="in" filter="wipe(down)">
                                      <p:cBhvr>
                                        <p:cTn id="17" dur="500"/>
                                        <p:tgtEl>
                                          <p:spTgt spid="31641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16419">
                                            <p:txEl>
                                              <p:pRg st="4" end="4"/>
                                            </p:txEl>
                                          </p:spTgt>
                                        </p:tgtEl>
                                        <p:attrNameLst>
                                          <p:attrName>style.visibility</p:attrName>
                                        </p:attrNameLst>
                                      </p:cBhvr>
                                      <p:to>
                                        <p:strVal val="visible"/>
                                      </p:to>
                                    </p:set>
                                    <p:animEffect transition="in" filter="wipe(down)">
                                      <p:cBhvr>
                                        <p:cTn id="22" dur="500"/>
                                        <p:tgtEl>
                                          <p:spTgt spid="3164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BFED9BEE-36E5-4FCD-87BC-4B0FC2C6DD95}" type="slidenum">
              <a:rPr lang="en-US" altLang="zh-CN" sz="1400" smtClean="0"/>
              <a:pPr>
                <a:spcBef>
                  <a:spcPct val="0"/>
                </a:spcBef>
                <a:buClrTx/>
                <a:buSzTx/>
                <a:buFontTx/>
                <a:buNone/>
              </a:pPr>
              <a:t>133</a:t>
            </a:fld>
            <a:endParaRPr lang="en-US" altLang="zh-CN" sz="1400" smtClean="0"/>
          </a:p>
        </p:txBody>
      </p:sp>
      <p:sp>
        <p:nvSpPr>
          <p:cNvPr id="317442" name="Rectangle 2"/>
          <p:cNvSpPr>
            <a:spLocks noGrp="1" noChangeArrowheads="1"/>
          </p:cNvSpPr>
          <p:nvPr>
            <p:ph type="title"/>
          </p:nvPr>
        </p:nvSpPr>
        <p:spPr>
          <a:xfrm>
            <a:off x="533400" y="411163"/>
            <a:ext cx="8397875" cy="831850"/>
          </a:xfrm>
        </p:spPr>
        <p:txBody>
          <a:bodyPr/>
          <a:lstStyle/>
          <a:p>
            <a:pPr>
              <a:defRPr/>
            </a:pPr>
            <a:r>
              <a:rPr lang="en-US" altLang="zh-CN"/>
              <a:t>3</a:t>
            </a:r>
            <a:r>
              <a:rPr lang="zh-CN" altLang="en-US"/>
              <a:t>、传输时延（</a:t>
            </a:r>
            <a:r>
              <a:rPr lang="en-US" altLang="zh-CN"/>
              <a:t>transmission delay</a:t>
            </a:r>
            <a:r>
              <a:rPr lang="zh-CN" altLang="en-US"/>
              <a:t>）</a:t>
            </a:r>
          </a:p>
        </p:txBody>
      </p:sp>
      <p:sp>
        <p:nvSpPr>
          <p:cNvPr id="317443" name="Rectangle 3"/>
          <p:cNvSpPr>
            <a:spLocks noGrp="1" noChangeArrowheads="1"/>
          </p:cNvSpPr>
          <p:nvPr>
            <p:ph type="body" idx="1"/>
          </p:nvPr>
        </p:nvSpPr>
        <p:spPr>
          <a:xfrm>
            <a:off x="533400" y="1146175"/>
            <a:ext cx="7772400" cy="3200400"/>
          </a:xfrm>
        </p:spPr>
        <p:txBody>
          <a:bodyPr/>
          <a:lstStyle/>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方正大标宋简体" panose="02010601030101010101" pitchFamily="2" charset="-122"/>
              </a:rPr>
              <a:t>    </a:t>
            </a:r>
            <a:r>
              <a:rPr lang="zh-CN" altLang="en-US" b="1" smtClean="0">
                <a:latin typeface="方正大标宋简体" panose="02010601030101010101" pitchFamily="2" charset="-122"/>
                <a:ea typeface="华文中宋" panose="02010600040101010101" pitchFamily="2" charset="-122"/>
              </a:rPr>
              <a:t>或存储转发时延。</a:t>
            </a:r>
            <a:r>
              <a:rPr lang="zh-CN" altLang="en-US" b="1" smtClean="0">
                <a:solidFill>
                  <a:srgbClr val="FF0000"/>
                </a:solidFill>
                <a:latin typeface="方正大标宋简体" panose="02010601030101010101" pitchFamily="2" charset="-122"/>
                <a:ea typeface="华文中宋" panose="02010600040101010101" pitchFamily="2" charset="-122"/>
              </a:rPr>
              <a:t>将分组的所有比特推（传）向链路所需要的时间。</a:t>
            </a:r>
          </a:p>
          <a:p>
            <a:pPr eaLnBrk="1">
              <a:lnSpc>
                <a:spcPct val="115000"/>
              </a:lnSpc>
            </a:pPr>
            <a:r>
              <a:rPr lang="zh-CN" altLang="en-US" b="1" smtClean="0">
                <a:latin typeface="方正大标宋简体" panose="02010601030101010101" pitchFamily="2" charset="-122"/>
                <a:ea typeface="华文中宋" panose="02010600040101010101" pitchFamily="2" charset="-122"/>
              </a:rPr>
              <a:t>传输时延</a:t>
            </a:r>
            <a:r>
              <a:rPr lang="en-US" altLang="zh-CN"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L / R</a:t>
            </a:r>
          </a:p>
          <a:p>
            <a:pPr eaLnBrk="1">
              <a:lnSpc>
                <a:spcPct val="115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R </a:t>
            </a:r>
            <a:r>
              <a:rPr lang="en-US" altLang="zh-CN" b="1" smtClean="0">
                <a:latin typeface="方正大标宋简体" panose="02010601030101010101" pitchFamily="2" charset="-122"/>
                <a:ea typeface="华文中宋" panose="02010600040101010101" pitchFamily="2" charset="-122"/>
              </a:rPr>
              <a:t>= </a:t>
            </a:r>
            <a:r>
              <a:rPr lang="zh-CN" altLang="en-US" b="1" smtClean="0">
                <a:latin typeface="方正大标宋简体" panose="02010601030101010101" pitchFamily="2" charset="-122"/>
                <a:ea typeface="华文中宋" panose="02010600040101010101" pitchFamily="2" charset="-122"/>
              </a:rPr>
              <a:t>链路的传输速率 </a:t>
            </a:r>
            <a:r>
              <a:rPr lang="en-US" altLang="zh-CN" b="1" smtClean="0">
                <a:latin typeface="方正大标宋简体" panose="02010601030101010101" pitchFamily="2" charset="-122"/>
                <a:ea typeface="华文中宋" panose="02010600040101010101" pitchFamily="2" charset="-122"/>
              </a:rPr>
              <a:t>(bps)</a:t>
            </a:r>
          </a:p>
          <a:p>
            <a:pPr eaLnBrk="1">
              <a:lnSpc>
                <a:spcPct val="115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L </a:t>
            </a:r>
            <a:r>
              <a:rPr lang="en-US" altLang="zh-CN" b="1" smtClean="0">
                <a:latin typeface="方正大标宋简体" panose="02010601030101010101" pitchFamily="2" charset="-122"/>
                <a:ea typeface="华文中宋" panose="02010600040101010101" pitchFamily="2" charset="-122"/>
              </a:rPr>
              <a:t>= </a:t>
            </a:r>
            <a:r>
              <a:rPr lang="zh-CN" altLang="en-US" b="1" smtClean="0">
                <a:latin typeface="方正大标宋简体" panose="02010601030101010101" pitchFamily="2" charset="-122"/>
                <a:ea typeface="华文中宋" panose="02010600040101010101" pitchFamily="2" charset="-122"/>
              </a:rPr>
              <a:t>分组长度 </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比特</a:t>
            </a:r>
            <a:r>
              <a:rPr lang="en-US" altLang="zh-CN" b="1" smtClean="0">
                <a:latin typeface="方正大标宋简体" panose="02010601030101010101" pitchFamily="2" charset="-122"/>
                <a:ea typeface="华文中宋" panose="02010600040101010101" pitchFamily="2" charset="-122"/>
              </a:rPr>
              <a:t>)</a:t>
            </a:r>
          </a:p>
          <a:p>
            <a:pPr eaLnBrk="1">
              <a:lnSpc>
                <a:spcPct val="115000"/>
              </a:lnSpc>
            </a:pPr>
            <a:r>
              <a:rPr lang="zh-CN" altLang="en-US" b="1" smtClean="0">
                <a:latin typeface="方正大标宋简体" panose="02010601030101010101" pitchFamily="2" charset="-122"/>
                <a:ea typeface="华文中宋" panose="02010600040101010101" pitchFamily="2" charset="-122"/>
              </a:rPr>
              <a:t>传输时延在毫秒到微秒级。 </a:t>
            </a:r>
          </a:p>
        </p:txBody>
      </p:sp>
      <p:graphicFrame>
        <p:nvGraphicFramePr>
          <p:cNvPr id="147461" name="Object 5"/>
          <p:cNvGraphicFramePr>
            <a:graphicFrameLocks noChangeAspect="1"/>
          </p:cNvGraphicFramePr>
          <p:nvPr/>
        </p:nvGraphicFramePr>
        <p:xfrm>
          <a:off x="2651125" y="5356225"/>
          <a:ext cx="646113" cy="533400"/>
        </p:xfrm>
        <a:graphic>
          <a:graphicData uri="http://schemas.openxmlformats.org/presentationml/2006/ole">
            <mc:AlternateContent xmlns:mc="http://schemas.openxmlformats.org/markup-compatibility/2006">
              <mc:Choice xmlns:v="urn:schemas-microsoft-com:vml" Requires="v">
                <p:oleObj spid="_x0000_s147676"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25" y="535622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62" name="Oval 6"/>
          <p:cNvSpPr>
            <a:spLocks noChangeArrowheads="1"/>
          </p:cNvSpPr>
          <p:nvPr/>
        </p:nvSpPr>
        <p:spPr bwMode="auto">
          <a:xfrm>
            <a:off x="3692525" y="5114925"/>
            <a:ext cx="1198563" cy="369888"/>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7463" name="Rectangle 7"/>
          <p:cNvSpPr>
            <a:spLocks noChangeArrowheads="1"/>
          </p:cNvSpPr>
          <p:nvPr/>
        </p:nvSpPr>
        <p:spPr bwMode="auto">
          <a:xfrm>
            <a:off x="3692525" y="5046663"/>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7464" name="Oval 8"/>
          <p:cNvSpPr>
            <a:spLocks noChangeArrowheads="1"/>
          </p:cNvSpPr>
          <p:nvPr/>
        </p:nvSpPr>
        <p:spPr bwMode="auto">
          <a:xfrm>
            <a:off x="3702050" y="4818063"/>
            <a:ext cx="1198563" cy="430212"/>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47465" name="Group 9"/>
          <p:cNvGrpSpPr>
            <a:grpSpLocks/>
          </p:cNvGrpSpPr>
          <p:nvPr/>
        </p:nvGrpSpPr>
        <p:grpSpPr bwMode="auto">
          <a:xfrm>
            <a:off x="4048125" y="4848225"/>
            <a:ext cx="498475" cy="119063"/>
            <a:chOff x="2208" y="2184"/>
            <a:chExt cx="176" cy="69"/>
          </a:xfrm>
        </p:grpSpPr>
        <p:grpSp>
          <p:nvGrpSpPr>
            <p:cNvPr id="147502" name="Group 10"/>
            <p:cNvGrpSpPr>
              <a:grpSpLocks/>
            </p:cNvGrpSpPr>
            <p:nvPr/>
          </p:nvGrpSpPr>
          <p:grpSpPr bwMode="auto">
            <a:xfrm>
              <a:off x="2208" y="2185"/>
              <a:ext cx="176" cy="68"/>
              <a:chOff x="2848" y="848"/>
              <a:chExt cx="140" cy="98"/>
            </a:xfrm>
          </p:grpSpPr>
          <p:sp>
            <p:nvSpPr>
              <p:cNvPr id="147507" name="Line 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8" name="Line 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9" name="Line 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7503" name="Group 14"/>
            <p:cNvGrpSpPr>
              <a:grpSpLocks/>
            </p:cNvGrpSpPr>
            <p:nvPr/>
          </p:nvGrpSpPr>
          <p:grpSpPr bwMode="auto">
            <a:xfrm flipV="1">
              <a:off x="2208" y="2184"/>
              <a:ext cx="176" cy="68"/>
              <a:chOff x="2848" y="848"/>
              <a:chExt cx="140" cy="98"/>
            </a:xfrm>
          </p:grpSpPr>
          <p:sp>
            <p:nvSpPr>
              <p:cNvPr id="147504" name="Line 1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5" name="Line 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6" name="Line 1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7466" name="Oval 18"/>
          <p:cNvSpPr>
            <a:spLocks noChangeArrowheads="1"/>
          </p:cNvSpPr>
          <p:nvPr/>
        </p:nvSpPr>
        <p:spPr bwMode="auto">
          <a:xfrm>
            <a:off x="6788150" y="5133975"/>
            <a:ext cx="1198563" cy="369888"/>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7467" name="Line 19"/>
          <p:cNvSpPr>
            <a:spLocks noChangeShapeType="1"/>
          </p:cNvSpPr>
          <p:nvPr/>
        </p:nvSpPr>
        <p:spPr bwMode="auto">
          <a:xfrm>
            <a:off x="6797675" y="5113338"/>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8" name="Rectangle 20"/>
          <p:cNvSpPr>
            <a:spLocks noChangeArrowheads="1"/>
          </p:cNvSpPr>
          <p:nvPr/>
        </p:nvSpPr>
        <p:spPr bwMode="auto">
          <a:xfrm>
            <a:off x="6797675" y="5075238"/>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7469" name="Oval 21"/>
          <p:cNvSpPr>
            <a:spLocks noChangeArrowheads="1"/>
          </p:cNvSpPr>
          <p:nvPr/>
        </p:nvSpPr>
        <p:spPr bwMode="auto">
          <a:xfrm>
            <a:off x="6807200" y="4846638"/>
            <a:ext cx="1198563" cy="430212"/>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aphicFrame>
        <p:nvGraphicFramePr>
          <p:cNvPr id="147470" name="Object 22"/>
          <p:cNvGraphicFramePr>
            <a:graphicFrameLocks noChangeAspect="1"/>
          </p:cNvGraphicFramePr>
          <p:nvPr/>
        </p:nvGraphicFramePr>
        <p:xfrm>
          <a:off x="2336800" y="4346575"/>
          <a:ext cx="646113" cy="533400"/>
        </p:xfrm>
        <a:graphic>
          <a:graphicData uri="http://schemas.openxmlformats.org/presentationml/2006/ole">
            <mc:AlternateContent xmlns:mc="http://schemas.openxmlformats.org/markup-compatibility/2006">
              <mc:Choice xmlns:v="urn:schemas-microsoft-com:vml" Requires="v">
                <p:oleObj spid="_x0000_s147677" name="Clip" r:id="rId5" imgW="1307263" imgH="1084139" progId="MS_ClipArt_Gallery.2">
                  <p:embed/>
                </p:oleObj>
              </mc:Choice>
              <mc:Fallback>
                <p:oleObj name="Clip" r:id="rId5" imgW="1307263" imgH="1084139" progId="MS_ClipArt_Gallery.2">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800" y="4346575"/>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71" name="Line 23"/>
          <p:cNvSpPr>
            <a:spLocks noChangeShapeType="1"/>
          </p:cNvSpPr>
          <p:nvPr/>
        </p:nvSpPr>
        <p:spPr bwMode="auto">
          <a:xfrm>
            <a:off x="2962275" y="4752975"/>
            <a:ext cx="504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Line 24"/>
          <p:cNvSpPr>
            <a:spLocks noChangeShapeType="1"/>
          </p:cNvSpPr>
          <p:nvPr/>
        </p:nvSpPr>
        <p:spPr bwMode="auto">
          <a:xfrm flipV="1">
            <a:off x="3267075" y="5738813"/>
            <a:ext cx="195263"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3" name="Line 25"/>
          <p:cNvSpPr>
            <a:spLocks noChangeShapeType="1"/>
          </p:cNvSpPr>
          <p:nvPr/>
        </p:nvSpPr>
        <p:spPr bwMode="auto">
          <a:xfrm>
            <a:off x="4886325" y="5172075"/>
            <a:ext cx="193357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4" name="Line 26"/>
          <p:cNvSpPr>
            <a:spLocks noChangeShapeType="1"/>
          </p:cNvSpPr>
          <p:nvPr/>
        </p:nvSpPr>
        <p:spPr bwMode="auto">
          <a:xfrm flipH="1">
            <a:off x="3467100" y="4743450"/>
            <a:ext cx="0" cy="10001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5" name="Line 27"/>
          <p:cNvSpPr>
            <a:spLocks noChangeShapeType="1"/>
          </p:cNvSpPr>
          <p:nvPr/>
        </p:nvSpPr>
        <p:spPr bwMode="auto">
          <a:xfrm>
            <a:off x="3476625" y="5176838"/>
            <a:ext cx="200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6" name="Rectangle 28"/>
          <p:cNvSpPr>
            <a:spLocks noChangeArrowheads="1"/>
          </p:cNvSpPr>
          <p:nvPr/>
        </p:nvSpPr>
        <p:spPr bwMode="auto">
          <a:xfrm>
            <a:off x="5805488" y="4972050"/>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7477" name="Rectangle 29"/>
          <p:cNvSpPr>
            <a:spLocks noChangeArrowheads="1"/>
          </p:cNvSpPr>
          <p:nvPr/>
        </p:nvSpPr>
        <p:spPr bwMode="auto">
          <a:xfrm>
            <a:off x="4552950" y="5043488"/>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7478" name="Rectangle 30"/>
          <p:cNvSpPr>
            <a:spLocks noChangeArrowheads="1"/>
          </p:cNvSpPr>
          <p:nvPr/>
        </p:nvSpPr>
        <p:spPr bwMode="auto">
          <a:xfrm>
            <a:off x="4714875" y="5043488"/>
            <a:ext cx="147638"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7479" name="Rectangle 31"/>
          <p:cNvSpPr>
            <a:spLocks noChangeArrowheads="1"/>
          </p:cNvSpPr>
          <p:nvPr/>
        </p:nvSpPr>
        <p:spPr bwMode="auto">
          <a:xfrm>
            <a:off x="3500438" y="49434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7480" name="Line 32"/>
          <p:cNvSpPr>
            <a:spLocks noChangeShapeType="1"/>
          </p:cNvSpPr>
          <p:nvPr/>
        </p:nvSpPr>
        <p:spPr bwMode="auto">
          <a:xfrm>
            <a:off x="3676650" y="5048250"/>
            <a:ext cx="242888" cy="47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Line 33"/>
          <p:cNvSpPr>
            <a:spLocks noChangeShapeType="1"/>
          </p:cNvSpPr>
          <p:nvPr/>
        </p:nvSpPr>
        <p:spPr bwMode="auto">
          <a:xfrm flipV="1">
            <a:off x="3343275" y="5324475"/>
            <a:ext cx="0" cy="1762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Text Box 35"/>
          <p:cNvSpPr txBox="1">
            <a:spLocks noChangeArrowheads="1"/>
          </p:cNvSpPr>
          <p:nvPr/>
        </p:nvSpPr>
        <p:spPr bwMode="auto">
          <a:xfrm>
            <a:off x="1984375" y="4370388"/>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1"/>
                </a:solidFill>
                <a:latin typeface="Comic Sans MS" panose="030F0702030302020204" pitchFamily="66" charset="0"/>
                <a:ea typeface="宋体" panose="02010600030101010101" pitchFamily="2" charset="-122"/>
              </a:rPr>
              <a:t>A</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7483" name="Text Box 36"/>
          <p:cNvSpPr txBox="1">
            <a:spLocks noChangeArrowheads="1"/>
          </p:cNvSpPr>
          <p:nvPr/>
        </p:nvSpPr>
        <p:spPr bwMode="auto">
          <a:xfrm>
            <a:off x="2260600" y="5389563"/>
            <a:ext cx="376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2"/>
                </a:solidFill>
                <a:latin typeface="Comic Sans MS" panose="030F0702030302020204" pitchFamily="66" charset="0"/>
                <a:ea typeface="宋体" panose="02010600030101010101" pitchFamily="2" charset="-122"/>
              </a:rPr>
              <a:t>B</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7484" name="Rectangle 37"/>
          <p:cNvSpPr>
            <a:spLocks noChangeArrowheads="1"/>
          </p:cNvSpPr>
          <p:nvPr/>
        </p:nvSpPr>
        <p:spPr bwMode="auto">
          <a:xfrm>
            <a:off x="4843463" y="49815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7485" name="Text Box 40"/>
          <p:cNvSpPr txBox="1">
            <a:spLocks noChangeArrowheads="1"/>
          </p:cNvSpPr>
          <p:nvPr/>
        </p:nvSpPr>
        <p:spPr bwMode="auto">
          <a:xfrm>
            <a:off x="3336925" y="4165600"/>
            <a:ext cx="2195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rgbClr val="4D4D4D"/>
                </a:solidFill>
                <a:latin typeface="Comic Sans MS" panose="030F0702030302020204" pitchFamily="66" charset="0"/>
                <a:ea typeface="宋体" panose="02010600030101010101" pitchFamily="2" charset="-122"/>
              </a:rPr>
              <a:t>           </a:t>
            </a:r>
            <a:r>
              <a:rPr lang="zh-CN" altLang="en-US" sz="1800" b="1">
                <a:solidFill>
                  <a:srgbClr val="FF0000"/>
                </a:solidFill>
                <a:latin typeface="Comic Sans MS" panose="030F0702030302020204" pitchFamily="66" charset="0"/>
                <a:ea typeface="宋体" panose="02010600030101010101" pitchFamily="2" charset="-122"/>
              </a:rPr>
              <a:t>传输时延</a:t>
            </a:r>
          </a:p>
        </p:txBody>
      </p:sp>
      <p:sp>
        <p:nvSpPr>
          <p:cNvPr id="147486" name="Line 41"/>
          <p:cNvSpPr>
            <a:spLocks noChangeShapeType="1"/>
          </p:cNvSpPr>
          <p:nvPr/>
        </p:nvSpPr>
        <p:spPr bwMode="auto">
          <a:xfrm rot="10800000" flipH="1" flipV="1">
            <a:off x="4410075" y="4438650"/>
            <a:ext cx="528638"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7" name="Text Box 42"/>
          <p:cNvSpPr txBox="1">
            <a:spLocks noChangeArrowheads="1"/>
          </p:cNvSpPr>
          <p:nvPr/>
        </p:nvSpPr>
        <p:spPr bwMode="auto">
          <a:xfrm>
            <a:off x="3563938" y="568007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rgbClr val="4D4D4D"/>
                </a:solidFill>
                <a:latin typeface="Comic Sans MS" panose="030F0702030302020204" pitchFamily="66" charset="0"/>
                <a:ea typeface="宋体" panose="02010600030101010101" pitchFamily="2" charset="-122"/>
              </a:rPr>
              <a:t>节点处理</a:t>
            </a:r>
          </a:p>
        </p:txBody>
      </p:sp>
      <p:sp>
        <p:nvSpPr>
          <p:cNvPr id="147488" name="Line 43"/>
          <p:cNvSpPr>
            <a:spLocks noChangeShapeType="1"/>
          </p:cNvSpPr>
          <p:nvPr/>
        </p:nvSpPr>
        <p:spPr bwMode="auto">
          <a:xfrm rot="10800000">
            <a:off x="3719513" y="5743575"/>
            <a:ext cx="83343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9" name="Line 44"/>
          <p:cNvSpPr>
            <a:spLocks noChangeShapeType="1"/>
          </p:cNvSpPr>
          <p:nvPr/>
        </p:nvSpPr>
        <p:spPr bwMode="auto">
          <a:xfrm rot="10800000" flipV="1">
            <a:off x="4529138" y="5505450"/>
            <a:ext cx="3857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0" name="Text Box 45"/>
          <p:cNvSpPr txBox="1">
            <a:spLocks noChangeArrowheads="1"/>
          </p:cNvSpPr>
          <p:nvPr/>
        </p:nvSpPr>
        <p:spPr bwMode="auto">
          <a:xfrm>
            <a:off x="4937125" y="5937250"/>
            <a:ext cx="219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rgbClr val="4D4D4D"/>
                </a:solidFill>
                <a:latin typeface="Comic Sans MS" panose="030F0702030302020204" pitchFamily="66" charset="0"/>
                <a:ea typeface="宋体" panose="02010600030101010101" pitchFamily="2" charset="-122"/>
              </a:rPr>
              <a:t>排队时延</a:t>
            </a:r>
            <a:endParaRPr lang="zh-CN" altLang="en-US" sz="1800">
              <a:solidFill>
                <a:srgbClr val="4D4D4D"/>
              </a:solidFill>
              <a:latin typeface="Times New Roman" panose="02020603050405020304" pitchFamily="18" charset="0"/>
              <a:ea typeface="宋体" panose="02010600030101010101" pitchFamily="2" charset="-122"/>
            </a:endParaRPr>
          </a:p>
        </p:txBody>
      </p:sp>
      <p:sp>
        <p:nvSpPr>
          <p:cNvPr id="147491" name="Line 46"/>
          <p:cNvSpPr>
            <a:spLocks noChangeShapeType="1"/>
          </p:cNvSpPr>
          <p:nvPr/>
        </p:nvSpPr>
        <p:spPr bwMode="auto">
          <a:xfrm rot="10800000">
            <a:off x="4691063" y="5505450"/>
            <a:ext cx="595312"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7492" name="Group 47"/>
          <p:cNvGrpSpPr>
            <a:grpSpLocks/>
          </p:cNvGrpSpPr>
          <p:nvPr/>
        </p:nvGrpSpPr>
        <p:grpSpPr bwMode="auto">
          <a:xfrm>
            <a:off x="7134225" y="4905375"/>
            <a:ext cx="498475" cy="119063"/>
            <a:chOff x="2208" y="2184"/>
            <a:chExt cx="176" cy="69"/>
          </a:xfrm>
        </p:grpSpPr>
        <p:grpSp>
          <p:nvGrpSpPr>
            <p:cNvPr id="147494" name="Group 48"/>
            <p:cNvGrpSpPr>
              <a:grpSpLocks/>
            </p:cNvGrpSpPr>
            <p:nvPr/>
          </p:nvGrpSpPr>
          <p:grpSpPr bwMode="auto">
            <a:xfrm>
              <a:off x="2208" y="2185"/>
              <a:ext cx="176" cy="68"/>
              <a:chOff x="2848" y="848"/>
              <a:chExt cx="140" cy="98"/>
            </a:xfrm>
          </p:grpSpPr>
          <p:sp>
            <p:nvSpPr>
              <p:cNvPr id="147499" name="Line 4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0" name="Line 5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501" name="Line 5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7495" name="Group 52"/>
            <p:cNvGrpSpPr>
              <a:grpSpLocks/>
            </p:cNvGrpSpPr>
            <p:nvPr/>
          </p:nvGrpSpPr>
          <p:grpSpPr bwMode="auto">
            <a:xfrm flipV="1">
              <a:off x="2208" y="2184"/>
              <a:ext cx="176" cy="68"/>
              <a:chOff x="2848" y="848"/>
              <a:chExt cx="140" cy="98"/>
            </a:xfrm>
          </p:grpSpPr>
          <p:sp>
            <p:nvSpPr>
              <p:cNvPr id="147496" name="Line 5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7" name="Line 5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98" name="Line 5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7493" name="AutoShape 56">
            <a:hlinkClick r:id="" action="ppaction://hlinkshowjump?jump=nextslide" highlightClick="1"/>
          </p:cNvPr>
          <p:cNvSpPr>
            <a:spLocks noChangeArrowheads="1"/>
          </p:cNvSpPr>
          <p:nvPr/>
        </p:nvSpPr>
        <p:spPr bwMode="auto">
          <a:xfrm>
            <a:off x="7632700" y="6303963"/>
            <a:ext cx="373063" cy="358775"/>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7443">
                                            <p:txEl>
                                              <p:pRg st="1" end="1"/>
                                            </p:txEl>
                                          </p:spTgt>
                                        </p:tgtEl>
                                        <p:attrNameLst>
                                          <p:attrName>style.visibility</p:attrName>
                                        </p:attrNameLst>
                                      </p:cBhvr>
                                      <p:to>
                                        <p:strVal val="visible"/>
                                      </p:to>
                                    </p:set>
                                    <p:animEffect transition="in" filter="wipe(down)">
                                      <p:cBhvr>
                                        <p:cTn id="7" dur="500"/>
                                        <p:tgtEl>
                                          <p:spTgt spid="31744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7443">
                                            <p:txEl>
                                              <p:pRg st="2" end="2"/>
                                            </p:txEl>
                                          </p:spTgt>
                                        </p:tgtEl>
                                        <p:attrNameLst>
                                          <p:attrName>style.visibility</p:attrName>
                                        </p:attrNameLst>
                                      </p:cBhvr>
                                      <p:to>
                                        <p:strVal val="visible"/>
                                      </p:to>
                                    </p:set>
                                    <p:animEffect transition="in" filter="wipe(down)">
                                      <p:cBhvr>
                                        <p:cTn id="10" dur="500"/>
                                        <p:tgtEl>
                                          <p:spTgt spid="31744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17443">
                                            <p:txEl>
                                              <p:pRg st="3" end="3"/>
                                            </p:txEl>
                                          </p:spTgt>
                                        </p:tgtEl>
                                        <p:attrNameLst>
                                          <p:attrName>style.visibility</p:attrName>
                                        </p:attrNameLst>
                                      </p:cBhvr>
                                      <p:to>
                                        <p:strVal val="visible"/>
                                      </p:to>
                                    </p:set>
                                    <p:animEffect transition="in" filter="wipe(down)">
                                      <p:cBhvr>
                                        <p:cTn id="13" dur="500"/>
                                        <p:tgtEl>
                                          <p:spTgt spid="31744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317443">
                                            <p:txEl>
                                              <p:pRg st="4" end="4"/>
                                            </p:txEl>
                                          </p:spTgt>
                                        </p:tgtEl>
                                        <p:attrNameLst>
                                          <p:attrName>style.visibility</p:attrName>
                                        </p:attrNameLst>
                                      </p:cBhvr>
                                      <p:to>
                                        <p:strVal val="visible"/>
                                      </p:to>
                                    </p:set>
                                    <p:animEffect transition="in" filter="wipe(down)">
                                      <p:cBhvr>
                                        <p:cTn id="18" dur="500"/>
                                        <p:tgtEl>
                                          <p:spTgt spid="3174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21BF61D-E9CC-4544-A93C-F70FA9D4E03C}" type="slidenum">
              <a:rPr lang="en-US" altLang="zh-CN" sz="1400" smtClean="0"/>
              <a:pPr>
                <a:spcBef>
                  <a:spcPct val="0"/>
                </a:spcBef>
                <a:buClrTx/>
                <a:buSzTx/>
                <a:buFontTx/>
                <a:buNone/>
              </a:pPr>
              <a:t>134</a:t>
            </a:fld>
            <a:endParaRPr lang="en-US" altLang="zh-CN" sz="1400" smtClean="0"/>
          </a:p>
        </p:txBody>
      </p:sp>
      <p:sp>
        <p:nvSpPr>
          <p:cNvPr id="318466" name="Rectangle 2"/>
          <p:cNvSpPr>
            <a:spLocks noGrp="1" noChangeArrowheads="1"/>
          </p:cNvSpPr>
          <p:nvPr>
            <p:ph type="title"/>
          </p:nvPr>
        </p:nvSpPr>
        <p:spPr>
          <a:xfrm>
            <a:off x="533400" y="411163"/>
            <a:ext cx="8397875" cy="831850"/>
          </a:xfrm>
        </p:spPr>
        <p:txBody>
          <a:bodyPr/>
          <a:lstStyle/>
          <a:p>
            <a:pPr>
              <a:defRPr/>
            </a:pPr>
            <a:r>
              <a:rPr lang="en-US" altLang="zh-CN"/>
              <a:t>4</a:t>
            </a:r>
            <a:r>
              <a:rPr lang="zh-CN" altLang="en-US"/>
              <a:t>、传播时延</a:t>
            </a:r>
            <a:r>
              <a:rPr lang="en-US" altLang="zh-CN"/>
              <a:t>(propagation delay)</a:t>
            </a:r>
            <a:endParaRPr lang="zh-CN" altLang="en-US"/>
          </a:p>
        </p:txBody>
      </p:sp>
      <p:sp>
        <p:nvSpPr>
          <p:cNvPr id="318467" name="Rectangle 3"/>
          <p:cNvSpPr>
            <a:spLocks noGrp="1" noChangeArrowheads="1"/>
          </p:cNvSpPr>
          <p:nvPr>
            <p:ph type="body" idx="1"/>
          </p:nvPr>
        </p:nvSpPr>
        <p:spPr>
          <a:xfrm>
            <a:off x="533400" y="1149350"/>
            <a:ext cx="7772400" cy="3589338"/>
          </a:xfrm>
        </p:spPr>
        <p:txBody>
          <a:bodyPr/>
          <a:lstStyle/>
          <a:p>
            <a:pPr eaLnBrk="1">
              <a:buFont typeface="Wingdings" panose="05000000000000000000" pitchFamily="2" charset="2"/>
              <a:buNone/>
            </a:pPr>
            <a:r>
              <a:rPr lang="zh-CN" altLang="en-US" b="1" smtClean="0">
                <a:solidFill>
                  <a:srgbClr val="FF0000"/>
                </a:solidFill>
                <a:latin typeface="华文中宋" panose="02010600040101010101" pitchFamily="2" charset="-122"/>
                <a:ea typeface="华文中宋" panose="02010600040101010101" pitchFamily="2" charset="-122"/>
              </a:rPr>
              <a:t>      一个比特从链路的起点到下一节点（路由器）传播所需要的时间。</a:t>
            </a:r>
          </a:p>
          <a:p>
            <a:pPr eaLnBrk="1"/>
            <a:r>
              <a:rPr lang="zh-CN" altLang="en-US" b="1" smtClean="0">
                <a:latin typeface="华文中宋" panose="02010600040101010101" pitchFamily="2" charset="-122"/>
                <a:ea typeface="华文中宋" panose="02010600040101010101" pitchFamily="2" charset="-122"/>
              </a:rPr>
              <a:t>以链路的传播速率传播。</a:t>
            </a:r>
          </a:p>
          <a:p>
            <a:pPr eaLnBrk="1"/>
            <a:r>
              <a:rPr lang="zh-CN" altLang="en-US" b="1" smtClean="0">
                <a:solidFill>
                  <a:schemeClr val="accent2"/>
                </a:solidFill>
                <a:latin typeface="楷体_GB2312" pitchFamily="49" charset="-122"/>
                <a:ea typeface="楷体_GB2312" pitchFamily="49" charset="-122"/>
              </a:rPr>
              <a:t>传播速率</a:t>
            </a:r>
            <a:r>
              <a:rPr lang="en-US" altLang="zh-CN" b="1" i="1" smtClean="0">
                <a:solidFill>
                  <a:schemeClr val="accent2"/>
                </a:solidFill>
                <a:latin typeface="方正大标宋简体" panose="02010601030101010101" pitchFamily="2" charset="-122"/>
                <a:ea typeface="华文中宋" panose="02010600040101010101" pitchFamily="2" charset="-122"/>
              </a:rPr>
              <a:t>s</a:t>
            </a:r>
            <a:r>
              <a:rPr lang="zh-CN" altLang="en-US" b="1" smtClean="0">
                <a:solidFill>
                  <a:schemeClr val="accent2"/>
                </a:solidFill>
                <a:latin typeface="楷体_GB2312" pitchFamily="49" charset="-122"/>
                <a:ea typeface="楷体_GB2312" pitchFamily="49" charset="-122"/>
              </a:rPr>
              <a:t>：</a:t>
            </a:r>
            <a:r>
              <a:rPr lang="zh-CN" altLang="en-US" b="1" smtClean="0">
                <a:latin typeface="华文中宋" panose="02010600040101010101" pitchFamily="2" charset="-122"/>
                <a:ea typeface="华文中宋" panose="02010600040101010101" pitchFamily="2" charset="-122"/>
              </a:rPr>
              <a:t>信号在线路上单位时间内传送的距离。</a:t>
            </a:r>
          </a:p>
          <a:p>
            <a:pPr eaLnBrk="1">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速率范围          </a:t>
            </a:r>
            <a:r>
              <a:rPr lang="en-US" altLang="zh-CN" b="1" smtClean="0">
                <a:latin typeface="方正大标宋简体" panose="02010601030101010101" pitchFamily="2" charset="-122"/>
                <a:ea typeface="华文中宋" panose="02010600040101010101" pitchFamily="2" charset="-122"/>
              </a:rPr>
              <a:t>2×10</a:t>
            </a:r>
            <a:r>
              <a:rPr lang="en-US" altLang="zh-CN" b="1" baseline="30000" smtClean="0">
                <a:latin typeface="方正大标宋简体" panose="02010601030101010101" pitchFamily="2" charset="-122"/>
                <a:ea typeface="华文中宋" panose="02010600040101010101" pitchFamily="2" charset="-122"/>
              </a:rPr>
              <a:t>8</a:t>
            </a:r>
            <a:r>
              <a:rPr lang="en-US" altLang="zh-CN" b="1" smtClean="0">
                <a:latin typeface="方正大标宋简体" panose="02010601030101010101" pitchFamily="2" charset="-122"/>
                <a:ea typeface="华文中宋" panose="02010600040101010101" pitchFamily="2" charset="-122"/>
              </a:rPr>
              <a:t>m</a:t>
            </a:r>
            <a:r>
              <a:rPr lang="en-US" altLang="zh-CN" b="1" i="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s </a:t>
            </a:r>
            <a:r>
              <a:rPr lang="zh-CN" altLang="en-US" b="1" smtClean="0">
                <a:latin typeface="方正大标宋简体" panose="02010601030101010101" pitchFamily="2" charset="-122"/>
                <a:ea typeface="华文中宋" panose="02010600040101010101" pitchFamily="2" charset="-122"/>
              </a:rPr>
              <a:t>～ </a:t>
            </a:r>
            <a:r>
              <a:rPr lang="en-US" altLang="zh-CN" b="1" smtClean="0">
                <a:latin typeface="方正大标宋简体" panose="02010601030101010101" pitchFamily="2" charset="-122"/>
                <a:ea typeface="华文中宋" panose="02010600040101010101" pitchFamily="2" charset="-122"/>
              </a:rPr>
              <a:t>3×10</a:t>
            </a:r>
            <a:r>
              <a:rPr lang="en-US" altLang="zh-CN" b="1" baseline="30000" smtClean="0">
                <a:latin typeface="方正大标宋简体" panose="02010601030101010101" pitchFamily="2" charset="-122"/>
                <a:ea typeface="华文中宋" panose="02010600040101010101" pitchFamily="2" charset="-122"/>
              </a:rPr>
              <a:t>8</a:t>
            </a:r>
            <a:r>
              <a:rPr lang="en-US" altLang="zh-CN" b="1" smtClean="0">
                <a:latin typeface="方正大标宋简体" panose="02010601030101010101" pitchFamily="2" charset="-122"/>
                <a:ea typeface="华文中宋" panose="02010600040101010101" pitchFamily="2" charset="-122"/>
              </a:rPr>
              <a:t>m</a:t>
            </a:r>
            <a:r>
              <a:rPr lang="en-US" altLang="zh-CN" b="1" i="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s</a:t>
            </a:r>
            <a:endParaRPr lang="en-US" altLang="zh-CN" b="1" i="1" smtClean="0">
              <a:latin typeface="方正大标宋简体" panose="02010601030101010101" pitchFamily="2" charset="-122"/>
              <a:ea typeface="华文中宋" panose="02010600040101010101" pitchFamily="2" charset="-122"/>
            </a:endParaRPr>
          </a:p>
          <a:p>
            <a:pPr eaLnBrk="1"/>
            <a:r>
              <a:rPr lang="zh-CN" altLang="en-US" b="1" smtClean="0">
                <a:solidFill>
                  <a:schemeClr val="accent2"/>
                </a:solidFill>
                <a:latin typeface="楷体_GB2312" pitchFamily="49" charset="-122"/>
                <a:ea typeface="楷体_GB2312" pitchFamily="49" charset="-122"/>
              </a:rPr>
              <a:t>传播时延</a:t>
            </a:r>
            <a:r>
              <a:rPr lang="en-US" altLang="zh-CN" b="1" smtClean="0">
                <a:solidFill>
                  <a:schemeClr val="accent2"/>
                </a:solidFill>
                <a:latin typeface="楷体_GB2312" pitchFamily="49" charset="-122"/>
                <a:ea typeface="楷体_GB2312" pitchFamily="49" charset="-122"/>
              </a:rPr>
              <a:t>= </a:t>
            </a:r>
            <a:r>
              <a:rPr lang="en-US" altLang="zh-CN" b="1" i="1" smtClean="0">
                <a:latin typeface="方正大标宋简体" panose="02010601030101010101" pitchFamily="2" charset="-122"/>
                <a:ea typeface="华文中宋" panose="02010600040101010101" pitchFamily="2" charset="-122"/>
              </a:rPr>
              <a:t>d </a:t>
            </a:r>
            <a:r>
              <a:rPr lang="en-US" altLang="zh-CN"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s</a:t>
            </a:r>
            <a:r>
              <a:rPr lang="en-US" altLang="zh-CN" b="1" smtClean="0">
                <a:solidFill>
                  <a:schemeClr val="accent2"/>
                </a:solidFill>
                <a:latin typeface="方正大标宋简体" panose="02010601030101010101" pitchFamily="2" charset="-122"/>
                <a:ea typeface="楷体_GB2312" pitchFamily="49" charset="-122"/>
              </a:rPr>
              <a:t> </a:t>
            </a:r>
          </a:p>
          <a:p>
            <a:pPr eaLnBrk="1">
              <a:buFont typeface="Wingdings" panose="05000000000000000000" pitchFamily="2" charset="2"/>
              <a:buNone/>
            </a:pPr>
            <a:r>
              <a:rPr lang="zh-CN" altLang="en-US" b="1" smtClean="0">
                <a:solidFill>
                  <a:schemeClr val="accent2"/>
                </a:solidFill>
                <a:latin typeface="方正大标宋简体" panose="02010601030101010101" pitchFamily="2" charset="-122"/>
                <a:ea typeface="楷体_GB2312" pitchFamily="49" charset="-122"/>
              </a:rPr>
              <a:t>   </a:t>
            </a:r>
            <a:r>
              <a:rPr lang="en-US" altLang="zh-CN" b="1" i="1" smtClean="0">
                <a:latin typeface="方正大标宋简体" panose="02010601030101010101" pitchFamily="2" charset="-122"/>
                <a:ea typeface="华文中宋" panose="02010600040101010101" pitchFamily="2" charset="-122"/>
              </a:rPr>
              <a:t>d</a:t>
            </a:r>
            <a:r>
              <a:rPr lang="en-US" altLang="zh-CN" b="1" smtClean="0">
                <a:latin typeface="方正大标宋简体" panose="02010601030101010101" pitchFamily="2" charset="-122"/>
                <a:ea typeface="华文中宋" panose="02010600040101010101" pitchFamily="2" charset="-122"/>
              </a:rPr>
              <a:t> </a:t>
            </a:r>
            <a:r>
              <a:rPr lang="zh-CN" altLang="en-US" b="1" smtClean="0">
                <a:latin typeface="方正大标宋简体" panose="02010601030101010101" pitchFamily="2" charset="-122"/>
                <a:ea typeface="华文中宋" panose="02010600040101010101" pitchFamily="2" charset="-122"/>
              </a:rPr>
              <a:t>：两个</a:t>
            </a:r>
            <a:r>
              <a:rPr lang="zh-CN" altLang="en-US" b="1" smtClean="0">
                <a:solidFill>
                  <a:schemeClr val="tx2"/>
                </a:solidFill>
                <a:latin typeface="方正大标宋简体" panose="02010601030101010101" pitchFamily="2" charset="-122"/>
                <a:ea typeface="华文中宋" panose="02010600040101010101" pitchFamily="2" charset="-122"/>
              </a:rPr>
              <a:t>节点</a:t>
            </a:r>
            <a:r>
              <a:rPr lang="zh-CN" altLang="en-US" b="1" smtClean="0">
                <a:latin typeface="方正大标宋简体" panose="02010601030101010101" pitchFamily="2" charset="-122"/>
                <a:ea typeface="华文中宋" panose="02010600040101010101" pitchFamily="2" charset="-122"/>
              </a:rPr>
              <a:t>之间的距离</a:t>
            </a:r>
          </a:p>
          <a:p>
            <a:pPr eaLnBrk="1"/>
            <a:r>
              <a:rPr lang="zh-CN" altLang="en-US" b="1" smtClean="0">
                <a:latin typeface="方正大标宋简体" panose="02010601030101010101" pitchFamily="2" charset="-122"/>
                <a:ea typeface="华文中宋" panose="02010600040101010101" pitchFamily="2" charset="-122"/>
              </a:rPr>
              <a:t>传播时延在毫秒级。</a:t>
            </a:r>
          </a:p>
        </p:txBody>
      </p:sp>
      <p:graphicFrame>
        <p:nvGraphicFramePr>
          <p:cNvPr id="148485" name="Object 5"/>
          <p:cNvGraphicFramePr>
            <a:graphicFrameLocks noChangeAspect="1"/>
          </p:cNvGraphicFramePr>
          <p:nvPr/>
        </p:nvGraphicFramePr>
        <p:xfrm>
          <a:off x="2439988" y="5764213"/>
          <a:ext cx="646112" cy="533400"/>
        </p:xfrm>
        <a:graphic>
          <a:graphicData uri="http://schemas.openxmlformats.org/presentationml/2006/ole">
            <mc:AlternateContent xmlns:mc="http://schemas.openxmlformats.org/markup-compatibility/2006">
              <mc:Choice xmlns:v="urn:schemas-microsoft-com:vml" Requires="v">
                <p:oleObj spid="_x0000_s148704"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988" y="576421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6" name="Oval 6"/>
          <p:cNvSpPr>
            <a:spLocks noChangeArrowheads="1"/>
          </p:cNvSpPr>
          <p:nvPr/>
        </p:nvSpPr>
        <p:spPr bwMode="auto">
          <a:xfrm>
            <a:off x="3481388" y="5522913"/>
            <a:ext cx="1198562" cy="369887"/>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8487" name="Rectangle 7"/>
          <p:cNvSpPr>
            <a:spLocks noChangeArrowheads="1"/>
          </p:cNvSpPr>
          <p:nvPr/>
        </p:nvSpPr>
        <p:spPr bwMode="auto">
          <a:xfrm>
            <a:off x="3481388" y="5454650"/>
            <a:ext cx="1198562"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8488" name="Oval 8"/>
          <p:cNvSpPr>
            <a:spLocks noChangeArrowheads="1"/>
          </p:cNvSpPr>
          <p:nvPr/>
        </p:nvSpPr>
        <p:spPr bwMode="auto">
          <a:xfrm>
            <a:off x="3490913" y="5226050"/>
            <a:ext cx="1198562" cy="43021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48489" name="Group 9"/>
          <p:cNvGrpSpPr>
            <a:grpSpLocks/>
          </p:cNvGrpSpPr>
          <p:nvPr/>
        </p:nvGrpSpPr>
        <p:grpSpPr bwMode="auto">
          <a:xfrm>
            <a:off x="3836988" y="5256213"/>
            <a:ext cx="498475" cy="119062"/>
            <a:chOff x="2208" y="2184"/>
            <a:chExt cx="176" cy="69"/>
          </a:xfrm>
        </p:grpSpPr>
        <p:grpSp>
          <p:nvGrpSpPr>
            <p:cNvPr id="148530" name="Group 10"/>
            <p:cNvGrpSpPr>
              <a:grpSpLocks/>
            </p:cNvGrpSpPr>
            <p:nvPr/>
          </p:nvGrpSpPr>
          <p:grpSpPr bwMode="auto">
            <a:xfrm>
              <a:off x="2208" y="2185"/>
              <a:ext cx="176" cy="68"/>
              <a:chOff x="2848" y="848"/>
              <a:chExt cx="140" cy="98"/>
            </a:xfrm>
          </p:grpSpPr>
          <p:sp>
            <p:nvSpPr>
              <p:cNvPr id="148535" name="Line 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6" name="Line 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7" name="Line 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8531" name="Group 14"/>
            <p:cNvGrpSpPr>
              <a:grpSpLocks/>
            </p:cNvGrpSpPr>
            <p:nvPr/>
          </p:nvGrpSpPr>
          <p:grpSpPr bwMode="auto">
            <a:xfrm flipV="1">
              <a:off x="2208" y="2184"/>
              <a:ext cx="176" cy="68"/>
              <a:chOff x="2848" y="848"/>
              <a:chExt cx="140" cy="98"/>
            </a:xfrm>
          </p:grpSpPr>
          <p:sp>
            <p:nvSpPr>
              <p:cNvPr id="148532" name="Line 1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3" name="Line 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34" name="Line 1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48490" name="Oval 18"/>
          <p:cNvSpPr>
            <a:spLocks noChangeArrowheads="1"/>
          </p:cNvSpPr>
          <p:nvPr/>
        </p:nvSpPr>
        <p:spPr bwMode="auto">
          <a:xfrm>
            <a:off x="6577013" y="5541963"/>
            <a:ext cx="1198562" cy="369887"/>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8491" name="Line 19"/>
          <p:cNvSpPr>
            <a:spLocks noChangeShapeType="1"/>
          </p:cNvSpPr>
          <p:nvPr/>
        </p:nvSpPr>
        <p:spPr bwMode="auto">
          <a:xfrm>
            <a:off x="6586538" y="5521325"/>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2" name="Rectangle 20"/>
          <p:cNvSpPr>
            <a:spLocks noChangeArrowheads="1"/>
          </p:cNvSpPr>
          <p:nvPr/>
        </p:nvSpPr>
        <p:spPr bwMode="auto">
          <a:xfrm>
            <a:off x="6586538" y="5483225"/>
            <a:ext cx="1198562"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8493" name="Oval 21"/>
          <p:cNvSpPr>
            <a:spLocks noChangeArrowheads="1"/>
          </p:cNvSpPr>
          <p:nvPr/>
        </p:nvSpPr>
        <p:spPr bwMode="auto">
          <a:xfrm>
            <a:off x="6596063" y="5254625"/>
            <a:ext cx="1198562" cy="43021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aphicFrame>
        <p:nvGraphicFramePr>
          <p:cNvPr id="148494" name="Object 22"/>
          <p:cNvGraphicFramePr>
            <a:graphicFrameLocks noChangeAspect="1"/>
          </p:cNvGraphicFramePr>
          <p:nvPr/>
        </p:nvGraphicFramePr>
        <p:xfrm>
          <a:off x="2125663" y="4754563"/>
          <a:ext cx="646112" cy="533400"/>
        </p:xfrm>
        <a:graphic>
          <a:graphicData uri="http://schemas.openxmlformats.org/presentationml/2006/ole">
            <mc:AlternateContent xmlns:mc="http://schemas.openxmlformats.org/markup-compatibility/2006">
              <mc:Choice xmlns:v="urn:schemas-microsoft-com:vml" Requires="v">
                <p:oleObj spid="_x0000_s148705" name="Clip" r:id="rId5" imgW="1307263" imgH="1084139" progId="MS_ClipArt_Gallery.2">
                  <p:embed/>
                </p:oleObj>
              </mc:Choice>
              <mc:Fallback>
                <p:oleObj name="Clip" r:id="rId5" imgW="1307263" imgH="1084139" progId="MS_ClipArt_Gallery.2">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663" y="4754563"/>
                        <a:ext cx="6461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5" name="Line 23"/>
          <p:cNvSpPr>
            <a:spLocks noChangeShapeType="1"/>
          </p:cNvSpPr>
          <p:nvPr/>
        </p:nvSpPr>
        <p:spPr bwMode="auto">
          <a:xfrm>
            <a:off x="2751138" y="5160963"/>
            <a:ext cx="504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Line 24"/>
          <p:cNvSpPr>
            <a:spLocks noChangeShapeType="1"/>
          </p:cNvSpPr>
          <p:nvPr/>
        </p:nvSpPr>
        <p:spPr bwMode="auto">
          <a:xfrm flipV="1">
            <a:off x="3055938" y="6146800"/>
            <a:ext cx="195262" cy="47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7" name="Line 25"/>
          <p:cNvSpPr>
            <a:spLocks noChangeShapeType="1"/>
          </p:cNvSpPr>
          <p:nvPr/>
        </p:nvSpPr>
        <p:spPr bwMode="auto">
          <a:xfrm>
            <a:off x="4675188" y="5580063"/>
            <a:ext cx="193357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8" name="Line 26"/>
          <p:cNvSpPr>
            <a:spLocks noChangeShapeType="1"/>
          </p:cNvSpPr>
          <p:nvPr/>
        </p:nvSpPr>
        <p:spPr bwMode="auto">
          <a:xfrm flipH="1">
            <a:off x="3255963" y="5151438"/>
            <a:ext cx="0" cy="10001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9" name="Line 27"/>
          <p:cNvSpPr>
            <a:spLocks noChangeShapeType="1"/>
          </p:cNvSpPr>
          <p:nvPr/>
        </p:nvSpPr>
        <p:spPr bwMode="auto">
          <a:xfrm>
            <a:off x="3265488" y="5584825"/>
            <a:ext cx="200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0" name="Rectangle 28"/>
          <p:cNvSpPr>
            <a:spLocks noChangeArrowheads="1"/>
          </p:cNvSpPr>
          <p:nvPr/>
        </p:nvSpPr>
        <p:spPr bwMode="auto">
          <a:xfrm>
            <a:off x="5594350" y="5380038"/>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8501" name="Rectangle 29"/>
          <p:cNvSpPr>
            <a:spLocks noChangeArrowheads="1"/>
          </p:cNvSpPr>
          <p:nvPr/>
        </p:nvSpPr>
        <p:spPr bwMode="auto">
          <a:xfrm>
            <a:off x="4341813" y="5451475"/>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8502" name="Rectangle 30"/>
          <p:cNvSpPr>
            <a:spLocks noChangeArrowheads="1"/>
          </p:cNvSpPr>
          <p:nvPr/>
        </p:nvSpPr>
        <p:spPr bwMode="auto">
          <a:xfrm>
            <a:off x="4503738" y="5451475"/>
            <a:ext cx="147637"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8503" name="Rectangle 31"/>
          <p:cNvSpPr>
            <a:spLocks noChangeArrowheads="1"/>
          </p:cNvSpPr>
          <p:nvPr/>
        </p:nvSpPr>
        <p:spPr bwMode="auto">
          <a:xfrm>
            <a:off x="3289300" y="5351463"/>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8504" name="Line 32"/>
          <p:cNvSpPr>
            <a:spLocks noChangeShapeType="1"/>
          </p:cNvSpPr>
          <p:nvPr/>
        </p:nvSpPr>
        <p:spPr bwMode="auto">
          <a:xfrm>
            <a:off x="3465513" y="5456238"/>
            <a:ext cx="242887" cy="47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Line 33"/>
          <p:cNvSpPr>
            <a:spLocks noChangeShapeType="1"/>
          </p:cNvSpPr>
          <p:nvPr/>
        </p:nvSpPr>
        <p:spPr bwMode="auto">
          <a:xfrm flipV="1">
            <a:off x="3132138" y="5732463"/>
            <a:ext cx="0" cy="1762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Line 34"/>
          <p:cNvSpPr>
            <a:spLocks noChangeShapeType="1"/>
          </p:cNvSpPr>
          <p:nvPr/>
        </p:nvSpPr>
        <p:spPr bwMode="auto">
          <a:xfrm flipV="1">
            <a:off x="6365875" y="5180013"/>
            <a:ext cx="3667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Text Box 35"/>
          <p:cNvSpPr txBox="1">
            <a:spLocks noChangeArrowheads="1"/>
          </p:cNvSpPr>
          <p:nvPr/>
        </p:nvSpPr>
        <p:spPr bwMode="auto">
          <a:xfrm>
            <a:off x="1773238" y="4778375"/>
            <a:ext cx="40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1"/>
                </a:solidFill>
                <a:latin typeface="Comic Sans MS" panose="030F0702030302020204" pitchFamily="66" charset="0"/>
                <a:ea typeface="宋体" panose="02010600030101010101" pitchFamily="2" charset="-122"/>
              </a:rPr>
              <a:t>A</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8508" name="Text Box 36"/>
          <p:cNvSpPr txBox="1">
            <a:spLocks noChangeArrowheads="1"/>
          </p:cNvSpPr>
          <p:nvPr/>
        </p:nvSpPr>
        <p:spPr bwMode="auto">
          <a:xfrm>
            <a:off x="2049463" y="5797550"/>
            <a:ext cx="37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2"/>
                </a:solidFill>
                <a:latin typeface="Comic Sans MS" panose="030F0702030302020204" pitchFamily="66" charset="0"/>
                <a:ea typeface="宋体" panose="02010600030101010101" pitchFamily="2" charset="-122"/>
              </a:rPr>
              <a:t>B</a:t>
            </a:r>
            <a:endParaRPr lang="en-US" altLang="zh-CN" sz="2400">
              <a:solidFill>
                <a:schemeClr val="accent1"/>
              </a:solidFill>
              <a:latin typeface="Times New Roman" panose="02020603050405020304" pitchFamily="18" charset="0"/>
              <a:ea typeface="宋体" panose="02010600030101010101" pitchFamily="2" charset="-122"/>
            </a:endParaRPr>
          </a:p>
        </p:txBody>
      </p:sp>
      <p:sp>
        <p:nvSpPr>
          <p:cNvPr id="148509" name="Rectangle 37"/>
          <p:cNvSpPr>
            <a:spLocks noChangeArrowheads="1"/>
          </p:cNvSpPr>
          <p:nvPr/>
        </p:nvSpPr>
        <p:spPr bwMode="auto">
          <a:xfrm>
            <a:off x="4632325" y="5389563"/>
            <a:ext cx="147638"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8510" name="Text Box 38"/>
          <p:cNvSpPr txBox="1">
            <a:spLocks noChangeArrowheads="1"/>
          </p:cNvSpPr>
          <p:nvPr/>
        </p:nvSpPr>
        <p:spPr bwMode="auto">
          <a:xfrm>
            <a:off x="5021263" y="4973638"/>
            <a:ext cx="13446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b="1">
                <a:solidFill>
                  <a:srgbClr val="FF0000"/>
                </a:solidFill>
                <a:latin typeface="Comic Sans MS" panose="030F0702030302020204" pitchFamily="66" charset="0"/>
                <a:ea typeface="宋体" panose="02010600030101010101" pitchFamily="2" charset="-122"/>
              </a:rPr>
              <a:t>传播时延</a:t>
            </a:r>
          </a:p>
        </p:txBody>
      </p:sp>
      <p:sp>
        <p:nvSpPr>
          <p:cNvPr id="148511" name="Line 39"/>
          <p:cNvSpPr>
            <a:spLocks noChangeShapeType="1"/>
          </p:cNvSpPr>
          <p:nvPr/>
        </p:nvSpPr>
        <p:spPr bwMode="auto">
          <a:xfrm rot="10800000">
            <a:off x="4775200" y="5180013"/>
            <a:ext cx="3190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2" name="Text Box 40"/>
          <p:cNvSpPr txBox="1">
            <a:spLocks noChangeArrowheads="1"/>
          </p:cNvSpPr>
          <p:nvPr/>
        </p:nvSpPr>
        <p:spPr bwMode="auto">
          <a:xfrm>
            <a:off x="3125788" y="4573588"/>
            <a:ext cx="13922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rgbClr val="4D4D4D"/>
                </a:solidFill>
                <a:latin typeface="Comic Sans MS" panose="030F0702030302020204" pitchFamily="66" charset="0"/>
                <a:ea typeface="宋体" panose="02010600030101010101" pitchFamily="2" charset="-122"/>
              </a:rPr>
              <a:t>           传输</a:t>
            </a:r>
          </a:p>
        </p:txBody>
      </p:sp>
      <p:sp>
        <p:nvSpPr>
          <p:cNvPr id="148513" name="Line 41"/>
          <p:cNvSpPr>
            <a:spLocks noChangeShapeType="1"/>
          </p:cNvSpPr>
          <p:nvPr/>
        </p:nvSpPr>
        <p:spPr bwMode="auto">
          <a:xfrm rot="10800000" flipH="1" flipV="1">
            <a:off x="4198938" y="4846638"/>
            <a:ext cx="528637"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4" name="Text Box 42"/>
          <p:cNvSpPr txBox="1">
            <a:spLocks noChangeArrowheads="1"/>
          </p:cNvSpPr>
          <p:nvPr/>
        </p:nvSpPr>
        <p:spPr bwMode="auto">
          <a:xfrm>
            <a:off x="3352800" y="6088063"/>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a:solidFill>
                  <a:srgbClr val="4D4D4D"/>
                </a:solidFill>
                <a:latin typeface="Comic Sans MS" panose="030F0702030302020204" pitchFamily="66" charset="0"/>
                <a:ea typeface="宋体" panose="02010600030101010101" pitchFamily="2" charset="-122"/>
              </a:rPr>
              <a:t>节点处理</a:t>
            </a:r>
          </a:p>
        </p:txBody>
      </p:sp>
      <p:sp>
        <p:nvSpPr>
          <p:cNvPr id="148515" name="Line 43"/>
          <p:cNvSpPr>
            <a:spLocks noChangeShapeType="1"/>
          </p:cNvSpPr>
          <p:nvPr/>
        </p:nvSpPr>
        <p:spPr bwMode="auto">
          <a:xfrm rot="10800000">
            <a:off x="3508375" y="6151563"/>
            <a:ext cx="8334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6" name="Line 44"/>
          <p:cNvSpPr>
            <a:spLocks noChangeShapeType="1"/>
          </p:cNvSpPr>
          <p:nvPr/>
        </p:nvSpPr>
        <p:spPr bwMode="auto">
          <a:xfrm rot="10800000" flipV="1">
            <a:off x="4318000" y="5913438"/>
            <a:ext cx="38576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17" name="Text Box 45"/>
          <p:cNvSpPr txBox="1">
            <a:spLocks noChangeArrowheads="1"/>
          </p:cNvSpPr>
          <p:nvPr/>
        </p:nvSpPr>
        <p:spPr bwMode="auto">
          <a:xfrm>
            <a:off x="4725988" y="634523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rgbClr val="4D4D4D"/>
                </a:solidFill>
                <a:latin typeface="Comic Sans MS" panose="030F0702030302020204" pitchFamily="66" charset="0"/>
                <a:ea typeface="宋体" panose="02010600030101010101" pitchFamily="2" charset="-122"/>
              </a:rPr>
              <a:t>排队</a:t>
            </a:r>
            <a:endParaRPr lang="zh-CN" altLang="en-US" sz="1800">
              <a:solidFill>
                <a:srgbClr val="4D4D4D"/>
              </a:solidFill>
              <a:latin typeface="Times New Roman" panose="02020603050405020304" pitchFamily="18" charset="0"/>
              <a:ea typeface="宋体" panose="02010600030101010101" pitchFamily="2" charset="-122"/>
            </a:endParaRPr>
          </a:p>
        </p:txBody>
      </p:sp>
      <p:sp>
        <p:nvSpPr>
          <p:cNvPr id="148518" name="Line 46"/>
          <p:cNvSpPr>
            <a:spLocks noChangeShapeType="1"/>
          </p:cNvSpPr>
          <p:nvPr/>
        </p:nvSpPr>
        <p:spPr bwMode="auto">
          <a:xfrm rot="10800000">
            <a:off x="4479925" y="5913438"/>
            <a:ext cx="595313" cy="552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8519" name="Group 47"/>
          <p:cNvGrpSpPr>
            <a:grpSpLocks/>
          </p:cNvGrpSpPr>
          <p:nvPr/>
        </p:nvGrpSpPr>
        <p:grpSpPr bwMode="auto">
          <a:xfrm>
            <a:off x="6923088" y="5313363"/>
            <a:ext cx="498475" cy="119062"/>
            <a:chOff x="2208" y="2184"/>
            <a:chExt cx="176" cy="69"/>
          </a:xfrm>
        </p:grpSpPr>
        <p:grpSp>
          <p:nvGrpSpPr>
            <p:cNvPr id="148522" name="Group 48"/>
            <p:cNvGrpSpPr>
              <a:grpSpLocks/>
            </p:cNvGrpSpPr>
            <p:nvPr/>
          </p:nvGrpSpPr>
          <p:grpSpPr bwMode="auto">
            <a:xfrm>
              <a:off x="2208" y="2185"/>
              <a:ext cx="176" cy="68"/>
              <a:chOff x="2848" y="848"/>
              <a:chExt cx="140" cy="98"/>
            </a:xfrm>
          </p:grpSpPr>
          <p:sp>
            <p:nvSpPr>
              <p:cNvPr id="148527" name="Line 4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8" name="Line 5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9" name="Line 5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8523" name="Group 52"/>
            <p:cNvGrpSpPr>
              <a:grpSpLocks/>
            </p:cNvGrpSpPr>
            <p:nvPr/>
          </p:nvGrpSpPr>
          <p:grpSpPr bwMode="auto">
            <a:xfrm flipV="1">
              <a:off x="2208" y="2184"/>
              <a:ext cx="176" cy="68"/>
              <a:chOff x="2848" y="848"/>
              <a:chExt cx="140" cy="98"/>
            </a:xfrm>
          </p:grpSpPr>
          <p:sp>
            <p:nvSpPr>
              <p:cNvPr id="148524" name="Line 5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5" name="Line 5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26" name="Line 5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18521" name="Text Box 57"/>
          <p:cNvSpPr txBox="1">
            <a:spLocks noChangeArrowheads="1"/>
          </p:cNvSpPr>
          <p:nvPr/>
        </p:nvSpPr>
        <p:spPr bwMode="auto">
          <a:xfrm>
            <a:off x="5894388" y="3810000"/>
            <a:ext cx="2786062" cy="844550"/>
          </a:xfrm>
          <a:prstGeom prst="rect">
            <a:avLst/>
          </a:prstGeom>
          <a:noFill/>
          <a:ln w="222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a:solidFill>
                  <a:srgbClr val="FF0000"/>
                </a:solidFill>
                <a:latin typeface="华文中宋" panose="02010600040101010101" pitchFamily="2" charset="-122"/>
                <a:ea typeface="华文中宋" panose="02010600040101010101" pitchFamily="2" charset="-122"/>
              </a:rPr>
              <a:t>注意区分传输时延和传播时延</a:t>
            </a:r>
            <a:r>
              <a:rPr lang="zh-CN" altLang="en-US" sz="2400">
                <a:solidFill>
                  <a:srgbClr val="FF0000"/>
                </a:solidFill>
                <a:latin typeface="华文中宋" panose="02010600040101010101" pitchFamily="2" charset="-122"/>
                <a:ea typeface="华文中宋" panose="02010600040101010101" pitchFamily="2" charset="-122"/>
              </a:rPr>
              <a:t> </a:t>
            </a:r>
            <a:endParaRPr lang="en-US" altLang="zh-CN" sz="2400">
              <a:solidFill>
                <a:srgbClr val="FF0000"/>
              </a:solidFill>
              <a:latin typeface="华文中宋" panose="02010600040101010101" pitchFamily="2" charset="-122"/>
              <a:ea typeface="华文中宋" panose="02010600040101010101" pitchFamily="2" charset="-122"/>
            </a:endParaRPr>
          </a:p>
        </p:txBody>
      </p:sp>
      <p:sp>
        <p:nvSpPr>
          <p:cNvPr id="148521" name="AutoShape 58">
            <a:hlinkClick r:id="" action="ppaction://hlinkshowjump?jump=nextslide" highlightClick="1"/>
          </p:cNvPr>
          <p:cNvSpPr>
            <a:spLocks noChangeArrowheads="1"/>
          </p:cNvSpPr>
          <p:nvPr/>
        </p:nvSpPr>
        <p:spPr bwMode="auto">
          <a:xfrm>
            <a:off x="7775575" y="6454775"/>
            <a:ext cx="530225" cy="257175"/>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18467">
                                            <p:txEl>
                                              <p:pRg st="1" end="1"/>
                                            </p:txEl>
                                          </p:spTgt>
                                        </p:tgtEl>
                                        <p:attrNameLst>
                                          <p:attrName>style.visibility</p:attrName>
                                        </p:attrNameLst>
                                      </p:cBhvr>
                                      <p:to>
                                        <p:strVal val="visible"/>
                                      </p:to>
                                    </p:set>
                                    <p:animEffect transition="in" filter="wipe(down)">
                                      <p:cBhvr>
                                        <p:cTn id="7" dur="500"/>
                                        <p:tgtEl>
                                          <p:spTgt spid="3184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18467">
                                            <p:txEl>
                                              <p:pRg st="2" end="2"/>
                                            </p:txEl>
                                          </p:spTgt>
                                        </p:tgtEl>
                                        <p:attrNameLst>
                                          <p:attrName>style.visibility</p:attrName>
                                        </p:attrNameLst>
                                      </p:cBhvr>
                                      <p:to>
                                        <p:strVal val="visible"/>
                                      </p:to>
                                    </p:set>
                                    <p:animEffect transition="in" filter="wipe(down)">
                                      <p:cBhvr>
                                        <p:cTn id="12" dur="500"/>
                                        <p:tgtEl>
                                          <p:spTgt spid="318467">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animEffect transition="in" filter="wipe(down)">
                                      <p:cBhvr>
                                        <p:cTn id="15" dur="500"/>
                                        <p:tgtEl>
                                          <p:spTgt spid="318467">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18467">
                                            <p:txEl>
                                              <p:pRg st="4" end="4"/>
                                            </p:txEl>
                                          </p:spTgt>
                                        </p:tgtEl>
                                        <p:attrNameLst>
                                          <p:attrName>style.visibility</p:attrName>
                                        </p:attrNameLst>
                                      </p:cBhvr>
                                      <p:to>
                                        <p:strVal val="visible"/>
                                      </p:to>
                                    </p:set>
                                    <p:animEffect transition="in" filter="wipe(down)">
                                      <p:cBhvr>
                                        <p:cTn id="20" dur="500"/>
                                        <p:tgtEl>
                                          <p:spTgt spid="318467">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18467">
                                            <p:txEl>
                                              <p:pRg st="5" end="5"/>
                                            </p:txEl>
                                          </p:spTgt>
                                        </p:tgtEl>
                                        <p:attrNameLst>
                                          <p:attrName>style.visibility</p:attrName>
                                        </p:attrNameLst>
                                      </p:cBhvr>
                                      <p:to>
                                        <p:strVal val="visible"/>
                                      </p:to>
                                    </p:set>
                                    <p:animEffect transition="in" filter="wipe(down)">
                                      <p:cBhvr>
                                        <p:cTn id="23" dur="500"/>
                                        <p:tgtEl>
                                          <p:spTgt spid="318467">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318467">
                                            <p:txEl>
                                              <p:pRg st="6" end="6"/>
                                            </p:txEl>
                                          </p:spTgt>
                                        </p:tgtEl>
                                        <p:attrNameLst>
                                          <p:attrName>style.visibility</p:attrName>
                                        </p:attrNameLst>
                                      </p:cBhvr>
                                      <p:to>
                                        <p:strVal val="visible"/>
                                      </p:to>
                                    </p:set>
                                    <p:animEffect transition="in" filter="wipe(down)">
                                      <p:cBhvr>
                                        <p:cTn id="28" dur="500"/>
                                        <p:tgtEl>
                                          <p:spTgt spid="318467">
                                            <p:txEl>
                                              <p:pRg st="6" end="6"/>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18521"/>
                                        </p:tgtEl>
                                        <p:attrNameLst>
                                          <p:attrName>style.visibility</p:attrName>
                                        </p:attrNameLst>
                                      </p:cBhvr>
                                      <p:to>
                                        <p:strVal val="visible"/>
                                      </p:to>
                                    </p:set>
                                    <p:animEffect transition="in" filter="wipe(down)">
                                      <p:cBhvr>
                                        <p:cTn id="33" dur="500"/>
                                        <p:tgtEl>
                                          <p:spTgt spid="318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52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0D2CBE3-FB0F-4438-B467-3925C1575B86}" type="slidenum">
              <a:rPr lang="en-US" altLang="zh-CN" sz="1400" smtClean="0"/>
              <a:pPr>
                <a:spcBef>
                  <a:spcPct val="0"/>
                </a:spcBef>
                <a:buClrTx/>
                <a:buSzTx/>
                <a:buFontTx/>
                <a:buNone/>
              </a:pPr>
              <a:t>135</a:t>
            </a:fld>
            <a:endParaRPr lang="en-US" altLang="zh-CN" sz="1400" smtClean="0"/>
          </a:p>
        </p:txBody>
      </p:sp>
      <p:sp>
        <p:nvSpPr>
          <p:cNvPr id="94210" name="Rectangle 2"/>
          <p:cNvSpPr>
            <a:spLocks noGrp="1" noChangeArrowheads="1"/>
          </p:cNvSpPr>
          <p:nvPr>
            <p:ph type="title"/>
          </p:nvPr>
        </p:nvSpPr>
        <p:spPr>
          <a:xfrm>
            <a:off x="522288" y="0"/>
            <a:ext cx="7772400" cy="1143000"/>
          </a:xfrm>
        </p:spPr>
        <p:txBody>
          <a:bodyPr/>
          <a:lstStyle/>
          <a:p>
            <a:pPr>
              <a:defRPr/>
            </a:pPr>
            <a:r>
              <a:rPr lang="zh-CN" altLang="en-US"/>
              <a:t>车队的类比一</a:t>
            </a:r>
          </a:p>
        </p:txBody>
      </p:sp>
      <p:sp>
        <p:nvSpPr>
          <p:cNvPr id="94211" name="Rectangle 3"/>
          <p:cNvSpPr>
            <a:spLocks noGrp="1" noChangeArrowheads="1"/>
          </p:cNvSpPr>
          <p:nvPr>
            <p:ph type="body" sz="half" idx="1"/>
          </p:nvPr>
        </p:nvSpPr>
        <p:spPr>
          <a:xfrm>
            <a:off x="279400" y="3511550"/>
            <a:ext cx="8532813" cy="3111500"/>
          </a:xfrm>
        </p:spPr>
        <p:txBody>
          <a:bodyPr/>
          <a:lstStyle/>
          <a:p>
            <a:pPr eaLnBrk="1"/>
            <a:r>
              <a:rPr lang="zh-CN" altLang="en-US" sz="2400" b="1" smtClean="0">
                <a:latin typeface="方正大标宋简体" panose="02010601030101010101" pitchFamily="2" charset="-122"/>
                <a:ea typeface="华文中宋" panose="02010600040101010101" pitchFamily="2" charset="-122"/>
              </a:rPr>
              <a:t>设行驶速度（</a:t>
            </a:r>
            <a:r>
              <a:rPr lang="zh-CN" altLang="en-US" sz="2400" b="1" smtClean="0">
                <a:solidFill>
                  <a:srgbClr val="FF0000"/>
                </a:solidFill>
                <a:latin typeface="方正大标宋简体" panose="02010601030101010101" pitchFamily="2" charset="-122"/>
                <a:ea typeface="华文中宋" panose="02010600040101010101" pitchFamily="2" charset="-122"/>
              </a:rPr>
              <a:t>传播速率</a:t>
            </a:r>
            <a:r>
              <a:rPr lang="zh-CN" altLang="en-US" sz="2400" b="1" smtClean="0">
                <a:latin typeface="方正大标宋简体" panose="02010601030101010101" pitchFamily="2" charset="-122"/>
                <a:ea typeface="华文中宋" panose="02010600040101010101" pitchFamily="2" charset="-122"/>
              </a:rPr>
              <a:t>）每小时</a:t>
            </a:r>
            <a:r>
              <a:rPr lang="en-US" altLang="zh-CN" sz="2400" b="1" smtClean="0">
                <a:latin typeface="方正大标宋简体" panose="02010601030101010101" pitchFamily="2" charset="-122"/>
                <a:ea typeface="华文中宋" panose="02010600040101010101" pitchFamily="2" charset="-122"/>
              </a:rPr>
              <a:t>100km/h</a:t>
            </a:r>
            <a:r>
              <a:rPr lang="zh-CN" altLang="en-US" sz="2400" b="1" smtClean="0">
                <a:latin typeface="方正大标宋简体" panose="02010601030101010101" pitchFamily="2" charset="-122"/>
                <a:ea typeface="华文中宋" panose="02010600040101010101" pitchFamily="2" charset="-122"/>
              </a:rPr>
              <a:t>，收费站</a:t>
            </a:r>
            <a:r>
              <a:rPr lang="en-US" altLang="zh-CN" sz="2400" b="1" smtClean="0">
                <a:latin typeface="方正大标宋简体" panose="02010601030101010101" pitchFamily="2" charset="-122"/>
                <a:ea typeface="华文中宋" panose="02010600040101010101" pitchFamily="2" charset="-122"/>
              </a:rPr>
              <a:t>12 sec</a:t>
            </a:r>
            <a:r>
              <a:rPr lang="zh-CN" altLang="en-US" sz="2400" b="1" smtClean="0">
                <a:latin typeface="方正大标宋简体" panose="02010601030101010101" pitchFamily="2" charset="-122"/>
                <a:ea typeface="华文中宋" panose="02010600040101010101" pitchFamily="2" charset="-122"/>
              </a:rPr>
              <a:t>服务一辆车</a:t>
            </a:r>
            <a:r>
              <a:rPr lang="en-US" altLang="zh-CN" sz="2400" b="1" smtClean="0">
                <a:latin typeface="方正大标宋简体" panose="02010601030101010101" pitchFamily="2" charset="-122"/>
                <a:ea typeface="华文中宋" panose="02010600040101010101" pitchFamily="2" charset="-122"/>
              </a:rPr>
              <a:t>(</a:t>
            </a:r>
            <a:r>
              <a:rPr lang="zh-CN" altLang="en-US" sz="2400" b="1" smtClean="0">
                <a:solidFill>
                  <a:srgbClr val="FF0000"/>
                </a:solidFill>
                <a:latin typeface="方正大标宋简体" panose="02010601030101010101" pitchFamily="2" charset="-122"/>
                <a:ea typeface="华文中宋" panose="02010600040101010101" pitchFamily="2" charset="-122"/>
              </a:rPr>
              <a:t>传输时间</a:t>
            </a:r>
            <a:r>
              <a:rPr lang="en-US" altLang="zh-CN" sz="2400" b="1" smtClean="0">
                <a:latin typeface="方正大标宋简体" panose="02010601030101010101" pitchFamily="2" charset="-122"/>
                <a:ea typeface="华文中宋" panose="02010600040101010101" pitchFamily="2" charset="-122"/>
              </a:rPr>
              <a:t>)</a:t>
            </a:r>
          </a:p>
          <a:p>
            <a:pPr eaLnBrk="1">
              <a:buFont typeface="Wingdings" panose="05000000000000000000" pitchFamily="2" charset="2"/>
              <a:buChar char="ü"/>
            </a:pPr>
            <a:r>
              <a:rPr lang="zh-CN" altLang="en-US" sz="2400" b="1" smtClean="0">
                <a:solidFill>
                  <a:srgbClr val="FF0000"/>
                </a:solidFill>
                <a:latin typeface="方正大标宋简体" panose="02010601030101010101" pitchFamily="2" charset="-122"/>
                <a:ea typeface="华文中宋" panose="02010600040101010101" pitchFamily="2" charset="-122"/>
              </a:rPr>
              <a:t>链路传输速率</a:t>
            </a:r>
            <a:r>
              <a:rPr lang="en-US" altLang="zh-CN" sz="2400" b="1" i="1" smtClean="0">
                <a:solidFill>
                  <a:srgbClr val="FF0000"/>
                </a:solidFill>
                <a:latin typeface="方正大标宋简体" panose="02010601030101010101" pitchFamily="2" charset="-122"/>
                <a:ea typeface="华文中宋" panose="02010600040101010101" pitchFamily="2" charset="-122"/>
              </a:rPr>
              <a:t>R</a:t>
            </a:r>
            <a:r>
              <a:rPr lang="zh-CN" altLang="en-US" sz="2400" b="1" smtClean="0">
                <a:solidFill>
                  <a:srgbClr val="FF0000"/>
                </a:solidFill>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60/12=5</a:t>
            </a:r>
            <a:r>
              <a:rPr lang="zh-CN" altLang="en-US" sz="2400" b="1" smtClean="0">
                <a:latin typeface="方正大标宋简体" panose="02010601030101010101" pitchFamily="2" charset="-122"/>
                <a:ea typeface="华文中宋" panose="02010600040101010101" pitchFamily="2" charset="-122"/>
              </a:rPr>
              <a:t>辆车</a:t>
            </a:r>
            <a:r>
              <a:rPr lang="en-US" altLang="zh-CN" sz="2400" b="1" smtClean="0">
                <a:latin typeface="方正大标宋简体" panose="02010601030101010101" pitchFamily="2" charset="-122"/>
                <a:ea typeface="华文中宋" panose="02010600040101010101" pitchFamily="2" charset="-122"/>
              </a:rPr>
              <a:t>/</a:t>
            </a:r>
            <a:r>
              <a:rPr lang="zh-CN" altLang="en-US" sz="2400" b="1" smtClean="0">
                <a:latin typeface="方正大标宋简体" panose="02010601030101010101" pitchFamily="2" charset="-122"/>
                <a:ea typeface="华文中宋" panose="02010600040101010101" pitchFamily="2" charset="-122"/>
              </a:rPr>
              <a:t>分钟</a:t>
            </a:r>
          </a:p>
          <a:p>
            <a:pPr eaLnBrk="1">
              <a:buFont typeface="Wingdings" panose="05000000000000000000" pitchFamily="2" charset="2"/>
              <a:buChar char="ü"/>
            </a:pPr>
            <a:r>
              <a:rPr lang="zh-CN" altLang="en-US" sz="2400" b="1" smtClean="0">
                <a:solidFill>
                  <a:srgbClr val="FF0000"/>
                </a:solidFill>
                <a:latin typeface="方正大标宋简体" panose="02010601030101010101" pitchFamily="2" charset="-122"/>
                <a:ea typeface="华文中宋" panose="02010600040101010101" pitchFamily="2" charset="-122"/>
              </a:rPr>
              <a:t>传输时延：</a:t>
            </a:r>
            <a:r>
              <a:rPr lang="zh-CN" altLang="en-US" sz="2400" b="1" smtClean="0">
                <a:latin typeface="方正大标宋简体" panose="02010601030101010101" pitchFamily="2" charset="-122"/>
                <a:ea typeface="华文中宋" panose="02010600040101010101" pitchFamily="2" charset="-122"/>
              </a:rPr>
              <a:t>收费站将整个车队推向公路所需要的时间</a:t>
            </a:r>
          </a:p>
          <a:p>
            <a:pPr eaLnBrk="1">
              <a:buFont typeface="Wingdings" panose="05000000000000000000" pitchFamily="2" charset="2"/>
              <a:buNone/>
            </a:pPr>
            <a:r>
              <a:rPr lang="en-US" altLang="zh-CN" sz="2400" b="1" smtClean="0">
                <a:latin typeface="方正大标宋简体" panose="02010601030101010101" pitchFamily="2" charset="-122"/>
                <a:ea typeface="华文中宋" panose="02010600040101010101" pitchFamily="2" charset="-122"/>
              </a:rPr>
              <a:t>                 (10</a:t>
            </a:r>
            <a:r>
              <a:rPr lang="zh-CN" altLang="en-US" sz="2400" b="1" smtClean="0">
                <a:latin typeface="方正大标宋简体" panose="02010601030101010101" pitchFamily="2" charset="-122"/>
                <a:ea typeface="华文中宋" panose="02010600040101010101" pitchFamily="2" charset="-122"/>
              </a:rPr>
              <a:t>辆车</a:t>
            </a:r>
            <a:r>
              <a:rPr lang="en-US" altLang="zh-CN" sz="2400" b="1" smtClean="0">
                <a:latin typeface="方正大标宋简体" panose="02010601030101010101" pitchFamily="2" charset="-122"/>
                <a:ea typeface="华文中宋" panose="02010600040101010101" pitchFamily="2" charset="-122"/>
              </a:rPr>
              <a:t>)/(5</a:t>
            </a:r>
            <a:r>
              <a:rPr lang="zh-CN" altLang="en-US" sz="2400" b="1" smtClean="0">
                <a:latin typeface="方正大标宋简体" panose="02010601030101010101" pitchFamily="2" charset="-122"/>
                <a:ea typeface="华文中宋" panose="02010600040101010101" pitchFamily="2" charset="-122"/>
              </a:rPr>
              <a:t>辆车</a:t>
            </a:r>
            <a:r>
              <a:rPr lang="en-US" altLang="zh-CN" sz="2400" b="1" smtClean="0">
                <a:latin typeface="方正大标宋简体" panose="02010601030101010101" pitchFamily="2" charset="-122"/>
                <a:ea typeface="华文中宋" panose="02010600040101010101" pitchFamily="2" charset="-122"/>
              </a:rPr>
              <a:t>/</a:t>
            </a:r>
            <a:r>
              <a:rPr lang="zh-CN" altLang="en-US" sz="2400" b="1" smtClean="0">
                <a:latin typeface="方正大标宋简体" panose="02010601030101010101" pitchFamily="2" charset="-122"/>
                <a:ea typeface="华文中宋" panose="02010600040101010101" pitchFamily="2" charset="-122"/>
              </a:rPr>
              <a:t>分钟</a:t>
            </a:r>
            <a:r>
              <a:rPr lang="en-US" altLang="zh-CN" sz="2400" b="1" smtClean="0">
                <a:latin typeface="方正大标宋简体" panose="02010601030101010101" pitchFamily="2" charset="-122"/>
                <a:ea typeface="华文中宋" panose="02010600040101010101" pitchFamily="2" charset="-122"/>
              </a:rPr>
              <a:t>)=2</a:t>
            </a:r>
            <a:r>
              <a:rPr lang="zh-CN" altLang="en-US" sz="2400" b="1" smtClean="0">
                <a:latin typeface="方正大标宋简体" panose="02010601030101010101" pitchFamily="2" charset="-122"/>
                <a:ea typeface="华文中宋" panose="02010600040101010101" pitchFamily="2" charset="-122"/>
              </a:rPr>
              <a:t>分钟   或</a:t>
            </a:r>
            <a:r>
              <a:rPr lang="en-US" altLang="zh-CN" sz="2400" b="1" smtClean="0">
                <a:latin typeface="方正大标宋简体" panose="02010601030101010101" pitchFamily="2" charset="-122"/>
                <a:ea typeface="华文中宋" panose="02010600040101010101" pitchFamily="2" charset="-122"/>
              </a:rPr>
              <a:t> 12</a:t>
            </a:r>
            <a:r>
              <a:rPr lang="en-US" altLang="en-US" sz="2400" b="1" smtClean="0">
                <a:latin typeface="方正大标宋简体" panose="02010601030101010101" pitchFamily="2" charset="-122"/>
                <a:ea typeface="方正大标宋简体" panose="02010601030101010101" pitchFamily="2" charset="-122"/>
              </a:rPr>
              <a:t>×</a:t>
            </a:r>
            <a:r>
              <a:rPr lang="en-US" altLang="zh-CN" sz="2400" b="1" smtClean="0">
                <a:latin typeface="方正大标宋简体" panose="02010601030101010101" pitchFamily="2" charset="-122"/>
                <a:ea typeface="华文中宋" panose="02010600040101010101" pitchFamily="2" charset="-122"/>
              </a:rPr>
              <a:t>10 = 120 sec</a:t>
            </a:r>
            <a:endParaRPr lang="zh-CN" altLang="en-US" sz="2400" b="1" smtClean="0">
              <a:latin typeface="方正大标宋简体" panose="02010601030101010101" pitchFamily="2" charset="-122"/>
              <a:ea typeface="华文中宋" panose="02010600040101010101" pitchFamily="2" charset="-122"/>
            </a:endParaRPr>
          </a:p>
          <a:p>
            <a:pPr eaLnBrk="1">
              <a:buFont typeface="Wingdings" panose="05000000000000000000" pitchFamily="2" charset="2"/>
              <a:buChar char="ü"/>
            </a:pPr>
            <a:r>
              <a:rPr lang="zh-CN" altLang="en-US" sz="2400" b="1" smtClean="0">
                <a:solidFill>
                  <a:srgbClr val="FF0000"/>
                </a:solidFill>
                <a:latin typeface="方正大标宋简体" panose="02010601030101010101" pitchFamily="2" charset="-122"/>
                <a:ea typeface="华文中宋" panose="02010600040101010101" pitchFamily="2" charset="-122"/>
              </a:rPr>
              <a:t>传播时延：</a:t>
            </a:r>
            <a:r>
              <a:rPr lang="en-US" altLang="zh-CN" sz="2400" b="1" smtClean="0">
                <a:latin typeface="方正大标宋简体" panose="02010601030101010101" pitchFamily="2" charset="-122"/>
                <a:ea typeface="华文中宋" panose="02010600040101010101" pitchFamily="2" charset="-122"/>
              </a:rPr>
              <a:t>100km/(100km/h)=1</a:t>
            </a:r>
            <a:r>
              <a:rPr lang="zh-CN" altLang="en-US" sz="2400" b="1" smtClean="0">
                <a:latin typeface="方正大标宋简体" panose="02010601030101010101" pitchFamily="2" charset="-122"/>
                <a:ea typeface="华文中宋" panose="02010600040101010101" pitchFamily="2" charset="-122"/>
              </a:rPr>
              <a:t>小时 </a:t>
            </a:r>
          </a:p>
          <a:p>
            <a:pPr eaLnBrk="1">
              <a:buFont typeface="Wingdings" panose="05000000000000000000" pitchFamily="2" charset="2"/>
              <a:buChar char="ü"/>
            </a:pPr>
            <a:r>
              <a:rPr lang="zh-CN" altLang="en-US" sz="2400" b="1" smtClean="0">
                <a:solidFill>
                  <a:srgbClr val="FF0000"/>
                </a:solidFill>
                <a:latin typeface="方正大标宋简体" panose="02010601030101010101" pitchFamily="2" charset="-122"/>
                <a:ea typeface="华文中宋" panose="02010600040101010101" pitchFamily="2" charset="-122"/>
              </a:rPr>
              <a:t>总时间：</a:t>
            </a:r>
            <a:r>
              <a:rPr lang="en-US" altLang="zh-CN" sz="2400" b="1" smtClean="0">
                <a:latin typeface="方正大标宋简体" panose="02010601030101010101" pitchFamily="2" charset="-122"/>
                <a:ea typeface="华文中宋" panose="02010600040101010101" pitchFamily="2" charset="-122"/>
              </a:rPr>
              <a:t>62</a:t>
            </a:r>
            <a:r>
              <a:rPr lang="zh-CN" altLang="en-US" sz="2400" b="1" smtClean="0">
                <a:latin typeface="方正大标宋简体" panose="02010601030101010101" pitchFamily="2" charset="-122"/>
                <a:ea typeface="华文中宋" panose="02010600040101010101" pitchFamily="2" charset="-122"/>
              </a:rPr>
              <a:t>分钟</a:t>
            </a:r>
          </a:p>
        </p:txBody>
      </p:sp>
      <p:grpSp>
        <p:nvGrpSpPr>
          <p:cNvPr id="149509" name="Group 7"/>
          <p:cNvGrpSpPr>
            <a:grpSpLocks/>
          </p:cNvGrpSpPr>
          <p:nvPr/>
        </p:nvGrpSpPr>
        <p:grpSpPr bwMode="auto">
          <a:xfrm>
            <a:off x="5548313" y="1239838"/>
            <a:ext cx="946150" cy="1066800"/>
            <a:chOff x="1317" y="938"/>
            <a:chExt cx="596" cy="672"/>
          </a:xfrm>
        </p:grpSpPr>
        <p:sp>
          <p:nvSpPr>
            <p:cNvPr id="149549" name="Rectangle 5"/>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50" name="Text Box 6"/>
            <p:cNvSpPr txBox="1">
              <a:spLocks noChangeArrowheads="1"/>
            </p:cNvSpPr>
            <p:nvPr/>
          </p:nvSpPr>
          <p:spPr bwMode="auto">
            <a:xfrm>
              <a:off x="1317" y="1360"/>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a:latin typeface="Comic Sans MS" panose="030F0702030302020204" pitchFamily="66" charset="0"/>
                  <a:ea typeface="宋体" panose="02010600030101010101" pitchFamily="2" charset="-122"/>
                </a:rPr>
                <a:t>收费站</a:t>
              </a:r>
            </a:p>
          </p:txBody>
        </p:sp>
      </p:grpSp>
      <p:grpSp>
        <p:nvGrpSpPr>
          <p:cNvPr id="149510" name="Group 8"/>
          <p:cNvGrpSpPr>
            <a:grpSpLocks/>
          </p:cNvGrpSpPr>
          <p:nvPr/>
        </p:nvGrpSpPr>
        <p:grpSpPr bwMode="auto">
          <a:xfrm>
            <a:off x="2695575" y="1239838"/>
            <a:ext cx="946150" cy="1066800"/>
            <a:chOff x="1317" y="938"/>
            <a:chExt cx="596" cy="672"/>
          </a:xfrm>
        </p:grpSpPr>
        <p:sp>
          <p:nvSpPr>
            <p:cNvPr id="149547"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48" name="Text Box 10"/>
            <p:cNvSpPr txBox="1">
              <a:spLocks noChangeArrowheads="1"/>
            </p:cNvSpPr>
            <p:nvPr/>
          </p:nvSpPr>
          <p:spPr bwMode="auto">
            <a:xfrm>
              <a:off x="1317" y="1360"/>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a:latin typeface="Comic Sans MS" panose="030F0702030302020204" pitchFamily="66" charset="0"/>
                  <a:ea typeface="宋体" panose="02010600030101010101" pitchFamily="2" charset="-122"/>
                </a:rPr>
                <a:t>收费站</a:t>
              </a:r>
            </a:p>
          </p:txBody>
        </p:sp>
      </p:grpSp>
      <p:grpSp>
        <p:nvGrpSpPr>
          <p:cNvPr id="149511" name="Group 13"/>
          <p:cNvGrpSpPr>
            <a:grpSpLocks/>
          </p:cNvGrpSpPr>
          <p:nvPr/>
        </p:nvGrpSpPr>
        <p:grpSpPr bwMode="auto">
          <a:xfrm>
            <a:off x="279400" y="1501775"/>
            <a:ext cx="293688" cy="244475"/>
            <a:chOff x="469" y="946"/>
            <a:chExt cx="185" cy="154"/>
          </a:xfrm>
        </p:grpSpPr>
        <p:sp>
          <p:nvSpPr>
            <p:cNvPr id="149545" name="Rectangle 11"/>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46" name="Rectangle 12"/>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49512" name="Group 14"/>
          <p:cNvGrpSpPr>
            <a:grpSpLocks/>
          </p:cNvGrpSpPr>
          <p:nvPr/>
        </p:nvGrpSpPr>
        <p:grpSpPr bwMode="auto">
          <a:xfrm>
            <a:off x="1836738" y="1501775"/>
            <a:ext cx="293687" cy="244475"/>
            <a:chOff x="469" y="946"/>
            <a:chExt cx="185" cy="154"/>
          </a:xfrm>
        </p:grpSpPr>
        <p:sp>
          <p:nvSpPr>
            <p:cNvPr id="149543" name="Rectangle 15"/>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44" name="Rectangle 16"/>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49513" name="Group 17"/>
          <p:cNvGrpSpPr>
            <a:grpSpLocks/>
          </p:cNvGrpSpPr>
          <p:nvPr/>
        </p:nvGrpSpPr>
        <p:grpSpPr bwMode="auto">
          <a:xfrm>
            <a:off x="2293938" y="1501775"/>
            <a:ext cx="293687" cy="244475"/>
            <a:chOff x="469" y="946"/>
            <a:chExt cx="185" cy="154"/>
          </a:xfrm>
        </p:grpSpPr>
        <p:sp>
          <p:nvSpPr>
            <p:cNvPr id="149541" name="Rectangle 18"/>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42" name="Rectangle 19"/>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49514" name="Group 20"/>
          <p:cNvGrpSpPr>
            <a:grpSpLocks/>
          </p:cNvGrpSpPr>
          <p:nvPr/>
        </p:nvGrpSpPr>
        <p:grpSpPr bwMode="auto">
          <a:xfrm>
            <a:off x="2735263" y="1501775"/>
            <a:ext cx="293687" cy="244475"/>
            <a:chOff x="469" y="946"/>
            <a:chExt cx="185" cy="154"/>
          </a:xfrm>
        </p:grpSpPr>
        <p:sp>
          <p:nvSpPr>
            <p:cNvPr id="149539" name="Rectangle 21"/>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40" name="Rectangle 22"/>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49515" name="Group 23"/>
          <p:cNvGrpSpPr>
            <a:grpSpLocks/>
          </p:cNvGrpSpPr>
          <p:nvPr/>
        </p:nvGrpSpPr>
        <p:grpSpPr bwMode="auto">
          <a:xfrm>
            <a:off x="730250" y="1501775"/>
            <a:ext cx="293688" cy="244475"/>
            <a:chOff x="469" y="946"/>
            <a:chExt cx="185" cy="154"/>
          </a:xfrm>
        </p:grpSpPr>
        <p:sp>
          <p:nvSpPr>
            <p:cNvPr id="149537" name="Rectangle 24"/>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38" name="Rectangle 25"/>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49516" name="Oval 26"/>
          <p:cNvSpPr>
            <a:spLocks noChangeArrowheads="1"/>
          </p:cNvSpPr>
          <p:nvPr/>
        </p:nvSpPr>
        <p:spPr bwMode="auto">
          <a:xfrm>
            <a:off x="1173163" y="1549400"/>
            <a:ext cx="74612" cy="746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17" name="Oval 27"/>
          <p:cNvSpPr>
            <a:spLocks noChangeArrowheads="1"/>
          </p:cNvSpPr>
          <p:nvPr/>
        </p:nvSpPr>
        <p:spPr bwMode="auto">
          <a:xfrm>
            <a:off x="1325563" y="1549400"/>
            <a:ext cx="74612" cy="746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18" name="Oval 28"/>
          <p:cNvSpPr>
            <a:spLocks noChangeArrowheads="1"/>
          </p:cNvSpPr>
          <p:nvPr/>
        </p:nvSpPr>
        <p:spPr bwMode="auto">
          <a:xfrm>
            <a:off x="1549400" y="1549400"/>
            <a:ext cx="74613" cy="746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19" name="AutoShape 29"/>
          <p:cNvSpPr>
            <a:spLocks/>
          </p:cNvSpPr>
          <p:nvPr/>
        </p:nvSpPr>
        <p:spPr bwMode="auto">
          <a:xfrm rot="-5400000">
            <a:off x="1605756" y="488157"/>
            <a:ext cx="79375" cy="2767012"/>
          </a:xfrm>
          <a:prstGeom prst="leftBrace">
            <a:avLst>
              <a:gd name="adj1" fmla="val 290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20" name="Text Box 30"/>
          <p:cNvSpPr txBox="1">
            <a:spLocks noChangeArrowheads="1"/>
          </p:cNvSpPr>
          <p:nvPr/>
        </p:nvSpPr>
        <p:spPr bwMode="auto">
          <a:xfrm>
            <a:off x="971550" y="2006600"/>
            <a:ext cx="1978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Comic Sans MS" panose="030F0702030302020204" pitchFamily="66" charset="0"/>
                <a:ea typeface="宋体" panose="02010600030101010101" pitchFamily="2" charset="-122"/>
              </a:rPr>
              <a:t>10</a:t>
            </a:r>
            <a:r>
              <a:rPr lang="zh-CN" altLang="en-US" sz="2000">
                <a:latin typeface="Comic Sans MS" panose="030F0702030302020204" pitchFamily="66" charset="0"/>
                <a:ea typeface="宋体" panose="02010600030101010101" pitchFamily="2" charset="-122"/>
              </a:rPr>
              <a:t>辆车（</a:t>
            </a:r>
            <a:r>
              <a:rPr lang="zh-CN" altLang="en-US" sz="2000">
                <a:solidFill>
                  <a:srgbClr val="FF0000"/>
                </a:solidFill>
                <a:latin typeface="Comic Sans MS" panose="030F0702030302020204" pitchFamily="66" charset="0"/>
                <a:ea typeface="宋体" panose="02010600030101010101" pitchFamily="2" charset="-122"/>
              </a:rPr>
              <a:t>分组</a:t>
            </a:r>
            <a:r>
              <a:rPr lang="zh-CN" altLang="en-US" sz="2000">
                <a:latin typeface="Comic Sans MS" panose="030F0702030302020204" pitchFamily="66" charset="0"/>
                <a:ea typeface="宋体" panose="02010600030101010101" pitchFamily="2" charset="-122"/>
              </a:rPr>
              <a:t>）</a:t>
            </a:r>
            <a:endParaRPr lang="en-US" altLang="zh-CN" sz="2000">
              <a:latin typeface="Times New Roman" panose="02020603050405020304" pitchFamily="18" charset="0"/>
              <a:ea typeface="宋体" panose="02010600030101010101" pitchFamily="2" charset="-122"/>
            </a:endParaRPr>
          </a:p>
        </p:txBody>
      </p:sp>
      <p:sp>
        <p:nvSpPr>
          <p:cNvPr id="149521" name="Line 32"/>
          <p:cNvSpPr>
            <a:spLocks noChangeShapeType="1"/>
          </p:cNvSpPr>
          <p:nvPr/>
        </p:nvSpPr>
        <p:spPr bwMode="auto">
          <a:xfrm flipH="1">
            <a:off x="3168650" y="1549400"/>
            <a:ext cx="8239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2" name="Line 33"/>
          <p:cNvSpPr>
            <a:spLocks noChangeShapeType="1"/>
          </p:cNvSpPr>
          <p:nvPr/>
        </p:nvSpPr>
        <p:spPr bwMode="auto">
          <a:xfrm>
            <a:off x="5072063" y="1549400"/>
            <a:ext cx="866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3" name="Text Box 34"/>
          <p:cNvSpPr txBox="1">
            <a:spLocks noChangeArrowheads="1"/>
          </p:cNvSpPr>
          <p:nvPr/>
        </p:nvSpPr>
        <p:spPr bwMode="auto">
          <a:xfrm>
            <a:off x="3992563" y="1349375"/>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Comic Sans MS" panose="030F0702030302020204" pitchFamily="66" charset="0"/>
                <a:ea typeface="宋体" panose="02010600030101010101" pitchFamily="2" charset="-122"/>
              </a:rPr>
              <a:t>100 km</a:t>
            </a:r>
          </a:p>
        </p:txBody>
      </p:sp>
      <p:sp>
        <p:nvSpPr>
          <p:cNvPr id="149524" name="Line 35"/>
          <p:cNvSpPr>
            <a:spLocks noChangeShapeType="1"/>
          </p:cNvSpPr>
          <p:nvPr/>
        </p:nvSpPr>
        <p:spPr bwMode="auto">
          <a:xfrm flipH="1">
            <a:off x="6021388" y="1549400"/>
            <a:ext cx="927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5" name="Text Box 36"/>
          <p:cNvSpPr txBox="1">
            <a:spLocks noChangeArrowheads="1"/>
          </p:cNvSpPr>
          <p:nvPr/>
        </p:nvSpPr>
        <p:spPr bwMode="auto">
          <a:xfrm>
            <a:off x="6948488" y="1349375"/>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Comic Sans MS" panose="030F0702030302020204" pitchFamily="66" charset="0"/>
                <a:ea typeface="宋体" panose="02010600030101010101" pitchFamily="2" charset="-122"/>
              </a:rPr>
              <a:t>100 km</a:t>
            </a:r>
          </a:p>
        </p:txBody>
      </p:sp>
      <p:sp>
        <p:nvSpPr>
          <p:cNvPr id="149526" name="Line 37"/>
          <p:cNvSpPr>
            <a:spLocks noChangeShapeType="1"/>
          </p:cNvSpPr>
          <p:nvPr/>
        </p:nvSpPr>
        <p:spPr bwMode="auto">
          <a:xfrm>
            <a:off x="8027988" y="1549400"/>
            <a:ext cx="2778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46" name="Text Box 38"/>
          <p:cNvSpPr txBox="1">
            <a:spLocks noChangeArrowheads="1"/>
          </p:cNvSpPr>
          <p:nvPr/>
        </p:nvSpPr>
        <p:spPr bwMode="auto">
          <a:xfrm>
            <a:off x="522288" y="2520950"/>
            <a:ext cx="8289925" cy="4667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a:solidFill>
                  <a:schemeClr val="hlink"/>
                </a:solidFill>
                <a:latin typeface="Times New Roman" panose="02020603050405020304" pitchFamily="18" charset="0"/>
                <a:ea typeface="楷体_GB2312" pitchFamily="49" charset="-122"/>
              </a:rPr>
              <a:t>车队从第一个收费站出发，到达第二个收费站的时间？</a:t>
            </a:r>
          </a:p>
        </p:txBody>
      </p:sp>
      <p:sp>
        <p:nvSpPr>
          <p:cNvPr id="94248" name="Text Box 40"/>
          <p:cNvSpPr txBox="1">
            <a:spLocks noChangeArrowheads="1"/>
          </p:cNvSpPr>
          <p:nvPr/>
        </p:nvSpPr>
        <p:spPr bwMode="auto">
          <a:xfrm>
            <a:off x="3446463" y="3054350"/>
            <a:ext cx="4859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a:solidFill>
                  <a:srgbClr val="FF0000"/>
                </a:solidFill>
                <a:latin typeface="华文中宋" panose="02010600040101010101" pitchFamily="2" charset="-122"/>
                <a:ea typeface="华文中宋" panose="02010600040101010101" pitchFamily="2" charset="-122"/>
              </a:rPr>
              <a:t>“</a:t>
            </a:r>
            <a:r>
              <a:rPr lang="zh-CN" altLang="en-US" sz="2400" b="1">
                <a:solidFill>
                  <a:srgbClr val="FF0000"/>
                </a:solidFill>
                <a:latin typeface="Times New Roman" panose="02020603050405020304" pitchFamily="18" charset="0"/>
                <a:ea typeface="华文中宋" panose="02010600040101010101" pitchFamily="2" charset="-122"/>
              </a:rPr>
              <a:t>传输时延</a:t>
            </a:r>
            <a:r>
              <a:rPr lang="zh-CN" altLang="en-US" sz="2400" b="1">
                <a:solidFill>
                  <a:srgbClr val="FF0000"/>
                </a:solidFill>
                <a:latin typeface="华文中宋" panose="02010600040101010101" pitchFamily="2" charset="-122"/>
                <a:ea typeface="华文中宋" panose="02010600040101010101" pitchFamily="2" charset="-122"/>
              </a:rPr>
              <a:t>”</a:t>
            </a:r>
            <a:r>
              <a:rPr lang="zh-CN" altLang="en-US" sz="2400" b="1">
                <a:solidFill>
                  <a:srgbClr val="FF0000"/>
                </a:solidFill>
                <a:latin typeface="Times New Roman" panose="02020603050405020304" pitchFamily="18" charset="0"/>
                <a:ea typeface="华文中宋" panose="02010600040101010101" pitchFamily="2" charset="-122"/>
              </a:rPr>
              <a:t>和</a:t>
            </a:r>
            <a:r>
              <a:rPr lang="zh-CN" altLang="en-US" sz="2400" b="1">
                <a:solidFill>
                  <a:srgbClr val="FF0000"/>
                </a:solidFill>
                <a:latin typeface="华文中宋" panose="02010600040101010101" pitchFamily="2" charset="-122"/>
                <a:ea typeface="华文中宋" panose="02010600040101010101" pitchFamily="2" charset="-122"/>
              </a:rPr>
              <a:t>“</a:t>
            </a:r>
            <a:r>
              <a:rPr lang="zh-CN" altLang="en-US" sz="2400" b="1">
                <a:solidFill>
                  <a:srgbClr val="FF0000"/>
                </a:solidFill>
                <a:latin typeface="Times New Roman" panose="02020603050405020304" pitchFamily="18" charset="0"/>
                <a:ea typeface="华文中宋" panose="02010600040101010101" pitchFamily="2" charset="-122"/>
              </a:rPr>
              <a:t>传播时延</a:t>
            </a:r>
            <a:r>
              <a:rPr lang="en-US" altLang="zh-CN" sz="2400" b="1">
                <a:solidFill>
                  <a:srgbClr val="FF0000"/>
                </a:solidFill>
                <a:latin typeface="华文中宋" panose="02010600040101010101" pitchFamily="2" charset="-122"/>
                <a:ea typeface="华文中宋" panose="02010600040101010101" pitchFamily="2" charset="-122"/>
              </a:rPr>
              <a:t>”</a:t>
            </a:r>
            <a:r>
              <a:rPr lang="zh-CN" altLang="en-US" sz="2400" b="1">
                <a:solidFill>
                  <a:srgbClr val="FF0000"/>
                </a:solidFill>
                <a:latin typeface="Times New Roman" panose="02020603050405020304" pitchFamily="18" charset="0"/>
                <a:ea typeface="华文中宋" panose="02010600040101010101" pitchFamily="2" charset="-122"/>
              </a:rPr>
              <a:t>总和</a:t>
            </a:r>
          </a:p>
        </p:txBody>
      </p:sp>
      <p:sp>
        <p:nvSpPr>
          <p:cNvPr id="149529" name="Text Box 42"/>
          <p:cNvSpPr txBox="1">
            <a:spLocks noChangeArrowheads="1"/>
          </p:cNvSpPr>
          <p:nvPr/>
        </p:nvSpPr>
        <p:spPr bwMode="auto">
          <a:xfrm>
            <a:off x="1549400" y="1041400"/>
            <a:ext cx="866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2000">
                <a:latin typeface="Comic Sans MS" panose="030F0702030302020204" pitchFamily="66" charset="0"/>
                <a:ea typeface="宋体" panose="02010600030101010101" pitchFamily="2" charset="-122"/>
              </a:rPr>
              <a:t>比特</a:t>
            </a:r>
          </a:p>
        </p:txBody>
      </p:sp>
      <p:grpSp>
        <p:nvGrpSpPr>
          <p:cNvPr id="94255" name="Group 47"/>
          <p:cNvGrpSpPr>
            <a:grpSpLocks/>
          </p:cNvGrpSpPr>
          <p:nvPr/>
        </p:nvGrpSpPr>
        <p:grpSpPr bwMode="auto">
          <a:xfrm>
            <a:off x="5594350" y="1427163"/>
            <a:ext cx="293688" cy="244475"/>
            <a:chOff x="469" y="946"/>
            <a:chExt cx="185" cy="154"/>
          </a:xfrm>
        </p:grpSpPr>
        <p:sp>
          <p:nvSpPr>
            <p:cNvPr id="149535" name="Rectangle 48"/>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49536" name="Rectangle 49"/>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94258" name="Freeform 50"/>
          <p:cNvSpPr>
            <a:spLocks/>
          </p:cNvSpPr>
          <p:nvPr/>
        </p:nvSpPr>
        <p:spPr bwMode="auto">
          <a:xfrm>
            <a:off x="2949575" y="1501775"/>
            <a:ext cx="2689225" cy="47625"/>
          </a:xfrm>
          <a:custGeom>
            <a:avLst/>
            <a:gdLst>
              <a:gd name="T0" fmla="*/ 0 w 1641"/>
              <a:gd name="T1" fmla="*/ 12960804 h 175"/>
              <a:gd name="T2" fmla="*/ 2147483646 w 1641"/>
              <a:gd name="T3" fmla="*/ 0 h 175"/>
              <a:gd name="T4" fmla="*/ 2147483646 w 1641"/>
              <a:gd name="T5" fmla="*/ 12960804 h 175"/>
              <a:gd name="T6" fmla="*/ 0 60000 65536"/>
              <a:gd name="T7" fmla="*/ 0 60000 65536"/>
              <a:gd name="T8" fmla="*/ 0 60000 65536"/>
            </a:gdLst>
            <a:ahLst/>
            <a:cxnLst>
              <a:cxn ang="T6">
                <a:pos x="T0" y="T1"/>
              </a:cxn>
              <a:cxn ang="T7">
                <a:pos x="T2" y="T3"/>
              </a:cxn>
              <a:cxn ang="T8">
                <a:pos x="T4" y="T5"/>
              </a:cxn>
            </a:cxnLst>
            <a:rect l="0" t="0" r="r" b="b"/>
            <a:pathLst>
              <a:path w="1641" h="175">
                <a:moveTo>
                  <a:pt x="0" y="175"/>
                </a:moveTo>
                <a:cubicBezTo>
                  <a:pt x="143" y="146"/>
                  <a:pt x="583" y="0"/>
                  <a:pt x="856" y="0"/>
                </a:cubicBezTo>
                <a:cubicBezTo>
                  <a:pt x="1129" y="0"/>
                  <a:pt x="1478" y="139"/>
                  <a:pt x="1641" y="175"/>
                </a:cubicBezTo>
              </a:path>
            </a:pathLst>
          </a:custGeom>
          <a:noFill/>
          <a:ln w="76200" cap="flat" cmpd="sng">
            <a:solidFill>
              <a:srgbClr val="FF33CC"/>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261" name="AutoShape 53"/>
          <p:cNvSpPr>
            <a:spLocks noChangeArrowheads="1"/>
          </p:cNvSpPr>
          <p:nvPr/>
        </p:nvSpPr>
        <p:spPr bwMode="auto">
          <a:xfrm>
            <a:off x="4311650" y="215900"/>
            <a:ext cx="1327150" cy="611188"/>
          </a:xfrm>
          <a:prstGeom prst="wedgeRoundRectCallout">
            <a:avLst>
              <a:gd name="adj1" fmla="val -42824"/>
              <a:gd name="adj2" fmla="val 39077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2400">
                <a:latin typeface="Times New Roman" panose="02020603050405020304" pitchFamily="18" charset="0"/>
                <a:ea typeface="宋体" panose="02010600030101010101" pitchFamily="2" charset="-122"/>
              </a:rPr>
              <a:t>L/R</a:t>
            </a:r>
          </a:p>
        </p:txBody>
      </p:sp>
      <p:sp>
        <p:nvSpPr>
          <p:cNvPr id="94262" name="AutoShape 54"/>
          <p:cNvSpPr>
            <a:spLocks noChangeArrowheads="1"/>
          </p:cNvSpPr>
          <p:nvPr/>
        </p:nvSpPr>
        <p:spPr bwMode="auto">
          <a:xfrm>
            <a:off x="6494463" y="368300"/>
            <a:ext cx="1327150" cy="611188"/>
          </a:xfrm>
          <a:prstGeom prst="wedgeRoundRectCallout">
            <a:avLst>
              <a:gd name="adj1" fmla="val -54782"/>
              <a:gd name="adj2" fmla="val 36974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2400">
                <a:latin typeface="Times New Roman" panose="02020603050405020304" pitchFamily="18" charset="0"/>
                <a:ea typeface="宋体" panose="02010600030101010101" pitchFamily="2" charset="-122"/>
              </a:rPr>
              <a:t>d/s</a:t>
            </a:r>
          </a:p>
        </p:txBody>
      </p:sp>
      <p:sp>
        <p:nvSpPr>
          <p:cNvPr id="149534" name="AutoShape 55">
            <a:hlinkClick r:id="" action="ppaction://hlinkshowjump?jump=nextslide" highlightClick="1"/>
          </p:cNvPr>
          <p:cNvSpPr>
            <a:spLocks noChangeArrowheads="1"/>
          </p:cNvSpPr>
          <p:nvPr/>
        </p:nvSpPr>
        <p:spPr bwMode="auto">
          <a:xfrm>
            <a:off x="7821613" y="6342063"/>
            <a:ext cx="473075" cy="28098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4246"/>
                                        </p:tgtEl>
                                        <p:attrNameLst>
                                          <p:attrName>style.visibility</p:attrName>
                                        </p:attrNameLst>
                                      </p:cBhvr>
                                      <p:to>
                                        <p:strVal val="visible"/>
                                      </p:to>
                                    </p:set>
                                    <p:animEffect transition="in" filter="box(in)">
                                      <p:cBhvr>
                                        <p:cTn id="7" dur="500"/>
                                        <p:tgtEl>
                                          <p:spTgt spid="942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58"/>
                                        </p:tgtEl>
                                        <p:attrNameLst>
                                          <p:attrName>style.visibility</p:attrName>
                                        </p:attrNameLst>
                                      </p:cBhvr>
                                      <p:to>
                                        <p:strVal val="visible"/>
                                      </p:to>
                                    </p:set>
                                    <p:animEffect transition="in" filter="wipe(left)">
                                      <p:cBhvr>
                                        <p:cTn id="12" dur="500"/>
                                        <p:tgtEl>
                                          <p:spTgt spid="9425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94255"/>
                                        </p:tgtEl>
                                        <p:attrNameLst>
                                          <p:attrName>style.visibility</p:attrName>
                                        </p:attrNameLst>
                                      </p:cBhvr>
                                      <p:to>
                                        <p:strVal val="visible"/>
                                      </p:to>
                                    </p:set>
                                    <p:animEffect transition="in" filter="wipe(left)">
                                      <p:cBhvr>
                                        <p:cTn id="16" dur="500"/>
                                        <p:tgtEl>
                                          <p:spTgt spid="942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4248"/>
                                        </p:tgtEl>
                                        <p:attrNameLst>
                                          <p:attrName>style.visibility</p:attrName>
                                        </p:attrNameLst>
                                      </p:cBhvr>
                                      <p:to>
                                        <p:strVal val="visible"/>
                                      </p:to>
                                    </p:set>
                                    <p:animEffect transition="in" filter="wipe(down)">
                                      <p:cBhvr>
                                        <p:cTn id="21" dur="500"/>
                                        <p:tgtEl>
                                          <p:spTgt spid="942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94261"/>
                                        </p:tgtEl>
                                        <p:attrNameLst>
                                          <p:attrName>style.visibility</p:attrName>
                                        </p:attrNameLst>
                                      </p:cBhvr>
                                      <p:to>
                                        <p:strVal val="visible"/>
                                      </p:to>
                                    </p:set>
                                    <p:animEffect transition="in" filter="wipe(down)">
                                      <p:cBhvr>
                                        <p:cTn id="26" dur="500"/>
                                        <p:tgtEl>
                                          <p:spTgt spid="9426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94262"/>
                                        </p:tgtEl>
                                        <p:attrNameLst>
                                          <p:attrName>style.visibility</p:attrName>
                                        </p:attrNameLst>
                                      </p:cBhvr>
                                      <p:to>
                                        <p:strVal val="visible"/>
                                      </p:to>
                                    </p:set>
                                    <p:animEffect transition="in" filter="wipe(down)">
                                      <p:cBhvr>
                                        <p:cTn id="31" dur="500"/>
                                        <p:tgtEl>
                                          <p:spTgt spid="9426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94211">
                                            <p:txEl>
                                              <p:pRg st="0" end="0"/>
                                            </p:txEl>
                                          </p:spTgt>
                                        </p:tgtEl>
                                        <p:attrNameLst>
                                          <p:attrName>style.visibility</p:attrName>
                                        </p:attrNameLst>
                                      </p:cBhvr>
                                      <p:to>
                                        <p:strVal val="visible"/>
                                      </p:to>
                                    </p:set>
                                    <p:animEffect transition="in" filter="box(in)">
                                      <p:cBhvr>
                                        <p:cTn id="36" dur="500"/>
                                        <p:tgtEl>
                                          <p:spTgt spid="94211">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94211">
                                            <p:txEl>
                                              <p:pRg st="1" end="1"/>
                                            </p:txEl>
                                          </p:spTgt>
                                        </p:tgtEl>
                                        <p:attrNameLst>
                                          <p:attrName>style.visibility</p:attrName>
                                        </p:attrNameLst>
                                      </p:cBhvr>
                                      <p:to>
                                        <p:strVal val="visible"/>
                                      </p:to>
                                    </p:set>
                                    <p:animEffect transition="in" filter="box(in)">
                                      <p:cBhvr>
                                        <p:cTn id="41" dur="500"/>
                                        <p:tgtEl>
                                          <p:spTgt spid="94211">
                                            <p:txEl>
                                              <p:pRg st="1" end="1"/>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94211">
                                            <p:txEl>
                                              <p:pRg st="2" end="2"/>
                                            </p:txEl>
                                          </p:spTgt>
                                        </p:tgtEl>
                                        <p:attrNameLst>
                                          <p:attrName>style.visibility</p:attrName>
                                        </p:attrNameLst>
                                      </p:cBhvr>
                                      <p:to>
                                        <p:strVal val="visible"/>
                                      </p:to>
                                    </p:set>
                                    <p:animEffect transition="in" filter="box(in)">
                                      <p:cBhvr>
                                        <p:cTn id="46" dur="500"/>
                                        <p:tgtEl>
                                          <p:spTgt spid="94211">
                                            <p:txEl>
                                              <p:pRg st="2" end="2"/>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94211">
                                            <p:txEl>
                                              <p:pRg st="3" end="3"/>
                                            </p:txEl>
                                          </p:spTgt>
                                        </p:tgtEl>
                                        <p:attrNameLst>
                                          <p:attrName>style.visibility</p:attrName>
                                        </p:attrNameLst>
                                      </p:cBhvr>
                                      <p:to>
                                        <p:strVal val="visible"/>
                                      </p:to>
                                    </p:set>
                                    <p:animEffect transition="in" filter="box(in)">
                                      <p:cBhvr>
                                        <p:cTn id="51" dur="500"/>
                                        <p:tgtEl>
                                          <p:spTgt spid="94211">
                                            <p:txEl>
                                              <p:pRg st="3" end="3"/>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grpId="0" nodeType="clickEffect">
                                  <p:stCondLst>
                                    <p:cond delay="0"/>
                                  </p:stCondLst>
                                  <p:childTnLst>
                                    <p:set>
                                      <p:cBhvr>
                                        <p:cTn id="55" dur="1" fill="hold">
                                          <p:stCondLst>
                                            <p:cond delay="0"/>
                                          </p:stCondLst>
                                        </p:cTn>
                                        <p:tgtEl>
                                          <p:spTgt spid="94211">
                                            <p:txEl>
                                              <p:pRg st="4" end="4"/>
                                            </p:txEl>
                                          </p:spTgt>
                                        </p:tgtEl>
                                        <p:attrNameLst>
                                          <p:attrName>style.visibility</p:attrName>
                                        </p:attrNameLst>
                                      </p:cBhvr>
                                      <p:to>
                                        <p:strVal val="visible"/>
                                      </p:to>
                                    </p:set>
                                    <p:animEffect transition="in" filter="box(in)">
                                      <p:cBhvr>
                                        <p:cTn id="56" dur="500"/>
                                        <p:tgtEl>
                                          <p:spTgt spid="94211">
                                            <p:txEl>
                                              <p:pRg st="4" end="4"/>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94211">
                                            <p:txEl>
                                              <p:pRg st="5" end="5"/>
                                            </p:txEl>
                                          </p:spTgt>
                                        </p:tgtEl>
                                        <p:attrNameLst>
                                          <p:attrName>style.visibility</p:attrName>
                                        </p:attrNameLst>
                                      </p:cBhvr>
                                      <p:to>
                                        <p:strVal val="visible"/>
                                      </p:to>
                                    </p:set>
                                    <p:animEffect transition="in" filter="box(in)">
                                      <p:cBhvr>
                                        <p:cTn id="61" dur="500"/>
                                        <p:tgtEl>
                                          <p:spTgt spid="942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P spid="94246" grpId="0" animBg="1"/>
      <p:bldP spid="94248" grpId="0"/>
      <p:bldP spid="94258" grpId="0" animBg="1"/>
      <p:bldP spid="94261" grpId="0" animBg="1"/>
      <p:bldP spid="94262"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AF26FFC-77CA-48B3-9681-341567FB3D2D}" type="slidenum">
              <a:rPr lang="en-US" altLang="zh-CN" sz="1400" smtClean="0"/>
              <a:pPr>
                <a:spcBef>
                  <a:spcPct val="0"/>
                </a:spcBef>
                <a:buClrTx/>
                <a:buSzTx/>
                <a:buFontTx/>
                <a:buNone/>
              </a:pPr>
              <a:t>136</a:t>
            </a:fld>
            <a:endParaRPr lang="en-US" altLang="zh-CN" sz="1400" smtClean="0"/>
          </a:p>
        </p:txBody>
      </p:sp>
      <p:sp>
        <p:nvSpPr>
          <p:cNvPr id="320514" name="Rectangle 2"/>
          <p:cNvSpPr>
            <a:spLocks noGrp="1" noChangeArrowheads="1"/>
          </p:cNvSpPr>
          <p:nvPr>
            <p:ph type="title"/>
          </p:nvPr>
        </p:nvSpPr>
        <p:spPr>
          <a:xfrm>
            <a:off x="522288" y="0"/>
            <a:ext cx="8272462" cy="1143000"/>
          </a:xfrm>
        </p:spPr>
        <p:txBody>
          <a:bodyPr/>
          <a:lstStyle/>
          <a:p>
            <a:pPr>
              <a:defRPr/>
            </a:pPr>
            <a:r>
              <a:rPr lang="zh-CN" altLang="en-US" sz="3200"/>
              <a:t>车队的类比二（</a:t>
            </a:r>
            <a:r>
              <a:rPr lang="zh-CN" altLang="en-US" sz="3200">
                <a:solidFill>
                  <a:srgbClr val="FF0000"/>
                </a:solidFill>
              </a:rPr>
              <a:t>传输时延大于传播时延</a:t>
            </a:r>
            <a:r>
              <a:rPr lang="zh-CN" altLang="en-US" sz="3200"/>
              <a:t>）</a:t>
            </a:r>
          </a:p>
        </p:txBody>
      </p:sp>
      <p:sp>
        <p:nvSpPr>
          <p:cNvPr id="320515" name="Rectangle 3"/>
          <p:cNvSpPr>
            <a:spLocks noGrp="1" noChangeArrowheads="1"/>
          </p:cNvSpPr>
          <p:nvPr>
            <p:ph type="body" sz="half" idx="1"/>
          </p:nvPr>
        </p:nvSpPr>
        <p:spPr>
          <a:xfrm>
            <a:off x="261938" y="2667000"/>
            <a:ext cx="8532812" cy="3111500"/>
          </a:xfrm>
        </p:spPr>
        <p:txBody>
          <a:bodyPr/>
          <a:lstStyle/>
          <a:p>
            <a:pPr eaLnBrk="1"/>
            <a:r>
              <a:rPr lang="zh-CN" altLang="en-US" sz="2400" b="1" smtClean="0">
                <a:latin typeface="方正大标宋简体" panose="02010601030101010101" pitchFamily="2" charset="-122"/>
                <a:ea typeface="华文中宋" panose="02010600040101010101" pitchFamily="2" charset="-122"/>
              </a:rPr>
              <a:t>设行驶速度（</a:t>
            </a:r>
            <a:r>
              <a:rPr lang="zh-CN" altLang="en-US" sz="2400" b="1" smtClean="0">
                <a:solidFill>
                  <a:srgbClr val="FF0000"/>
                </a:solidFill>
                <a:latin typeface="方正大标宋简体" panose="02010601030101010101" pitchFamily="2" charset="-122"/>
                <a:ea typeface="华文中宋" panose="02010600040101010101" pitchFamily="2" charset="-122"/>
              </a:rPr>
              <a:t>传播速率</a:t>
            </a:r>
            <a:r>
              <a:rPr lang="zh-CN" altLang="en-US" sz="2400" b="1" smtClean="0">
                <a:latin typeface="方正大标宋简体" panose="02010601030101010101" pitchFamily="2" charset="-122"/>
                <a:ea typeface="华文中宋" panose="02010600040101010101" pitchFamily="2" charset="-122"/>
              </a:rPr>
              <a:t>）每小时</a:t>
            </a:r>
            <a:r>
              <a:rPr lang="en-US" altLang="zh-CN" sz="2400" b="1" smtClean="0">
                <a:latin typeface="方正大标宋简体" panose="02010601030101010101" pitchFamily="2" charset="-122"/>
                <a:ea typeface="华文中宋" panose="02010600040101010101" pitchFamily="2" charset="-122"/>
              </a:rPr>
              <a:t>1000m/h</a:t>
            </a:r>
            <a:r>
              <a:rPr lang="zh-CN" altLang="en-US" sz="2400" b="1" smtClean="0">
                <a:latin typeface="方正大标宋简体" panose="02010601030101010101" pitchFamily="2" charset="-122"/>
                <a:ea typeface="华文中宋" panose="02010600040101010101" pitchFamily="2" charset="-122"/>
              </a:rPr>
              <a:t>，收费站一分钟服务一辆车</a:t>
            </a:r>
            <a:r>
              <a:rPr lang="en-US" altLang="zh-CN" sz="2400" b="1" smtClean="0">
                <a:latin typeface="方正大标宋简体" panose="02010601030101010101" pitchFamily="2" charset="-122"/>
                <a:ea typeface="华文中宋" panose="02010600040101010101" pitchFamily="2" charset="-122"/>
              </a:rPr>
              <a:t>(</a:t>
            </a:r>
            <a:r>
              <a:rPr lang="zh-CN" altLang="en-US" sz="2400" b="1" smtClean="0">
                <a:solidFill>
                  <a:srgbClr val="FF0000"/>
                </a:solidFill>
                <a:latin typeface="方正大标宋简体" panose="02010601030101010101" pitchFamily="2" charset="-122"/>
                <a:ea typeface="华文中宋" panose="02010600040101010101" pitchFamily="2" charset="-122"/>
              </a:rPr>
              <a:t>传输时间</a:t>
            </a:r>
            <a:r>
              <a:rPr lang="en-US" altLang="zh-CN" sz="2400" b="1" smtClean="0">
                <a:latin typeface="方正大标宋简体" panose="02010601030101010101" pitchFamily="2" charset="-122"/>
                <a:ea typeface="华文中宋" panose="02010600040101010101" pitchFamily="2" charset="-122"/>
              </a:rPr>
              <a:t>)</a:t>
            </a:r>
          </a:p>
          <a:p>
            <a:pPr eaLnBrk="1">
              <a:buFont typeface="Wingdings" panose="05000000000000000000" pitchFamily="2" charset="2"/>
              <a:buChar char="ü"/>
            </a:pPr>
            <a:r>
              <a:rPr lang="zh-CN" altLang="en-US" sz="2400" b="1" smtClean="0">
                <a:solidFill>
                  <a:srgbClr val="FF0000"/>
                </a:solidFill>
                <a:latin typeface="方正大标宋简体" panose="02010601030101010101" pitchFamily="2" charset="-122"/>
                <a:ea typeface="华文中宋" panose="02010600040101010101" pitchFamily="2" charset="-122"/>
              </a:rPr>
              <a:t>传播时延：</a:t>
            </a:r>
            <a:r>
              <a:rPr lang="en-US" altLang="zh-CN" sz="2400" b="1" smtClean="0">
                <a:latin typeface="方正大标宋简体" panose="02010601030101010101" pitchFamily="2" charset="-122"/>
                <a:ea typeface="华文中宋" panose="02010600040101010101" pitchFamily="2" charset="-122"/>
              </a:rPr>
              <a:t>100km/(1000km/h)=6</a:t>
            </a:r>
            <a:r>
              <a:rPr lang="zh-CN" altLang="en-US" sz="2400" b="1" smtClean="0">
                <a:latin typeface="方正大标宋简体" panose="02010601030101010101" pitchFamily="2" charset="-122"/>
                <a:ea typeface="华文中宋" panose="02010600040101010101" pitchFamily="2" charset="-122"/>
              </a:rPr>
              <a:t>分钟</a:t>
            </a:r>
          </a:p>
          <a:p>
            <a:pPr eaLnBrk="1">
              <a:buFont typeface="Wingdings" panose="05000000000000000000" pitchFamily="2" charset="2"/>
              <a:buChar char="ü"/>
            </a:pPr>
            <a:r>
              <a:rPr lang="zh-CN" altLang="en-US" sz="2400" b="1" smtClean="0">
                <a:solidFill>
                  <a:srgbClr val="FF0000"/>
                </a:solidFill>
                <a:latin typeface="方正大标宋简体" panose="02010601030101010101" pitchFamily="2" charset="-122"/>
                <a:ea typeface="华文中宋" panose="02010600040101010101" pitchFamily="2" charset="-122"/>
              </a:rPr>
              <a:t>传输时延：</a:t>
            </a:r>
            <a:r>
              <a:rPr lang="zh-CN" altLang="en-US" sz="2400" b="1" smtClean="0">
                <a:latin typeface="方正大标宋简体" panose="02010601030101010101" pitchFamily="2" charset="-122"/>
                <a:ea typeface="华文中宋" panose="02010600040101010101" pitchFamily="2" charset="-122"/>
              </a:rPr>
              <a:t>收费站将整个车队推向公路需要</a:t>
            </a:r>
            <a:r>
              <a:rPr lang="en-US" altLang="zh-CN" sz="2400" b="1" smtClean="0">
                <a:latin typeface="方正大标宋简体" panose="02010601030101010101" pitchFamily="2" charset="-122"/>
                <a:ea typeface="华文中宋" panose="02010600040101010101" pitchFamily="2" charset="-122"/>
              </a:rPr>
              <a:t>10</a:t>
            </a:r>
            <a:r>
              <a:rPr lang="zh-CN" altLang="en-US" sz="2400" b="1" smtClean="0">
                <a:latin typeface="方正大标宋简体" panose="02010601030101010101" pitchFamily="2" charset="-122"/>
                <a:ea typeface="华文中宋" panose="02010600040101010101" pitchFamily="2" charset="-122"/>
              </a:rPr>
              <a:t>分钟</a:t>
            </a:r>
          </a:p>
          <a:p>
            <a:pPr eaLnBrk="1">
              <a:buFont typeface="Wingdings" panose="05000000000000000000" pitchFamily="2" charset="2"/>
              <a:buNone/>
            </a:pPr>
            <a:r>
              <a:rPr lang="zh-CN" altLang="en-US" sz="2400" b="1" smtClean="0">
                <a:latin typeface="方正大标宋简体" panose="02010601030101010101" pitchFamily="2" charset="-122"/>
                <a:ea typeface="华文中宋" panose="02010600040101010101" pitchFamily="2" charset="-122"/>
              </a:rPr>
              <a:t>             即收费站服务车队的时间大于汽车行驶的时间。</a:t>
            </a:r>
          </a:p>
          <a:p>
            <a:pPr eaLnBrk="1">
              <a:buFont typeface="Wingdings" panose="05000000000000000000" pitchFamily="2" charset="2"/>
              <a:buNone/>
            </a:pPr>
            <a:r>
              <a:rPr lang="en-US" altLang="zh-CN" sz="2400" b="1" smtClean="0">
                <a:latin typeface="方正大标宋简体" panose="02010601030101010101" pitchFamily="2" charset="-122"/>
                <a:ea typeface="华文中宋" panose="02010600040101010101" pitchFamily="2" charset="-122"/>
              </a:rPr>
              <a:t>             7</a:t>
            </a:r>
            <a:r>
              <a:rPr lang="zh-CN" altLang="en-US" sz="2400" b="1" smtClean="0">
                <a:latin typeface="方正大标宋简体" panose="02010601030101010101" pitchFamily="2" charset="-122"/>
                <a:ea typeface="华文中宋" panose="02010600040101010101" pitchFamily="2" charset="-122"/>
              </a:rPr>
              <a:t>分钟后，第一辆车到达第二个收费站，后面几辆车仍在第一个收费站。</a:t>
            </a:r>
          </a:p>
        </p:txBody>
      </p:sp>
      <p:grpSp>
        <p:nvGrpSpPr>
          <p:cNvPr id="151557" name="Group 4"/>
          <p:cNvGrpSpPr>
            <a:grpSpLocks/>
          </p:cNvGrpSpPr>
          <p:nvPr/>
        </p:nvGrpSpPr>
        <p:grpSpPr bwMode="auto">
          <a:xfrm>
            <a:off x="5548313" y="1239838"/>
            <a:ext cx="946150" cy="1066800"/>
            <a:chOff x="1317" y="938"/>
            <a:chExt cx="596" cy="672"/>
          </a:xfrm>
        </p:grpSpPr>
        <p:sp>
          <p:nvSpPr>
            <p:cNvPr id="151593" name="Rectangle 5"/>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94" name="Text Box 6"/>
            <p:cNvSpPr txBox="1">
              <a:spLocks noChangeArrowheads="1"/>
            </p:cNvSpPr>
            <p:nvPr/>
          </p:nvSpPr>
          <p:spPr bwMode="auto">
            <a:xfrm>
              <a:off x="1317" y="1360"/>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a:latin typeface="Comic Sans MS" panose="030F0702030302020204" pitchFamily="66" charset="0"/>
                  <a:ea typeface="宋体" panose="02010600030101010101" pitchFamily="2" charset="-122"/>
                </a:rPr>
                <a:t>收费站</a:t>
              </a:r>
            </a:p>
          </p:txBody>
        </p:sp>
      </p:grpSp>
      <p:grpSp>
        <p:nvGrpSpPr>
          <p:cNvPr id="151558" name="Group 7"/>
          <p:cNvGrpSpPr>
            <a:grpSpLocks/>
          </p:cNvGrpSpPr>
          <p:nvPr/>
        </p:nvGrpSpPr>
        <p:grpSpPr bwMode="auto">
          <a:xfrm>
            <a:off x="2695575" y="1239838"/>
            <a:ext cx="946150" cy="1066800"/>
            <a:chOff x="1317" y="938"/>
            <a:chExt cx="596" cy="672"/>
          </a:xfrm>
        </p:grpSpPr>
        <p:sp>
          <p:nvSpPr>
            <p:cNvPr id="151591" name="Rectangle 8"/>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92" name="Text Box 9"/>
            <p:cNvSpPr txBox="1">
              <a:spLocks noChangeArrowheads="1"/>
            </p:cNvSpPr>
            <p:nvPr/>
          </p:nvSpPr>
          <p:spPr bwMode="auto">
            <a:xfrm>
              <a:off x="1317" y="1360"/>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a:latin typeface="Comic Sans MS" panose="030F0702030302020204" pitchFamily="66" charset="0"/>
                  <a:ea typeface="宋体" panose="02010600030101010101" pitchFamily="2" charset="-122"/>
                </a:rPr>
                <a:t>收费站</a:t>
              </a:r>
            </a:p>
          </p:txBody>
        </p:sp>
      </p:grpSp>
      <p:grpSp>
        <p:nvGrpSpPr>
          <p:cNvPr id="151559" name="Group 10"/>
          <p:cNvGrpSpPr>
            <a:grpSpLocks/>
          </p:cNvGrpSpPr>
          <p:nvPr/>
        </p:nvGrpSpPr>
        <p:grpSpPr bwMode="auto">
          <a:xfrm>
            <a:off x="279400" y="1501775"/>
            <a:ext cx="293688" cy="244475"/>
            <a:chOff x="469" y="946"/>
            <a:chExt cx="185" cy="154"/>
          </a:xfrm>
        </p:grpSpPr>
        <p:sp>
          <p:nvSpPr>
            <p:cNvPr id="151589" name="Rectangle 11"/>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90" name="Rectangle 12"/>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51560" name="Group 13"/>
          <p:cNvGrpSpPr>
            <a:grpSpLocks/>
          </p:cNvGrpSpPr>
          <p:nvPr/>
        </p:nvGrpSpPr>
        <p:grpSpPr bwMode="auto">
          <a:xfrm>
            <a:off x="1836738" y="1501775"/>
            <a:ext cx="293687" cy="244475"/>
            <a:chOff x="469" y="946"/>
            <a:chExt cx="185" cy="154"/>
          </a:xfrm>
        </p:grpSpPr>
        <p:sp>
          <p:nvSpPr>
            <p:cNvPr id="151587" name="Rectangle 14"/>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88" name="Rectangle 15"/>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51561" name="Group 16"/>
          <p:cNvGrpSpPr>
            <a:grpSpLocks/>
          </p:cNvGrpSpPr>
          <p:nvPr/>
        </p:nvGrpSpPr>
        <p:grpSpPr bwMode="auto">
          <a:xfrm>
            <a:off x="2293938" y="1501775"/>
            <a:ext cx="293687" cy="244475"/>
            <a:chOff x="469" y="946"/>
            <a:chExt cx="185" cy="154"/>
          </a:xfrm>
        </p:grpSpPr>
        <p:sp>
          <p:nvSpPr>
            <p:cNvPr id="151585" name="Rectangle 17"/>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86" name="Rectangle 18"/>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51562" name="Group 19"/>
          <p:cNvGrpSpPr>
            <a:grpSpLocks/>
          </p:cNvGrpSpPr>
          <p:nvPr/>
        </p:nvGrpSpPr>
        <p:grpSpPr bwMode="auto">
          <a:xfrm>
            <a:off x="2735263" y="1501775"/>
            <a:ext cx="293687" cy="244475"/>
            <a:chOff x="469" y="946"/>
            <a:chExt cx="185" cy="154"/>
          </a:xfrm>
        </p:grpSpPr>
        <p:sp>
          <p:nvSpPr>
            <p:cNvPr id="151583" name="Rectangle 20"/>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84" name="Rectangle 21"/>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51563" name="Group 22"/>
          <p:cNvGrpSpPr>
            <a:grpSpLocks/>
          </p:cNvGrpSpPr>
          <p:nvPr/>
        </p:nvGrpSpPr>
        <p:grpSpPr bwMode="auto">
          <a:xfrm>
            <a:off x="730250" y="1501775"/>
            <a:ext cx="293688" cy="244475"/>
            <a:chOff x="469" y="946"/>
            <a:chExt cx="185" cy="154"/>
          </a:xfrm>
        </p:grpSpPr>
        <p:sp>
          <p:nvSpPr>
            <p:cNvPr id="151581" name="Rectangle 23"/>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82" name="Rectangle 24"/>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51564" name="Oval 25"/>
          <p:cNvSpPr>
            <a:spLocks noChangeArrowheads="1"/>
          </p:cNvSpPr>
          <p:nvPr/>
        </p:nvSpPr>
        <p:spPr bwMode="auto">
          <a:xfrm>
            <a:off x="1173163" y="1549400"/>
            <a:ext cx="74612" cy="746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65" name="Oval 26"/>
          <p:cNvSpPr>
            <a:spLocks noChangeArrowheads="1"/>
          </p:cNvSpPr>
          <p:nvPr/>
        </p:nvSpPr>
        <p:spPr bwMode="auto">
          <a:xfrm>
            <a:off x="1325563" y="1549400"/>
            <a:ext cx="74612" cy="746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66" name="Oval 27"/>
          <p:cNvSpPr>
            <a:spLocks noChangeArrowheads="1"/>
          </p:cNvSpPr>
          <p:nvPr/>
        </p:nvSpPr>
        <p:spPr bwMode="auto">
          <a:xfrm>
            <a:off x="1549400" y="1549400"/>
            <a:ext cx="74613" cy="74613"/>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67" name="AutoShape 28"/>
          <p:cNvSpPr>
            <a:spLocks/>
          </p:cNvSpPr>
          <p:nvPr/>
        </p:nvSpPr>
        <p:spPr bwMode="auto">
          <a:xfrm rot="-5400000">
            <a:off x="1605756" y="488157"/>
            <a:ext cx="79375" cy="2767012"/>
          </a:xfrm>
          <a:prstGeom prst="leftBrace">
            <a:avLst>
              <a:gd name="adj1" fmla="val 290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68" name="Text Box 29"/>
          <p:cNvSpPr txBox="1">
            <a:spLocks noChangeArrowheads="1"/>
          </p:cNvSpPr>
          <p:nvPr/>
        </p:nvSpPr>
        <p:spPr bwMode="auto">
          <a:xfrm>
            <a:off x="971550" y="2006600"/>
            <a:ext cx="1978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Comic Sans MS" panose="030F0702030302020204" pitchFamily="66" charset="0"/>
                <a:ea typeface="宋体" panose="02010600030101010101" pitchFamily="2" charset="-122"/>
              </a:rPr>
              <a:t>10</a:t>
            </a:r>
            <a:r>
              <a:rPr lang="zh-CN" altLang="en-US" sz="2000">
                <a:latin typeface="Comic Sans MS" panose="030F0702030302020204" pitchFamily="66" charset="0"/>
                <a:ea typeface="宋体" panose="02010600030101010101" pitchFamily="2" charset="-122"/>
              </a:rPr>
              <a:t>辆车（</a:t>
            </a:r>
            <a:r>
              <a:rPr lang="zh-CN" altLang="en-US" sz="2000">
                <a:solidFill>
                  <a:srgbClr val="FF0000"/>
                </a:solidFill>
                <a:latin typeface="Comic Sans MS" panose="030F0702030302020204" pitchFamily="66" charset="0"/>
                <a:ea typeface="宋体" panose="02010600030101010101" pitchFamily="2" charset="-122"/>
              </a:rPr>
              <a:t>分组</a:t>
            </a:r>
            <a:r>
              <a:rPr lang="zh-CN" altLang="en-US" sz="2000">
                <a:latin typeface="Comic Sans MS" panose="030F0702030302020204" pitchFamily="66" charset="0"/>
                <a:ea typeface="宋体" panose="02010600030101010101" pitchFamily="2" charset="-122"/>
              </a:rPr>
              <a:t>）</a:t>
            </a:r>
            <a:endParaRPr lang="en-US" altLang="zh-CN" sz="2000">
              <a:latin typeface="Times New Roman" panose="02020603050405020304" pitchFamily="18" charset="0"/>
              <a:ea typeface="宋体" panose="02010600030101010101" pitchFamily="2" charset="-122"/>
            </a:endParaRPr>
          </a:p>
        </p:txBody>
      </p:sp>
      <p:sp>
        <p:nvSpPr>
          <p:cNvPr id="151569" name="Line 30"/>
          <p:cNvSpPr>
            <a:spLocks noChangeShapeType="1"/>
          </p:cNvSpPr>
          <p:nvPr/>
        </p:nvSpPr>
        <p:spPr bwMode="auto">
          <a:xfrm flipH="1">
            <a:off x="3168650" y="1549400"/>
            <a:ext cx="8239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0" name="Line 31"/>
          <p:cNvSpPr>
            <a:spLocks noChangeShapeType="1"/>
          </p:cNvSpPr>
          <p:nvPr/>
        </p:nvSpPr>
        <p:spPr bwMode="auto">
          <a:xfrm>
            <a:off x="5072063" y="1549400"/>
            <a:ext cx="8667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1" name="Text Box 32"/>
          <p:cNvSpPr txBox="1">
            <a:spLocks noChangeArrowheads="1"/>
          </p:cNvSpPr>
          <p:nvPr/>
        </p:nvSpPr>
        <p:spPr bwMode="auto">
          <a:xfrm>
            <a:off x="3992563" y="1349375"/>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Comic Sans MS" panose="030F0702030302020204" pitchFamily="66" charset="0"/>
                <a:ea typeface="宋体" panose="02010600030101010101" pitchFamily="2" charset="-122"/>
              </a:rPr>
              <a:t>100 km</a:t>
            </a:r>
          </a:p>
        </p:txBody>
      </p:sp>
      <p:sp>
        <p:nvSpPr>
          <p:cNvPr id="151572" name="Line 33"/>
          <p:cNvSpPr>
            <a:spLocks noChangeShapeType="1"/>
          </p:cNvSpPr>
          <p:nvPr/>
        </p:nvSpPr>
        <p:spPr bwMode="auto">
          <a:xfrm flipH="1">
            <a:off x="6021388" y="1549400"/>
            <a:ext cx="9271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3" name="Text Box 34"/>
          <p:cNvSpPr txBox="1">
            <a:spLocks noChangeArrowheads="1"/>
          </p:cNvSpPr>
          <p:nvPr/>
        </p:nvSpPr>
        <p:spPr bwMode="auto">
          <a:xfrm>
            <a:off x="6948488" y="1349375"/>
            <a:ext cx="1079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Comic Sans MS" panose="030F0702030302020204" pitchFamily="66" charset="0"/>
                <a:ea typeface="宋体" panose="02010600030101010101" pitchFamily="2" charset="-122"/>
              </a:rPr>
              <a:t>100 km</a:t>
            </a:r>
          </a:p>
        </p:txBody>
      </p:sp>
      <p:sp>
        <p:nvSpPr>
          <p:cNvPr id="151574" name="Line 35"/>
          <p:cNvSpPr>
            <a:spLocks noChangeShapeType="1"/>
          </p:cNvSpPr>
          <p:nvPr/>
        </p:nvSpPr>
        <p:spPr bwMode="auto">
          <a:xfrm>
            <a:off x="8027988" y="1549400"/>
            <a:ext cx="2778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0548" name="Text Box 36"/>
          <p:cNvSpPr txBox="1">
            <a:spLocks noChangeArrowheads="1"/>
          </p:cNvSpPr>
          <p:nvPr/>
        </p:nvSpPr>
        <p:spPr bwMode="auto">
          <a:xfrm>
            <a:off x="261938" y="5778500"/>
            <a:ext cx="8289925" cy="90487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10000"/>
              </a:lnSpc>
              <a:buClrTx/>
              <a:buSzTx/>
              <a:buFontTx/>
              <a:buNone/>
            </a:pPr>
            <a:r>
              <a:rPr lang="zh-CN" altLang="en-US" sz="2400" b="1">
                <a:solidFill>
                  <a:srgbClr val="FF0000"/>
                </a:solidFill>
                <a:latin typeface="华文中宋" panose="02010600040101010101" pitchFamily="2" charset="-122"/>
                <a:ea typeface="华文中宋" panose="02010600040101010101" pitchFamily="2" charset="-122"/>
              </a:rPr>
              <a:t>传输时延大于传播时延时</a:t>
            </a:r>
            <a:r>
              <a:rPr lang="zh-CN" altLang="en-US" sz="2400" b="1">
                <a:latin typeface="华文中宋" panose="02010600040101010101" pitchFamily="2" charset="-122"/>
                <a:ea typeface="华文中宋" panose="02010600040101010101" pitchFamily="2" charset="-122"/>
              </a:rPr>
              <a:t>，一个分组中的前几个比特已到达下一路由器，而余下的仍然在前面的路由器中等待传输。 </a:t>
            </a:r>
          </a:p>
        </p:txBody>
      </p:sp>
      <p:sp>
        <p:nvSpPr>
          <p:cNvPr id="151576" name="Text Box 38"/>
          <p:cNvSpPr txBox="1">
            <a:spLocks noChangeArrowheads="1"/>
          </p:cNvSpPr>
          <p:nvPr/>
        </p:nvSpPr>
        <p:spPr bwMode="auto">
          <a:xfrm>
            <a:off x="1549400" y="1041400"/>
            <a:ext cx="866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2000">
                <a:latin typeface="Comic Sans MS" panose="030F0702030302020204" pitchFamily="66" charset="0"/>
                <a:ea typeface="宋体" panose="02010600030101010101" pitchFamily="2" charset="-122"/>
              </a:rPr>
              <a:t>比特</a:t>
            </a:r>
          </a:p>
        </p:txBody>
      </p:sp>
      <p:grpSp>
        <p:nvGrpSpPr>
          <p:cNvPr id="320551" name="Group 39"/>
          <p:cNvGrpSpPr>
            <a:grpSpLocks/>
          </p:cNvGrpSpPr>
          <p:nvPr/>
        </p:nvGrpSpPr>
        <p:grpSpPr bwMode="auto">
          <a:xfrm>
            <a:off x="5594350" y="1427163"/>
            <a:ext cx="293688" cy="244475"/>
            <a:chOff x="469" y="946"/>
            <a:chExt cx="185" cy="154"/>
          </a:xfrm>
        </p:grpSpPr>
        <p:sp>
          <p:nvSpPr>
            <p:cNvPr id="151579" name="Rectangle 40"/>
            <p:cNvSpPr>
              <a:spLocks noChangeArrowheads="1"/>
            </p:cNvSpPr>
            <p:nvPr/>
          </p:nvSpPr>
          <p:spPr bwMode="auto">
            <a:xfrm>
              <a:off x="469" y="1023"/>
              <a:ext cx="185" cy="77"/>
            </a:xfrm>
            <a:prstGeom prst="rect">
              <a:avLst/>
            </a:prstGeom>
            <a:solidFill>
              <a:srgbClr val="FF0000"/>
            </a:solidFill>
            <a:ln>
              <a:noFill/>
            </a:ln>
            <a:effectLst/>
            <a:extLs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51580" name="Rectangle 41"/>
            <p:cNvSpPr>
              <a:spLocks noChangeArrowheads="1"/>
            </p:cNvSpPr>
            <p:nvPr/>
          </p:nvSpPr>
          <p:spPr bwMode="auto">
            <a:xfrm>
              <a:off x="469" y="946"/>
              <a:ext cx="77" cy="77"/>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320554" name="Freeform 42"/>
          <p:cNvSpPr>
            <a:spLocks/>
          </p:cNvSpPr>
          <p:nvPr/>
        </p:nvSpPr>
        <p:spPr bwMode="auto">
          <a:xfrm>
            <a:off x="2949575" y="1501775"/>
            <a:ext cx="2689225" cy="47625"/>
          </a:xfrm>
          <a:custGeom>
            <a:avLst/>
            <a:gdLst>
              <a:gd name="T0" fmla="*/ 0 w 1641"/>
              <a:gd name="T1" fmla="*/ 12960804 h 175"/>
              <a:gd name="T2" fmla="*/ 2147483646 w 1641"/>
              <a:gd name="T3" fmla="*/ 0 h 175"/>
              <a:gd name="T4" fmla="*/ 2147483646 w 1641"/>
              <a:gd name="T5" fmla="*/ 12960804 h 175"/>
              <a:gd name="T6" fmla="*/ 0 60000 65536"/>
              <a:gd name="T7" fmla="*/ 0 60000 65536"/>
              <a:gd name="T8" fmla="*/ 0 60000 65536"/>
            </a:gdLst>
            <a:ahLst/>
            <a:cxnLst>
              <a:cxn ang="T6">
                <a:pos x="T0" y="T1"/>
              </a:cxn>
              <a:cxn ang="T7">
                <a:pos x="T2" y="T3"/>
              </a:cxn>
              <a:cxn ang="T8">
                <a:pos x="T4" y="T5"/>
              </a:cxn>
            </a:cxnLst>
            <a:rect l="0" t="0" r="r" b="b"/>
            <a:pathLst>
              <a:path w="1641" h="175">
                <a:moveTo>
                  <a:pt x="0" y="175"/>
                </a:moveTo>
                <a:cubicBezTo>
                  <a:pt x="143" y="146"/>
                  <a:pt x="583" y="0"/>
                  <a:pt x="856" y="0"/>
                </a:cubicBezTo>
                <a:cubicBezTo>
                  <a:pt x="1129" y="0"/>
                  <a:pt x="1478" y="139"/>
                  <a:pt x="1641" y="175"/>
                </a:cubicBezTo>
              </a:path>
            </a:pathLst>
          </a:custGeom>
          <a:noFill/>
          <a:ln w="76200" cap="flat" cmpd="sng">
            <a:solidFill>
              <a:srgbClr val="FF33CC"/>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0554"/>
                                        </p:tgtEl>
                                        <p:attrNameLst>
                                          <p:attrName>style.visibility</p:attrName>
                                        </p:attrNameLst>
                                      </p:cBhvr>
                                      <p:to>
                                        <p:strVal val="visible"/>
                                      </p:to>
                                    </p:set>
                                    <p:animEffect transition="in" filter="wipe(down)">
                                      <p:cBhvr>
                                        <p:cTn id="7" dur="500"/>
                                        <p:tgtEl>
                                          <p:spTgt spid="32055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20551"/>
                                        </p:tgtEl>
                                        <p:attrNameLst>
                                          <p:attrName>style.visibility</p:attrName>
                                        </p:attrNameLst>
                                      </p:cBhvr>
                                      <p:to>
                                        <p:strVal val="visible"/>
                                      </p:to>
                                    </p:set>
                                    <p:animEffect transition="in" filter="wipe(left)">
                                      <p:cBhvr>
                                        <p:cTn id="11" dur="500"/>
                                        <p:tgtEl>
                                          <p:spTgt spid="32055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320515">
                                            <p:txEl>
                                              <p:pRg st="0" end="0"/>
                                            </p:txEl>
                                          </p:spTgt>
                                        </p:tgtEl>
                                        <p:attrNameLst>
                                          <p:attrName>style.visibility</p:attrName>
                                        </p:attrNameLst>
                                      </p:cBhvr>
                                      <p:to>
                                        <p:strVal val="visible"/>
                                      </p:to>
                                    </p:set>
                                    <p:animEffect transition="in" filter="box(in)">
                                      <p:cBhvr>
                                        <p:cTn id="16" dur="500"/>
                                        <p:tgtEl>
                                          <p:spTgt spid="320515">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320515">
                                            <p:txEl>
                                              <p:pRg st="1" end="1"/>
                                            </p:txEl>
                                          </p:spTgt>
                                        </p:tgtEl>
                                        <p:attrNameLst>
                                          <p:attrName>style.visibility</p:attrName>
                                        </p:attrNameLst>
                                      </p:cBhvr>
                                      <p:to>
                                        <p:strVal val="visible"/>
                                      </p:to>
                                    </p:set>
                                    <p:animEffect transition="in" filter="box(in)">
                                      <p:cBhvr>
                                        <p:cTn id="21" dur="500"/>
                                        <p:tgtEl>
                                          <p:spTgt spid="320515">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320515">
                                            <p:txEl>
                                              <p:pRg st="2" end="2"/>
                                            </p:txEl>
                                          </p:spTgt>
                                        </p:tgtEl>
                                        <p:attrNameLst>
                                          <p:attrName>style.visibility</p:attrName>
                                        </p:attrNameLst>
                                      </p:cBhvr>
                                      <p:to>
                                        <p:strVal val="visible"/>
                                      </p:to>
                                    </p:set>
                                    <p:animEffect transition="in" filter="box(in)">
                                      <p:cBhvr>
                                        <p:cTn id="26" dur="500"/>
                                        <p:tgtEl>
                                          <p:spTgt spid="320515">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320515">
                                            <p:txEl>
                                              <p:pRg st="3" end="3"/>
                                            </p:txEl>
                                          </p:spTgt>
                                        </p:tgtEl>
                                        <p:attrNameLst>
                                          <p:attrName>style.visibility</p:attrName>
                                        </p:attrNameLst>
                                      </p:cBhvr>
                                      <p:to>
                                        <p:strVal val="visible"/>
                                      </p:to>
                                    </p:set>
                                    <p:animEffect transition="in" filter="box(in)">
                                      <p:cBhvr>
                                        <p:cTn id="31" dur="500"/>
                                        <p:tgtEl>
                                          <p:spTgt spid="320515">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320515">
                                            <p:txEl>
                                              <p:pRg st="4" end="4"/>
                                            </p:txEl>
                                          </p:spTgt>
                                        </p:tgtEl>
                                        <p:attrNameLst>
                                          <p:attrName>style.visibility</p:attrName>
                                        </p:attrNameLst>
                                      </p:cBhvr>
                                      <p:to>
                                        <p:strVal val="visible"/>
                                      </p:to>
                                    </p:set>
                                    <p:animEffect transition="in" filter="box(in)">
                                      <p:cBhvr>
                                        <p:cTn id="36" dur="500"/>
                                        <p:tgtEl>
                                          <p:spTgt spid="320515">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320548"/>
                                        </p:tgtEl>
                                        <p:attrNameLst>
                                          <p:attrName>style.visibility</p:attrName>
                                        </p:attrNameLst>
                                      </p:cBhvr>
                                      <p:to>
                                        <p:strVal val="visible"/>
                                      </p:to>
                                    </p:set>
                                    <p:animEffect transition="in" filter="box(in)">
                                      <p:cBhvr>
                                        <p:cTn id="41" dur="500"/>
                                        <p:tgtEl>
                                          <p:spTgt spid="320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P spid="320548" grpId="0" animBg="1"/>
      <p:bldP spid="32055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FAC5079-3FD1-4269-8121-255395ED6180}" type="slidenum">
              <a:rPr lang="en-US" altLang="zh-CN" sz="1400" smtClean="0"/>
              <a:pPr>
                <a:spcBef>
                  <a:spcPct val="0"/>
                </a:spcBef>
                <a:buClrTx/>
                <a:buSzTx/>
                <a:buFontTx/>
                <a:buNone/>
              </a:pPr>
              <a:t>137</a:t>
            </a:fld>
            <a:endParaRPr lang="en-US" altLang="zh-CN" sz="1400" smtClean="0"/>
          </a:p>
        </p:txBody>
      </p:sp>
      <p:sp>
        <p:nvSpPr>
          <p:cNvPr id="96258" name="Rectangle 2"/>
          <p:cNvSpPr>
            <a:spLocks noGrp="1" noChangeArrowheads="1"/>
          </p:cNvSpPr>
          <p:nvPr>
            <p:ph type="title"/>
          </p:nvPr>
        </p:nvSpPr>
        <p:spPr>
          <a:xfrm>
            <a:off x="533400" y="411163"/>
            <a:ext cx="8397875" cy="831850"/>
          </a:xfrm>
        </p:spPr>
        <p:txBody>
          <a:bodyPr/>
          <a:lstStyle/>
          <a:p>
            <a:pPr>
              <a:defRPr/>
            </a:pPr>
            <a:r>
              <a:rPr lang="zh-CN" altLang="en-US"/>
              <a:t>节点总时延</a:t>
            </a:r>
          </a:p>
        </p:txBody>
      </p:sp>
      <p:sp>
        <p:nvSpPr>
          <p:cNvPr id="153604" name="Rectangle 3"/>
          <p:cNvSpPr>
            <a:spLocks noGrp="1" noChangeArrowheads="1"/>
          </p:cNvSpPr>
          <p:nvPr>
            <p:ph type="body" idx="1"/>
          </p:nvPr>
        </p:nvSpPr>
        <p:spPr>
          <a:xfrm>
            <a:off x="533400" y="2547938"/>
            <a:ext cx="7772400" cy="3700462"/>
          </a:xfrm>
        </p:spPr>
        <p:txBody>
          <a:bodyPr/>
          <a:lstStyle/>
          <a:p>
            <a:pPr eaLnBrk="1">
              <a:lnSpc>
                <a:spcPct val="110000"/>
              </a:lnSpc>
              <a:spcBef>
                <a:spcPct val="30000"/>
              </a:spcBef>
            </a:pPr>
            <a:r>
              <a:rPr lang="en-US" altLang="zh-CN" b="1" smtClean="0">
                <a:latin typeface="方正大标宋简体" panose="02010601030101010101" pitchFamily="2" charset="-122"/>
                <a:ea typeface="华文中宋" panose="02010600040101010101" pitchFamily="2" charset="-122"/>
              </a:rPr>
              <a:t>d</a:t>
            </a:r>
            <a:r>
              <a:rPr lang="en-US" altLang="zh-CN" b="1" baseline="-25000" smtClean="0">
                <a:latin typeface="方正大标宋简体" panose="02010601030101010101" pitchFamily="2" charset="-122"/>
                <a:ea typeface="华文中宋" panose="02010600040101010101" pitchFamily="2" charset="-122"/>
              </a:rPr>
              <a:t>proc</a:t>
            </a:r>
            <a:r>
              <a:rPr lang="en-US" altLang="zh-CN" b="1" smtClean="0">
                <a:latin typeface="方正大标宋简体" panose="02010601030101010101" pitchFamily="2" charset="-122"/>
                <a:ea typeface="华文中宋" panose="02010600040101010101" pitchFamily="2" charset="-122"/>
              </a:rPr>
              <a:t> = </a:t>
            </a:r>
            <a:r>
              <a:rPr lang="zh-CN" altLang="en-US" b="1" smtClean="0">
                <a:latin typeface="方正大标宋简体" panose="02010601030101010101" pitchFamily="2" charset="-122"/>
                <a:ea typeface="华文中宋" panose="02010600040101010101" pitchFamily="2" charset="-122"/>
              </a:rPr>
              <a:t>处理时延</a:t>
            </a:r>
          </a:p>
          <a:p>
            <a:pPr lvl="1" eaLnBrk="1">
              <a:lnSpc>
                <a:spcPct val="110000"/>
              </a:lnSpc>
              <a:spcBef>
                <a:spcPct val="30000"/>
              </a:spcBef>
            </a:pPr>
            <a:r>
              <a:rPr lang="zh-CN" altLang="en-US" b="1" smtClean="0">
                <a:latin typeface="方正大标宋简体" panose="02010601030101010101" pitchFamily="2" charset="-122"/>
                <a:ea typeface="华文中宋" panose="02010600040101010101" pitchFamily="2" charset="-122"/>
              </a:rPr>
              <a:t>通常几个微秒或更少</a:t>
            </a:r>
            <a:endParaRPr lang="en-US" altLang="zh-CN" b="1" smtClean="0">
              <a:latin typeface="方正大标宋简体" panose="02010601030101010101" pitchFamily="2" charset="-122"/>
              <a:ea typeface="华文中宋" panose="02010600040101010101" pitchFamily="2" charset="-122"/>
            </a:endParaRPr>
          </a:p>
          <a:p>
            <a:pPr eaLnBrk="1">
              <a:lnSpc>
                <a:spcPct val="110000"/>
              </a:lnSpc>
              <a:spcBef>
                <a:spcPct val="30000"/>
              </a:spcBef>
            </a:pPr>
            <a:r>
              <a:rPr lang="en-US" altLang="zh-CN" b="1" smtClean="0">
                <a:latin typeface="方正大标宋简体" panose="02010601030101010101" pitchFamily="2" charset="-122"/>
                <a:ea typeface="华文中宋" panose="02010600040101010101" pitchFamily="2" charset="-122"/>
              </a:rPr>
              <a:t>d</a:t>
            </a:r>
            <a:r>
              <a:rPr lang="en-US" altLang="zh-CN" b="1" baseline="-25000" smtClean="0">
                <a:latin typeface="方正大标宋简体" panose="02010601030101010101" pitchFamily="2" charset="-122"/>
                <a:ea typeface="华文中宋" panose="02010600040101010101" pitchFamily="2" charset="-122"/>
              </a:rPr>
              <a:t>queue</a:t>
            </a:r>
            <a:r>
              <a:rPr lang="en-US" altLang="zh-CN" b="1" smtClean="0">
                <a:latin typeface="方正大标宋简体" panose="02010601030101010101" pitchFamily="2" charset="-122"/>
                <a:ea typeface="华文中宋" panose="02010600040101010101" pitchFamily="2" charset="-122"/>
              </a:rPr>
              <a:t> = </a:t>
            </a:r>
            <a:r>
              <a:rPr lang="zh-CN" altLang="en-US" b="1" smtClean="0">
                <a:latin typeface="方正大标宋简体" panose="02010601030101010101" pitchFamily="2" charset="-122"/>
                <a:ea typeface="华文中宋" panose="02010600040101010101" pitchFamily="2" charset="-122"/>
              </a:rPr>
              <a:t>排队时延</a:t>
            </a:r>
          </a:p>
          <a:p>
            <a:pPr lvl="1" eaLnBrk="1">
              <a:lnSpc>
                <a:spcPct val="110000"/>
              </a:lnSpc>
              <a:spcBef>
                <a:spcPct val="30000"/>
              </a:spcBef>
            </a:pPr>
            <a:r>
              <a:rPr lang="zh-CN" altLang="en-US" b="1" smtClean="0">
                <a:latin typeface="方正大标宋简体" panose="02010601030101010101" pitchFamily="2" charset="-122"/>
                <a:ea typeface="华文中宋" panose="02010600040101010101" pitchFamily="2" charset="-122"/>
              </a:rPr>
              <a:t>取决于拥塞</a:t>
            </a:r>
            <a:endParaRPr lang="en-US" altLang="zh-CN" b="1" smtClean="0">
              <a:latin typeface="方正大标宋简体" panose="02010601030101010101" pitchFamily="2" charset="-122"/>
              <a:ea typeface="华文中宋" panose="02010600040101010101" pitchFamily="2" charset="-122"/>
            </a:endParaRPr>
          </a:p>
          <a:p>
            <a:pPr eaLnBrk="1">
              <a:lnSpc>
                <a:spcPct val="110000"/>
              </a:lnSpc>
              <a:spcBef>
                <a:spcPct val="30000"/>
              </a:spcBef>
            </a:pPr>
            <a:r>
              <a:rPr lang="en-US" altLang="zh-CN" b="1" smtClean="0">
                <a:latin typeface="方正大标宋简体" panose="02010601030101010101" pitchFamily="2" charset="-122"/>
                <a:ea typeface="华文中宋" panose="02010600040101010101" pitchFamily="2" charset="-122"/>
              </a:rPr>
              <a:t>d</a:t>
            </a:r>
            <a:r>
              <a:rPr lang="en-US" altLang="zh-CN" b="1" baseline="-25000" smtClean="0">
                <a:latin typeface="方正大标宋简体" panose="02010601030101010101" pitchFamily="2" charset="-122"/>
                <a:ea typeface="华文中宋" panose="02010600040101010101" pitchFamily="2" charset="-122"/>
              </a:rPr>
              <a:t>trans</a:t>
            </a:r>
            <a:r>
              <a:rPr lang="en-US" altLang="zh-CN" b="1" smtClean="0">
                <a:latin typeface="方正大标宋简体" panose="02010601030101010101" pitchFamily="2" charset="-122"/>
                <a:ea typeface="华文中宋" panose="02010600040101010101" pitchFamily="2" charset="-122"/>
              </a:rPr>
              <a:t> = </a:t>
            </a:r>
            <a:r>
              <a:rPr lang="zh-CN" altLang="en-US" b="1" smtClean="0">
                <a:latin typeface="方正大标宋简体" panose="02010601030101010101" pitchFamily="2" charset="-122"/>
                <a:ea typeface="华文中宋" panose="02010600040101010101" pitchFamily="2" charset="-122"/>
              </a:rPr>
              <a:t>传输时延</a:t>
            </a:r>
          </a:p>
          <a:p>
            <a:pPr lvl="1" eaLnBrk="1">
              <a:lnSpc>
                <a:spcPct val="110000"/>
              </a:lnSpc>
              <a:spcBef>
                <a:spcPct val="30000"/>
              </a:spcBef>
            </a:pPr>
            <a:r>
              <a:rPr lang="en-US" altLang="zh-CN" b="1" smtClean="0">
                <a:latin typeface="方正大标宋简体" panose="02010601030101010101" pitchFamily="2" charset="-122"/>
                <a:ea typeface="华文中宋" panose="02010600040101010101" pitchFamily="2" charset="-122"/>
              </a:rPr>
              <a:t>= L/R, </a:t>
            </a:r>
            <a:r>
              <a:rPr lang="zh-CN" altLang="en-US" b="1" smtClean="0">
                <a:latin typeface="方正大标宋简体" panose="02010601030101010101" pitchFamily="2" charset="-122"/>
                <a:ea typeface="华文中宋" panose="02010600040101010101" pitchFamily="2" charset="-122"/>
              </a:rPr>
              <a:t>对低速链路很大</a:t>
            </a:r>
            <a:endParaRPr lang="en-US" altLang="zh-CN" b="1" smtClean="0">
              <a:latin typeface="方正大标宋简体" panose="02010601030101010101" pitchFamily="2" charset="-122"/>
              <a:ea typeface="华文中宋" panose="02010600040101010101" pitchFamily="2" charset="-122"/>
            </a:endParaRPr>
          </a:p>
          <a:p>
            <a:pPr eaLnBrk="1">
              <a:lnSpc>
                <a:spcPct val="110000"/>
              </a:lnSpc>
              <a:spcBef>
                <a:spcPct val="30000"/>
              </a:spcBef>
            </a:pPr>
            <a:r>
              <a:rPr lang="en-US" altLang="zh-CN" b="1" smtClean="0">
                <a:latin typeface="方正大标宋简体" panose="02010601030101010101" pitchFamily="2" charset="-122"/>
                <a:ea typeface="华文中宋" panose="02010600040101010101" pitchFamily="2" charset="-122"/>
              </a:rPr>
              <a:t>d</a:t>
            </a:r>
            <a:r>
              <a:rPr lang="en-US" altLang="zh-CN" b="1" baseline="-25000" smtClean="0">
                <a:latin typeface="方正大标宋简体" panose="02010601030101010101" pitchFamily="2" charset="-122"/>
                <a:ea typeface="华文中宋" panose="02010600040101010101" pitchFamily="2" charset="-122"/>
              </a:rPr>
              <a:t>prop</a:t>
            </a:r>
            <a:r>
              <a:rPr lang="en-US" altLang="zh-CN" b="1" smtClean="0">
                <a:latin typeface="方正大标宋简体" panose="02010601030101010101" pitchFamily="2" charset="-122"/>
                <a:ea typeface="华文中宋" panose="02010600040101010101" pitchFamily="2" charset="-122"/>
              </a:rPr>
              <a:t> = </a:t>
            </a:r>
            <a:r>
              <a:rPr lang="zh-CN" altLang="en-US" b="1" smtClean="0">
                <a:latin typeface="方正大标宋简体" panose="02010601030101010101" pitchFamily="2" charset="-122"/>
                <a:ea typeface="华文中宋" panose="02010600040101010101" pitchFamily="2" charset="-122"/>
              </a:rPr>
              <a:t>传播时延</a:t>
            </a:r>
          </a:p>
          <a:p>
            <a:pPr lvl="1" eaLnBrk="1">
              <a:lnSpc>
                <a:spcPct val="110000"/>
              </a:lnSpc>
              <a:spcBef>
                <a:spcPct val="30000"/>
              </a:spcBef>
            </a:pPr>
            <a:r>
              <a:rPr lang="zh-CN" altLang="en-US" b="1" smtClean="0">
                <a:latin typeface="方正大标宋简体" panose="02010601030101010101" pitchFamily="2" charset="-122"/>
                <a:ea typeface="华文中宋" panose="02010600040101010101" pitchFamily="2" charset="-122"/>
              </a:rPr>
              <a:t>几微秒到几百毫秒</a:t>
            </a:r>
            <a:endParaRPr lang="en-US" altLang="zh-CN" b="1" smtClean="0">
              <a:latin typeface="方正大标宋简体" panose="02010601030101010101" pitchFamily="2" charset="-122"/>
              <a:ea typeface="华文中宋" panose="02010600040101010101" pitchFamily="2" charset="-122"/>
            </a:endParaRPr>
          </a:p>
        </p:txBody>
      </p:sp>
      <p:graphicFrame>
        <p:nvGraphicFramePr>
          <p:cNvPr id="153605" name="Object 4"/>
          <p:cNvGraphicFramePr>
            <a:graphicFrameLocks noChangeAspect="1"/>
          </p:cNvGraphicFramePr>
          <p:nvPr/>
        </p:nvGraphicFramePr>
        <p:xfrm>
          <a:off x="1887538" y="1689100"/>
          <a:ext cx="5314950" cy="635000"/>
        </p:xfrm>
        <a:graphic>
          <a:graphicData uri="http://schemas.openxmlformats.org/presentationml/2006/ole">
            <mc:AlternateContent xmlns:mc="http://schemas.openxmlformats.org/markup-compatibility/2006">
              <mc:Choice xmlns:v="urn:schemas-microsoft-com:vml" Requires="v">
                <p:oleObj spid="_x0000_s153689" name="Equation" r:id="rId4" imgW="2006600" imgH="241300" progId="Equation.3">
                  <p:embed/>
                </p:oleObj>
              </mc:Choice>
              <mc:Fallback>
                <p:oleObj name="Equation" r:id="rId4" imgW="2006600" imgH="2413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7538" y="1689100"/>
                        <a:ext cx="5314950" cy="635000"/>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B063C5B8-07B5-4F41-82EF-C3BC5388DC0B}" type="slidenum">
              <a:rPr lang="en-US" altLang="zh-CN" sz="1400" smtClean="0"/>
              <a:pPr>
                <a:spcBef>
                  <a:spcPct val="0"/>
                </a:spcBef>
                <a:buClrTx/>
                <a:buSzTx/>
                <a:buFontTx/>
                <a:buNone/>
              </a:pPr>
              <a:t>138</a:t>
            </a:fld>
            <a:endParaRPr lang="en-US" altLang="zh-CN" sz="1400" smtClean="0"/>
          </a:p>
        </p:txBody>
      </p:sp>
      <p:sp>
        <p:nvSpPr>
          <p:cNvPr id="324610" name="Rectangle 2"/>
          <p:cNvSpPr>
            <a:spLocks noGrp="1" noChangeArrowheads="1"/>
          </p:cNvSpPr>
          <p:nvPr>
            <p:ph type="title"/>
          </p:nvPr>
        </p:nvSpPr>
        <p:spPr>
          <a:xfrm>
            <a:off x="533400" y="411163"/>
            <a:ext cx="8397875" cy="831850"/>
          </a:xfrm>
        </p:spPr>
        <p:txBody>
          <a:bodyPr/>
          <a:lstStyle/>
          <a:p>
            <a:pPr>
              <a:defRPr/>
            </a:pPr>
            <a:r>
              <a:rPr lang="en-US" altLang="zh-CN"/>
              <a:t>1</a:t>
            </a:r>
            <a:r>
              <a:rPr lang="zh-CN" altLang="en-US"/>
              <a:t>、排队时延</a:t>
            </a:r>
          </a:p>
        </p:txBody>
      </p:sp>
      <p:sp>
        <p:nvSpPr>
          <p:cNvPr id="324611" name="Rectangle 3"/>
          <p:cNvSpPr>
            <a:spLocks noGrp="1" noChangeArrowheads="1"/>
          </p:cNvSpPr>
          <p:nvPr>
            <p:ph type="body" idx="1"/>
          </p:nvPr>
        </p:nvSpPr>
        <p:spPr>
          <a:xfrm>
            <a:off x="533400" y="1192213"/>
            <a:ext cx="7772400" cy="5048250"/>
          </a:xfrm>
        </p:spPr>
        <p:txBody>
          <a:bodyPr/>
          <a:lstStyle/>
          <a:p>
            <a:pPr eaLnBrk="1">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是计算机网络中一个很重要的性能。</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buClr>
                <a:srgbClr val="4D4D4D"/>
              </a:buClr>
            </a:pPr>
            <a:r>
              <a:rPr lang="zh-CN" altLang="en-US" b="1" smtClean="0">
                <a:solidFill>
                  <a:schemeClr val="accent2"/>
                </a:solidFill>
                <a:latin typeface="方正大标宋简体" panose="02010601030101010101" pitchFamily="2" charset="-122"/>
                <a:ea typeface="楷体_GB2312" pitchFamily="49" charset="-122"/>
              </a:rPr>
              <a:t>不同的分组其排队时延不同：</a:t>
            </a:r>
          </a:p>
          <a:p>
            <a:pPr eaLnBrk="1">
              <a:lnSpc>
                <a:spcPct val="11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如，</a:t>
            </a:r>
            <a:r>
              <a:rPr lang="en-US" altLang="zh-CN" b="1" smtClean="0">
                <a:latin typeface="方正大标宋简体" panose="02010601030101010101" pitchFamily="2" charset="-122"/>
                <a:ea typeface="华文中宋" panose="02010600040101010101" pitchFamily="2" charset="-122"/>
              </a:rPr>
              <a:t>10</a:t>
            </a:r>
            <a:r>
              <a:rPr lang="zh-CN" altLang="en-US" b="1" smtClean="0">
                <a:latin typeface="方正大标宋简体" panose="02010601030101010101" pitchFamily="2" charset="-122"/>
                <a:ea typeface="华文中宋" panose="02010600040101010101" pitchFamily="2" charset="-122"/>
              </a:rPr>
              <a:t>个分组同时到达</a:t>
            </a: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空</a:t>
            </a: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队列，传输的第一个分组没有排队时延，最后一个分组有相对大的排队时延</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等待前</a:t>
            </a:r>
            <a:r>
              <a:rPr lang="en-US" altLang="zh-CN" b="1" smtClean="0">
                <a:latin typeface="方正大标宋简体" panose="02010601030101010101" pitchFamily="2" charset="-122"/>
                <a:ea typeface="华文中宋" panose="02010600040101010101" pitchFamily="2" charset="-122"/>
              </a:rPr>
              <a:t>9</a:t>
            </a:r>
            <a:r>
              <a:rPr lang="zh-CN" altLang="en-US" b="1" smtClean="0">
                <a:latin typeface="方正大标宋简体" panose="02010601030101010101" pitchFamily="2" charset="-122"/>
                <a:ea typeface="华文中宋" panose="02010600040101010101" pitchFamily="2" charset="-122"/>
              </a:rPr>
              <a:t>个分组传输</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a:t>
            </a:r>
          </a:p>
          <a:p>
            <a:pPr eaLnBrk="1">
              <a:buClr>
                <a:srgbClr val="4D4D4D"/>
              </a:buClr>
            </a:pPr>
            <a:r>
              <a:rPr lang="zh-CN" altLang="en-US" b="1" smtClean="0">
                <a:latin typeface="方正大标宋简体" panose="02010601030101010101" pitchFamily="2" charset="-122"/>
                <a:ea typeface="华文中宋" panose="02010600040101010101" pitchFamily="2" charset="-122"/>
              </a:rPr>
              <a:t> </a:t>
            </a:r>
            <a:r>
              <a:rPr lang="zh-CN" altLang="en-US" b="1" smtClean="0">
                <a:solidFill>
                  <a:schemeClr val="accent2"/>
                </a:solidFill>
                <a:latin typeface="方正大标宋简体" panose="02010601030101010101" pitchFamily="2" charset="-122"/>
                <a:ea typeface="楷体_GB2312" pitchFamily="49" charset="-122"/>
              </a:rPr>
              <a:t>使用统计量测度：</a:t>
            </a:r>
            <a:r>
              <a:rPr lang="zh-CN" altLang="en-US" b="1" smtClean="0">
                <a:latin typeface="方正大标宋简体" panose="02010601030101010101" pitchFamily="2" charset="-122"/>
                <a:ea typeface="华文中宋" panose="02010600040101010101" pitchFamily="2" charset="-122"/>
              </a:rPr>
              <a:t>如平均排队时延、排队时延方差。</a:t>
            </a:r>
          </a:p>
          <a:p>
            <a:pPr eaLnBrk="1">
              <a:buClr>
                <a:srgbClr val="4D4D4D"/>
              </a:buClr>
            </a:pPr>
            <a:r>
              <a:rPr lang="zh-CN" altLang="en-US" b="1" smtClean="0">
                <a:solidFill>
                  <a:schemeClr val="accent2"/>
                </a:solidFill>
                <a:latin typeface="方正大标宋简体" panose="02010601030101010101" pitchFamily="2" charset="-122"/>
                <a:ea typeface="楷体_GB2312" pitchFamily="49" charset="-122"/>
              </a:rPr>
              <a:t>排队时延大小：</a:t>
            </a:r>
          </a:p>
          <a:p>
            <a:pPr eaLnBrk="1">
              <a:lnSpc>
                <a:spcPct val="11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取决于流量到达该队列的速率、链路的传输速率和到达流量的性质（周期性或突发形式）。</a:t>
            </a:r>
            <a:endParaRPr lang="zh-CN" altLang="en-US" b="1" i="1" smtClean="0">
              <a:latin typeface="方正大标宋简体" panose="02010601030101010101" pitchFamily="2" charset="-122"/>
              <a:ea typeface="华文中宋" panose="02010600040101010101" pitchFamily="2" charset="-122"/>
            </a:endParaRPr>
          </a:p>
          <a:p>
            <a:pPr eaLnBrk="1">
              <a:lnSpc>
                <a:spcPct val="110000"/>
              </a:lnSpc>
              <a:buFont typeface="Wingdings" panose="05000000000000000000" pitchFamily="2" charset="2"/>
              <a:buNone/>
            </a:pPr>
            <a:r>
              <a:rPr lang="zh-CN" altLang="en-US" b="1" smtClean="0">
                <a:solidFill>
                  <a:srgbClr val="FF0000"/>
                </a:solidFill>
                <a:latin typeface="方正大标宋简体" panose="02010601030101010101" pitchFamily="2" charset="-122"/>
                <a:ea typeface="楷体_GB2312" pitchFamily="49" charset="-122"/>
              </a:rPr>
              <a:t>     </a:t>
            </a:r>
            <a:r>
              <a:rPr lang="zh-CN" altLang="en-US" b="1" i="1" smtClean="0">
                <a:solidFill>
                  <a:srgbClr val="FF0000"/>
                </a:solidFill>
                <a:latin typeface="方正大标宋简体" panose="02010601030101010101" pitchFamily="2" charset="-122"/>
                <a:ea typeface="楷体_GB2312" pitchFamily="49" charset="-122"/>
              </a:rPr>
              <a:t>流量强度</a:t>
            </a:r>
            <a:r>
              <a:rPr lang="zh-CN" altLang="en-US" b="1" i="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traffic intensity</a:t>
            </a:r>
            <a:r>
              <a:rPr lang="zh-CN" altLang="en-US" b="1" smtClean="0">
                <a:latin typeface="方正大标宋简体" panose="02010601030101010101" pitchFamily="2" charset="-122"/>
                <a:ea typeface="华文中宋" panose="02010600040101010101" pitchFamily="2" charset="-122"/>
              </a:rPr>
              <a:t>）：比特到达队列的速率与比特从队列中推出的速率之比。</a:t>
            </a:r>
          </a:p>
        </p:txBody>
      </p:sp>
      <p:sp>
        <p:nvSpPr>
          <p:cNvPr id="155653" name="AutoShape 4">
            <a:hlinkClick r:id="" action="ppaction://hlinkshowjump?jump=nextslide" highlightClick="1"/>
          </p:cNvPr>
          <p:cNvSpPr>
            <a:spLocks noChangeArrowheads="1"/>
          </p:cNvSpPr>
          <p:nvPr/>
        </p:nvSpPr>
        <p:spPr bwMode="auto">
          <a:xfrm>
            <a:off x="7794625" y="6429375"/>
            <a:ext cx="511175" cy="24765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24611">
                                            <p:txEl>
                                              <p:pRg st="1" end="1"/>
                                            </p:txEl>
                                          </p:spTgt>
                                        </p:tgtEl>
                                        <p:attrNameLst>
                                          <p:attrName>style.visibility</p:attrName>
                                        </p:attrNameLst>
                                      </p:cBhvr>
                                      <p:to>
                                        <p:strVal val="visible"/>
                                      </p:to>
                                    </p:set>
                                    <p:animEffect transition="in" filter="wipe(down)">
                                      <p:cBhvr>
                                        <p:cTn id="7" dur="500"/>
                                        <p:tgtEl>
                                          <p:spTgt spid="324611">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24611">
                                            <p:txEl>
                                              <p:pRg st="2" end="2"/>
                                            </p:txEl>
                                          </p:spTgt>
                                        </p:tgtEl>
                                        <p:attrNameLst>
                                          <p:attrName>style.visibility</p:attrName>
                                        </p:attrNameLst>
                                      </p:cBhvr>
                                      <p:to>
                                        <p:strVal val="visible"/>
                                      </p:to>
                                    </p:set>
                                    <p:animEffect transition="in" filter="wipe(down)">
                                      <p:cBhvr>
                                        <p:cTn id="10" dur="500"/>
                                        <p:tgtEl>
                                          <p:spTgt spid="32461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24611">
                                            <p:txEl>
                                              <p:pRg st="3" end="3"/>
                                            </p:txEl>
                                          </p:spTgt>
                                        </p:tgtEl>
                                        <p:attrNameLst>
                                          <p:attrName>style.visibility</p:attrName>
                                        </p:attrNameLst>
                                      </p:cBhvr>
                                      <p:to>
                                        <p:strVal val="visible"/>
                                      </p:to>
                                    </p:set>
                                    <p:animEffect transition="in" filter="wipe(down)">
                                      <p:cBhvr>
                                        <p:cTn id="15" dur="500"/>
                                        <p:tgtEl>
                                          <p:spTgt spid="324611">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24611">
                                            <p:txEl>
                                              <p:pRg st="4" end="4"/>
                                            </p:txEl>
                                          </p:spTgt>
                                        </p:tgtEl>
                                        <p:attrNameLst>
                                          <p:attrName>style.visibility</p:attrName>
                                        </p:attrNameLst>
                                      </p:cBhvr>
                                      <p:to>
                                        <p:strVal val="visible"/>
                                      </p:to>
                                    </p:set>
                                    <p:animEffect transition="in" filter="wipe(down)">
                                      <p:cBhvr>
                                        <p:cTn id="20" dur="500"/>
                                        <p:tgtEl>
                                          <p:spTgt spid="324611">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24611">
                                            <p:txEl>
                                              <p:pRg st="5" end="5"/>
                                            </p:txEl>
                                          </p:spTgt>
                                        </p:tgtEl>
                                        <p:attrNameLst>
                                          <p:attrName>style.visibility</p:attrName>
                                        </p:attrNameLst>
                                      </p:cBhvr>
                                      <p:to>
                                        <p:strVal val="visible"/>
                                      </p:to>
                                    </p:set>
                                    <p:animEffect transition="in" filter="wipe(down)">
                                      <p:cBhvr>
                                        <p:cTn id="23" dur="500"/>
                                        <p:tgtEl>
                                          <p:spTgt spid="32461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nodeType="clickEffect">
                                  <p:stCondLst>
                                    <p:cond delay="0"/>
                                  </p:stCondLst>
                                  <p:childTnLst>
                                    <p:set>
                                      <p:cBhvr>
                                        <p:cTn id="27" dur="1" fill="hold">
                                          <p:stCondLst>
                                            <p:cond delay="0"/>
                                          </p:stCondLst>
                                        </p:cTn>
                                        <p:tgtEl>
                                          <p:spTgt spid="324611">
                                            <p:txEl>
                                              <p:pRg st="6" end="6"/>
                                            </p:txEl>
                                          </p:spTgt>
                                        </p:tgtEl>
                                        <p:attrNameLst>
                                          <p:attrName>style.visibility</p:attrName>
                                        </p:attrNameLst>
                                      </p:cBhvr>
                                      <p:to>
                                        <p:strVal val="visible"/>
                                      </p:to>
                                    </p:set>
                                    <p:animEffect transition="in" filter="wipe(down)">
                                      <p:cBhvr>
                                        <p:cTn id="28" dur="500"/>
                                        <p:tgtEl>
                                          <p:spTgt spid="324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CF5FE75-5D23-45A1-B034-F814798F4618}" type="slidenum">
              <a:rPr lang="en-US" altLang="zh-CN" sz="1400" smtClean="0"/>
              <a:pPr>
                <a:spcBef>
                  <a:spcPct val="0"/>
                </a:spcBef>
                <a:buClrTx/>
                <a:buSzTx/>
                <a:buFontTx/>
                <a:buNone/>
              </a:pPr>
              <a:t>139</a:t>
            </a:fld>
            <a:endParaRPr lang="en-US" altLang="zh-CN" sz="1400" smtClean="0"/>
          </a:p>
        </p:txBody>
      </p:sp>
      <p:sp>
        <p:nvSpPr>
          <p:cNvPr id="325634" name="Rectangle 2"/>
          <p:cNvSpPr>
            <a:spLocks noGrp="1" noChangeArrowheads="1"/>
          </p:cNvSpPr>
          <p:nvPr>
            <p:ph type="title"/>
          </p:nvPr>
        </p:nvSpPr>
        <p:spPr>
          <a:xfrm>
            <a:off x="533400" y="411163"/>
            <a:ext cx="8397875" cy="831850"/>
          </a:xfrm>
        </p:spPr>
        <p:txBody>
          <a:bodyPr/>
          <a:lstStyle/>
          <a:p>
            <a:pPr>
              <a:defRPr/>
            </a:pPr>
            <a:r>
              <a:rPr lang="zh-CN" altLang="en-US"/>
              <a:t>平均排队时延与流量强度关系： </a:t>
            </a:r>
          </a:p>
        </p:txBody>
      </p:sp>
      <p:sp>
        <p:nvSpPr>
          <p:cNvPr id="325635" name="Rectangle 3"/>
          <p:cNvSpPr>
            <a:spLocks noGrp="1" noChangeArrowheads="1"/>
          </p:cNvSpPr>
          <p:nvPr>
            <p:ph type="body" idx="1"/>
          </p:nvPr>
        </p:nvSpPr>
        <p:spPr>
          <a:xfrm>
            <a:off x="533400" y="1371600"/>
            <a:ext cx="7772400" cy="1682750"/>
          </a:xfrm>
        </p:spPr>
        <p:txBody>
          <a:bodyPr/>
          <a:lstStyle/>
          <a:p>
            <a:pPr eaLnBrk="1">
              <a:lnSpc>
                <a:spcPct val="110000"/>
              </a:lnSpc>
            </a:pPr>
            <a:r>
              <a:rPr lang="zh-CN" altLang="en-US" b="1" smtClean="0">
                <a:latin typeface="方正大标宋简体" panose="02010601030101010101" pitchFamily="2" charset="-122"/>
                <a:ea typeface="华文中宋" panose="02010600040101010101" pitchFamily="2" charset="-122"/>
              </a:rPr>
              <a:t>设，</a:t>
            </a:r>
            <a:r>
              <a:rPr lang="en-US" altLang="zh-CN" b="1" smtClean="0">
                <a:latin typeface="方正大标宋简体" panose="02010601030101010101" pitchFamily="2" charset="-122"/>
                <a:ea typeface="华文中宋" panose="02010600040101010101" pitchFamily="2" charset="-122"/>
              </a:rPr>
              <a:t>R= </a:t>
            </a:r>
            <a:r>
              <a:rPr lang="zh-CN" altLang="en-US" b="1" smtClean="0">
                <a:latin typeface="方正大标宋简体" panose="02010601030101010101" pitchFamily="2" charset="-122"/>
                <a:ea typeface="华文中宋" panose="02010600040101010101" pitchFamily="2" charset="-122"/>
              </a:rPr>
              <a:t>链路速率 </a:t>
            </a:r>
            <a:r>
              <a:rPr lang="en-US" altLang="zh-CN" b="1" smtClean="0">
                <a:latin typeface="方正大标宋简体" panose="02010601030101010101" pitchFamily="2" charset="-122"/>
                <a:ea typeface="华文中宋" panose="02010600040101010101" pitchFamily="2" charset="-122"/>
              </a:rPr>
              <a:t>(bps)</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L= </a:t>
            </a:r>
            <a:r>
              <a:rPr lang="zh-CN" altLang="en-US" b="1" smtClean="0">
                <a:latin typeface="方正大标宋简体" panose="02010601030101010101" pitchFamily="2" charset="-122"/>
                <a:ea typeface="华文中宋" panose="02010600040101010101" pitchFamily="2" charset="-122"/>
              </a:rPr>
              <a:t>分组长度 </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比特</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a= </a:t>
            </a:r>
            <a:r>
              <a:rPr lang="zh-CN" altLang="en-US" b="1" smtClean="0">
                <a:latin typeface="方正大标宋简体" panose="02010601030101010101" pitchFamily="2" charset="-122"/>
                <a:ea typeface="华文中宋" panose="02010600040101010101" pitchFamily="2" charset="-122"/>
              </a:rPr>
              <a:t>平均分组到达速率（每秒分组，</a:t>
            </a:r>
            <a:r>
              <a:rPr lang="en-US" altLang="zh-CN" b="1" smtClean="0">
                <a:latin typeface="方正大标宋简体" panose="02010601030101010101" pitchFamily="2" charset="-122"/>
                <a:ea typeface="华文中宋" panose="02010600040101010101" pitchFamily="2" charset="-122"/>
              </a:rPr>
              <a:t>pkt/s</a:t>
            </a:r>
            <a:r>
              <a:rPr lang="zh-CN" altLang="en-US" b="1" smtClean="0">
                <a:latin typeface="方正大标宋简体" panose="02010601030101010101" pitchFamily="2" charset="-122"/>
                <a:ea typeface="华文中宋" panose="02010600040101010101" pitchFamily="2" charset="-122"/>
              </a:rPr>
              <a:t>） </a:t>
            </a:r>
          </a:p>
          <a:p>
            <a:pPr eaLnBrk="1">
              <a:lnSpc>
                <a:spcPct val="11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则</a:t>
            </a:r>
            <a:r>
              <a:rPr lang="zh-CN" altLang="en-US" b="1" smtClean="0">
                <a:solidFill>
                  <a:srgbClr val="FF0000"/>
                </a:solidFill>
                <a:latin typeface="方正大标宋简体" panose="02010601030101010101" pitchFamily="2" charset="-122"/>
                <a:ea typeface="华文中宋" panose="02010600040101010101" pitchFamily="2" charset="-122"/>
              </a:rPr>
              <a:t>流量强度</a:t>
            </a:r>
            <a:r>
              <a:rPr lang="en-US" altLang="zh-CN" b="1" smtClean="0">
                <a:solidFill>
                  <a:srgbClr val="FF0000"/>
                </a:solidFill>
                <a:latin typeface="方正大标宋简体" panose="02010601030101010101" pitchFamily="2" charset="-122"/>
                <a:ea typeface="华文中宋" panose="02010600040101010101" pitchFamily="2" charset="-122"/>
              </a:rPr>
              <a:t>=</a:t>
            </a:r>
            <a:r>
              <a:rPr lang="en-US" altLang="zh-CN" b="1" i="1" smtClean="0">
                <a:solidFill>
                  <a:srgbClr val="FF0000"/>
                </a:solidFill>
                <a:latin typeface="方正大标宋简体" panose="02010601030101010101" pitchFamily="2" charset="-122"/>
                <a:ea typeface="华文中宋" panose="02010600040101010101" pitchFamily="2" charset="-122"/>
              </a:rPr>
              <a:t>La/R</a:t>
            </a:r>
            <a:r>
              <a:rPr lang="zh-CN" altLang="en-US" b="1" smtClean="0">
                <a:latin typeface="方正大标宋简体" panose="02010601030101010101" pitchFamily="2" charset="-122"/>
                <a:ea typeface="华文中宋" panose="02010600040101010101" pitchFamily="2" charset="-122"/>
              </a:rPr>
              <a:t>（比特到达队列速率是</a:t>
            </a:r>
            <a:r>
              <a:rPr lang="en-US" altLang="zh-CN" b="1" i="1" smtClean="0">
                <a:latin typeface="方正大标宋简体" panose="02010601030101010101" pitchFamily="2" charset="-122"/>
                <a:ea typeface="华文中宋" panose="02010600040101010101" pitchFamily="2" charset="-122"/>
              </a:rPr>
              <a:t>La</a:t>
            </a:r>
            <a:r>
              <a:rPr lang="en-US" altLang="zh-CN" b="1" smtClean="0">
                <a:latin typeface="方正大标宋简体" panose="02010601030101010101" pitchFamily="2" charset="-122"/>
                <a:ea typeface="华文中宋" panose="02010600040101010101" pitchFamily="2" charset="-122"/>
              </a:rPr>
              <a:t> bit/s</a:t>
            </a:r>
            <a:r>
              <a:rPr lang="zh-CN" altLang="en-US" b="1" smtClean="0">
                <a:latin typeface="方正大标宋简体" panose="02010601030101010101" pitchFamily="2" charset="-122"/>
                <a:ea typeface="华文中宋" panose="02010600040101010101" pitchFamily="2" charset="-122"/>
              </a:rPr>
              <a:t>）</a:t>
            </a:r>
          </a:p>
        </p:txBody>
      </p:sp>
      <p:sp>
        <p:nvSpPr>
          <p:cNvPr id="325636" name="Text Box 4"/>
          <p:cNvSpPr txBox="1">
            <a:spLocks noChangeArrowheads="1"/>
          </p:cNvSpPr>
          <p:nvPr/>
        </p:nvSpPr>
        <p:spPr bwMode="auto">
          <a:xfrm>
            <a:off x="165100" y="3089275"/>
            <a:ext cx="5232400" cy="318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lnSpc>
                <a:spcPct val="115000"/>
              </a:lnSpc>
              <a:buFont typeface="Wingdings" panose="05000000000000000000" pitchFamily="2" charset="2"/>
              <a:buChar char="ü"/>
            </a:pPr>
            <a:r>
              <a:rPr lang="en-US" altLang="zh-CN" sz="2400" b="1">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华文中宋" panose="02010600040101010101" pitchFamily="2" charset="-122"/>
              </a:rPr>
              <a:t>La/R ~ 0</a:t>
            </a:r>
            <a:r>
              <a:rPr lang="zh-CN" altLang="en-US" sz="2400" b="1">
                <a:latin typeface="Times New Roman" panose="02020603050405020304" pitchFamily="18" charset="0"/>
                <a:ea typeface="华文中宋" panose="02010600040101010101" pitchFamily="2" charset="-122"/>
              </a:rPr>
              <a:t>： </a:t>
            </a:r>
            <a:r>
              <a:rPr lang="zh-CN" altLang="en-US" sz="2400" b="1">
                <a:solidFill>
                  <a:srgbClr val="FF0000"/>
                </a:solidFill>
                <a:latin typeface="Times New Roman" panose="02020603050405020304" pitchFamily="18" charset="0"/>
                <a:ea typeface="华文中宋" panose="02010600040101010101" pitchFamily="2" charset="-122"/>
              </a:rPr>
              <a:t>平均排队时延小（接近</a:t>
            </a:r>
            <a:r>
              <a:rPr lang="en-US" altLang="zh-CN" sz="2400" b="1">
                <a:solidFill>
                  <a:srgbClr val="FF0000"/>
                </a:solidFill>
                <a:latin typeface="Times New Roman" panose="02020603050405020304" pitchFamily="18" charset="0"/>
                <a:ea typeface="华文中宋" panose="02010600040101010101" pitchFamily="2" charset="-122"/>
              </a:rPr>
              <a:t>0</a:t>
            </a:r>
            <a:r>
              <a:rPr lang="zh-CN" altLang="en-US" sz="2400" b="1">
                <a:solidFill>
                  <a:srgbClr val="FF0000"/>
                </a:solidFill>
                <a:latin typeface="Times New Roman" panose="02020603050405020304" pitchFamily="18" charset="0"/>
                <a:ea typeface="华文中宋" panose="02010600040101010101" pitchFamily="2" charset="-122"/>
              </a:rPr>
              <a:t>）</a:t>
            </a:r>
            <a:r>
              <a:rPr lang="zh-CN" altLang="en-US" sz="2400" b="1">
                <a:latin typeface="Times New Roman" panose="02020603050405020304" pitchFamily="18" charset="0"/>
                <a:ea typeface="华文中宋" panose="02010600040101010101" pitchFamily="2" charset="-122"/>
              </a:rPr>
              <a:t> 。几乎没有分组到达或间隔很大（稀疏），到达的分组几乎不排队。</a:t>
            </a:r>
            <a:endParaRPr lang="en-US" altLang="zh-CN" sz="2400" b="1">
              <a:latin typeface="Times New Roman" panose="02020603050405020304" pitchFamily="18" charset="0"/>
              <a:ea typeface="华文中宋" panose="02010600040101010101" pitchFamily="2" charset="-122"/>
            </a:endParaRPr>
          </a:p>
          <a:p>
            <a:pPr eaLnBrk="1">
              <a:lnSpc>
                <a:spcPct val="115000"/>
              </a:lnSpc>
              <a:buFont typeface="Wingdings" panose="05000000000000000000" pitchFamily="2" charset="2"/>
              <a:buChar char="ü"/>
            </a:pPr>
            <a:r>
              <a:rPr lang="en-US" altLang="zh-CN" sz="2400" b="1">
                <a:latin typeface="Times New Roman" panose="02020603050405020304" pitchFamily="18" charset="0"/>
                <a:ea typeface="华文中宋" panose="02010600040101010101" pitchFamily="2" charset="-122"/>
              </a:rPr>
              <a:t>  La/R </a:t>
            </a:r>
            <a:r>
              <a:rPr lang="en-US" altLang="zh-CN" sz="2400" b="1">
                <a:latin typeface="Times New Roman" panose="02020603050405020304" pitchFamily="18" charset="0"/>
                <a:ea typeface="华文中宋" panose="02010600040101010101" pitchFamily="2" charset="-122"/>
                <a:sym typeface="Wingdings" panose="05000000000000000000" pitchFamily="2" charset="2"/>
              </a:rPr>
              <a:t></a:t>
            </a:r>
            <a:r>
              <a:rPr lang="en-US" altLang="zh-CN" sz="2400" b="1">
                <a:latin typeface="Times New Roman" panose="02020603050405020304" pitchFamily="18" charset="0"/>
                <a:ea typeface="华文中宋" panose="02010600040101010101" pitchFamily="2" charset="-122"/>
              </a:rPr>
              <a:t> 1</a:t>
            </a:r>
            <a:r>
              <a:rPr lang="zh-CN" altLang="en-US" sz="2400" b="1">
                <a:latin typeface="Times New Roman" panose="02020603050405020304" pitchFamily="18" charset="0"/>
                <a:ea typeface="华文中宋" panose="02010600040101010101" pitchFamily="2" charset="-122"/>
              </a:rPr>
              <a:t>：分组陆续到达，形成队列，</a:t>
            </a:r>
            <a:r>
              <a:rPr lang="zh-CN" altLang="en-US" sz="2400" b="1">
                <a:solidFill>
                  <a:srgbClr val="FF0000"/>
                </a:solidFill>
                <a:latin typeface="Times New Roman" panose="02020603050405020304" pitchFamily="18" charset="0"/>
                <a:ea typeface="华文中宋" panose="02010600040101010101" pitchFamily="2" charset="-122"/>
              </a:rPr>
              <a:t>时延变大。</a:t>
            </a:r>
          </a:p>
          <a:p>
            <a:pPr eaLnBrk="1">
              <a:lnSpc>
                <a:spcPct val="115000"/>
              </a:lnSpc>
              <a:buFont typeface="Wingdings" panose="05000000000000000000" pitchFamily="2" charset="2"/>
              <a:buChar char="ü"/>
            </a:pPr>
            <a:r>
              <a:rPr lang="en-US" altLang="zh-CN" sz="2400" b="1">
                <a:latin typeface="Times New Roman" panose="02020603050405020304" pitchFamily="18" charset="0"/>
                <a:ea typeface="华文中宋" panose="02010600040101010101" pitchFamily="2" charset="-122"/>
              </a:rPr>
              <a:t>  La/R &gt; 1</a:t>
            </a:r>
            <a:r>
              <a:rPr lang="zh-CN" altLang="en-US" sz="2400" b="1">
                <a:latin typeface="Times New Roman" panose="02020603050405020304" pitchFamily="18" charset="0"/>
                <a:ea typeface="华文中宋" panose="02010600040101010101" pitchFamily="2" charset="-122"/>
              </a:rPr>
              <a:t>：更多</a:t>
            </a:r>
            <a:r>
              <a:rPr lang="zh-CN" altLang="en-US" sz="2400" b="1">
                <a:latin typeface="华文中宋" panose="02010600040101010101" pitchFamily="2" charset="-122"/>
                <a:ea typeface="华文中宋" panose="02010600040101010101" pitchFamily="2" charset="-122"/>
              </a:rPr>
              <a:t>“</a:t>
            </a:r>
            <a:r>
              <a:rPr lang="zh-CN" altLang="en-US" sz="2400" b="1">
                <a:latin typeface="Times New Roman" panose="02020603050405020304" pitchFamily="18" charset="0"/>
                <a:ea typeface="华文中宋" panose="02010600040101010101" pitchFamily="2" charset="-122"/>
              </a:rPr>
              <a:t>分组</a:t>
            </a:r>
            <a:r>
              <a:rPr lang="zh-CN" altLang="en-US" sz="2400" b="1">
                <a:latin typeface="华文中宋" panose="02010600040101010101" pitchFamily="2" charset="-122"/>
                <a:ea typeface="华文中宋" panose="02010600040101010101" pitchFamily="2" charset="-122"/>
              </a:rPr>
              <a:t>”</a:t>
            </a:r>
            <a:r>
              <a:rPr lang="zh-CN" altLang="en-US" sz="2400" b="1">
                <a:latin typeface="Times New Roman" panose="02020603050405020304" pitchFamily="18" charset="0"/>
                <a:ea typeface="华文中宋" panose="02010600040101010101" pitchFamily="2" charset="-122"/>
              </a:rPr>
              <a:t>到达，超出了服务能力，</a:t>
            </a:r>
            <a:r>
              <a:rPr lang="zh-CN" altLang="en-US" sz="2400" b="1">
                <a:solidFill>
                  <a:srgbClr val="FF0000"/>
                </a:solidFill>
                <a:latin typeface="Times New Roman" panose="02020603050405020304" pitchFamily="18" charset="0"/>
                <a:ea typeface="华文中宋" panose="02010600040101010101" pitchFamily="2" charset="-122"/>
              </a:rPr>
              <a:t>平均时延无穷大！</a:t>
            </a:r>
          </a:p>
        </p:txBody>
      </p:sp>
      <p:pic>
        <p:nvPicPr>
          <p:cNvPr id="156678" name="Picture 7" descr="queueDe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0" y="3054350"/>
            <a:ext cx="35560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25635">
                                            <p:txEl>
                                              <p:pRg st="1" end="1"/>
                                            </p:txEl>
                                          </p:spTgt>
                                        </p:tgtEl>
                                        <p:attrNameLst>
                                          <p:attrName>style.visibility</p:attrName>
                                        </p:attrNameLst>
                                      </p:cBhvr>
                                      <p:to>
                                        <p:strVal val="visible"/>
                                      </p:to>
                                    </p:set>
                                    <p:animEffect transition="in" filter="wipe(down)">
                                      <p:cBhvr>
                                        <p:cTn id="7" dur="500"/>
                                        <p:tgtEl>
                                          <p:spTgt spid="3256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25636">
                                            <p:txEl>
                                              <p:pRg st="0" end="0"/>
                                            </p:txEl>
                                          </p:spTgt>
                                        </p:tgtEl>
                                        <p:attrNameLst>
                                          <p:attrName>style.visibility</p:attrName>
                                        </p:attrNameLst>
                                      </p:cBhvr>
                                      <p:to>
                                        <p:strVal val="visible"/>
                                      </p:to>
                                    </p:set>
                                    <p:animEffect transition="in" filter="wipe(down)">
                                      <p:cBhvr>
                                        <p:cTn id="12" dur="500"/>
                                        <p:tgtEl>
                                          <p:spTgt spid="32563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25636">
                                            <p:txEl>
                                              <p:pRg st="1" end="1"/>
                                            </p:txEl>
                                          </p:spTgt>
                                        </p:tgtEl>
                                        <p:attrNameLst>
                                          <p:attrName>style.visibility</p:attrName>
                                        </p:attrNameLst>
                                      </p:cBhvr>
                                      <p:to>
                                        <p:strVal val="visible"/>
                                      </p:to>
                                    </p:set>
                                    <p:animEffect transition="in" filter="wipe(down)">
                                      <p:cBhvr>
                                        <p:cTn id="17" dur="500"/>
                                        <p:tgtEl>
                                          <p:spTgt spid="32563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25636">
                                            <p:txEl>
                                              <p:pRg st="2" end="2"/>
                                            </p:txEl>
                                          </p:spTgt>
                                        </p:tgtEl>
                                        <p:attrNameLst>
                                          <p:attrName>style.visibility</p:attrName>
                                        </p:attrNameLst>
                                      </p:cBhvr>
                                      <p:to>
                                        <p:strVal val="visible"/>
                                      </p:to>
                                    </p:set>
                                    <p:animEffect transition="in" filter="wipe(down)">
                                      <p:cBhvr>
                                        <p:cTn id="22" dur="500"/>
                                        <p:tgtEl>
                                          <p:spTgt spid="3256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11163"/>
            <a:ext cx="8397875" cy="831850"/>
          </a:xfrm>
        </p:spPr>
        <p:txBody>
          <a:bodyPr/>
          <a:lstStyle/>
          <a:p>
            <a:pPr algn="ctr">
              <a:defRPr/>
            </a:pPr>
            <a:r>
              <a:rPr lang="zh-CN" altLang="en-US" dirty="0"/>
              <a:t>计算机网络和因特网</a:t>
            </a:r>
            <a:r>
              <a:rPr lang="en-US" altLang="zh-CN" dirty="0"/>
              <a:t>(1)</a:t>
            </a:r>
            <a:endParaRPr lang="zh-CN" altLang="en-US" dirty="0"/>
          </a:p>
        </p:txBody>
      </p:sp>
      <p:sp>
        <p:nvSpPr>
          <p:cNvPr id="3" name="内容占位符 2"/>
          <p:cNvSpPr>
            <a:spLocks noGrp="1"/>
          </p:cNvSpPr>
          <p:nvPr>
            <p:ph idx="1"/>
          </p:nvPr>
        </p:nvSpPr>
        <p:spPr>
          <a:xfrm>
            <a:off x="533400" y="1489075"/>
            <a:ext cx="8397875" cy="4759325"/>
          </a:xfrm>
        </p:spPr>
        <p:txBody>
          <a:bodyPr/>
          <a:lstStyle/>
          <a:p>
            <a:pPr marL="0" indent="0">
              <a:lnSpc>
                <a:spcPct val="110000"/>
              </a:lnSpc>
              <a:spcBef>
                <a:spcPct val="10000"/>
              </a:spcBef>
              <a:buFont typeface="Wingdings" panose="05000000000000000000" pitchFamily="2" charset="2"/>
              <a:buNone/>
              <a:defRPr/>
            </a:pPr>
            <a:r>
              <a:rPr lang="zh-CN" altLang="en-US" b="1" dirty="0"/>
              <a:t>计算机网络自</a:t>
            </a:r>
            <a:r>
              <a:rPr lang="en-US" altLang="zh-CN" b="1" dirty="0">
                <a:solidFill>
                  <a:srgbClr val="FF0000"/>
                </a:solidFill>
              </a:rPr>
              <a:t>20</a:t>
            </a:r>
            <a:r>
              <a:rPr lang="zh-CN" altLang="en-US" b="1" dirty="0">
                <a:solidFill>
                  <a:srgbClr val="FF0000"/>
                </a:solidFill>
              </a:rPr>
              <a:t>世纪</a:t>
            </a:r>
            <a:r>
              <a:rPr lang="en-US" altLang="zh-CN" b="1" dirty="0">
                <a:solidFill>
                  <a:srgbClr val="FF0000"/>
                </a:solidFill>
              </a:rPr>
              <a:t>60</a:t>
            </a:r>
            <a:r>
              <a:rPr lang="zh-CN" altLang="en-US" b="1" dirty="0">
                <a:solidFill>
                  <a:srgbClr val="FF0000"/>
                </a:solidFill>
              </a:rPr>
              <a:t>年代</a:t>
            </a:r>
            <a:r>
              <a:rPr lang="zh-CN" altLang="en-US" b="1" dirty="0"/>
              <a:t>开始发展。各种定义</a:t>
            </a:r>
            <a:r>
              <a:rPr lang="zh-CN" altLang="en-US" b="1" dirty="0" smtClean="0"/>
              <a:t>。</a:t>
            </a:r>
            <a:endParaRPr lang="en-US" altLang="zh-CN" b="1" dirty="0" smtClean="0">
              <a:solidFill>
                <a:schemeClr val="accent2"/>
              </a:solidFill>
            </a:endParaRPr>
          </a:p>
          <a:p>
            <a:pPr>
              <a:lnSpc>
                <a:spcPct val="110000"/>
              </a:lnSpc>
              <a:spcBef>
                <a:spcPct val="10000"/>
              </a:spcBef>
              <a:defRPr/>
            </a:pPr>
            <a:r>
              <a:rPr lang="zh-CN" altLang="en-US" b="1" dirty="0" smtClean="0">
                <a:solidFill>
                  <a:schemeClr val="accent2"/>
                </a:solidFill>
              </a:rPr>
              <a:t>简单</a:t>
            </a:r>
            <a:r>
              <a:rPr lang="zh-CN" altLang="en-US" b="1" dirty="0">
                <a:solidFill>
                  <a:schemeClr val="accent2"/>
                </a:solidFill>
              </a:rPr>
              <a:t>定义   </a:t>
            </a:r>
            <a:r>
              <a:rPr lang="zh-CN" altLang="en-US" b="1" dirty="0"/>
              <a:t>一些互相连接的、自治的计算机的集合。</a:t>
            </a:r>
          </a:p>
          <a:p>
            <a:pPr>
              <a:lnSpc>
                <a:spcPct val="110000"/>
              </a:lnSpc>
              <a:spcBef>
                <a:spcPct val="10000"/>
              </a:spcBef>
              <a:defRPr/>
            </a:pPr>
            <a:r>
              <a:rPr lang="zh-CN" altLang="en-US" b="1" dirty="0" smtClean="0">
                <a:solidFill>
                  <a:schemeClr val="accent2"/>
                </a:solidFill>
              </a:rPr>
              <a:t>文献</a:t>
            </a:r>
            <a:r>
              <a:rPr lang="zh-CN" altLang="en-US" b="1" dirty="0">
                <a:solidFill>
                  <a:schemeClr val="accent2"/>
                </a:solidFill>
              </a:rPr>
              <a:t>定义</a:t>
            </a:r>
          </a:p>
          <a:p>
            <a:pPr>
              <a:lnSpc>
                <a:spcPct val="110000"/>
              </a:lnSpc>
              <a:spcBef>
                <a:spcPct val="10000"/>
              </a:spcBef>
              <a:defRPr/>
            </a:pPr>
            <a:r>
              <a:rPr lang="zh-CN" altLang="en-US" b="1" dirty="0"/>
              <a:t>计算机网络是</a:t>
            </a:r>
            <a:r>
              <a:rPr lang="zh-CN" altLang="en-US" b="1" dirty="0">
                <a:solidFill>
                  <a:srgbClr val="FF0000"/>
                </a:solidFill>
              </a:rPr>
              <a:t>用通信设备和线路</a:t>
            </a:r>
            <a:r>
              <a:rPr lang="zh-CN" altLang="en-US" b="1" dirty="0"/>
              <a:t>将分散在不同地点的有独立功能的</a:t>
            </a:r>
            <a:r>
              <a:rPr lang="zh-CN" altLang="en-US" b="1" dirty="0">
                <a:solidFill>
                  <a:srgbClr val="FF0000"/>
                </a:solidFill>
              </a:rPr>
              <a:t>多个计算机系统</a:t>
            </a:r>
            <a:r>
              <a:rPr lang="zh-CN" altLang="en-US" b="1" dirty="0"/>
              <a:t>互相连接起来，并按照</a:t>
            </a:r>
            <a:r>
              <a:rPr lang="zh-CN" altLang="en-US" b="1" dirty="0">
                <a:solidFill>
                  <a:srgbClr val="FF0000"/>
                </a:solidFill>
              </a:rPr>
              <a:t>网络协议</a:t>
            </a:r>
            <a:r>
              <a:rPr lang="zh-CN" altLang="en-US" b="1" dirty="0"/>
              <a:t>进行数据通信，实现资源共享的计算机集合。</a:t>
            </a:r>
          </a:p>
          <a:p>
            <a:pPr lvl="1">
              <a:lnSpc>
                <a:spcPct val="110000"/>
              </a:lnSpc>
              <a:spcBef>
                <a:spcPct val="10000"/>
              </a:spcBef>
              <a:defRPr/>
            </a:pPr>
            <a:r>
              <a:rPr lang="zh-CN" altLang="en-US" b="1" dirty="0" smtClean="0">
                <a:solidFill>
                  <a:schemeClr val="hlink"/>
                </a:solidFill>
              </a:rPr>
              <a:t>多</a:t>
            </a:r>
            <a:r>
              <a:rPr lang="zh-CN" altLang="en-US" b="1" dirty="0">
                <a:solidFill>
                  <a:schemeClr val="hlink"/>
                </a:solidFill>
              </a:rPr>
              <a:t>个计算机：</a:t>
            </a:r>
            <a:r>
              <a:rPr lang="zh-CN" altLang="en-US" b="1" dirty="0"/>
              <a:t>为用户提供服务；</a:t>
            </a:r>
          </a:p>
          <a:p>
            <a:pPr lvl="1">
              <a:lnSpc>
                <a:spcPct val="110000"/>
              </a:lnSpc>
              <a:spcBef>
                <a:spcPct val="10000"/>
              </a:spcBef>
              <a:defRPr/>
            </a:pPr>
            <a:r>
              <a:rPr lang="zh-CN" altLang="en-US" b="1" dirty="0" smtClean="0">
                <a:solidFill>
                  <a:schemeClr val="hlink"/>
                </a:solidFill>
              </a:rPr>
              <a:t>一</a:t>
            </a:r>
            <a:r>
              <a:rPr lang="zh-CN" altLang="en-US" b="1" dirty="0">
                <a:solidFill>
                  <a:schemeClr val="hlink"/>
                </a:solidFill>
              </a:rPr>
              <a:t>个通信子网：</a:t>
            </a:r>
            <a:r>
              <a:rPr lang="zh-CN" altLang="en-US" b="1" dirty="0"/>
              <a:t>通信设备和线路；</a:t>
            </a:r>
          </a:p>
          <a:p>
            <a:pPr lvl="1">
              <a:lnSpc>
                <a:spcPct val="110000"/>
              </a:lnSpc>
              <a:spcBef>
                <a:spcPct val="10000"/>
              </a:spcBef>
              <a:buClr>
                <a:srgbClr val="008000"/>
              </a:buClr>
              <a:defRPr/>
            </a:pPr>
            <a:r>
              <a:rPr lang="zh-CN" altLang="en-US" b="1" dirty="0" smtClean="0">
                <a:solidFill>
                  <a:schemeClr val="hlink"/>
                </a:solidFill>
              </a:rPr>
              <a:t>一系列</a:t>
            </a:r>
            <a:r>
              <a:rPr lang="zh-CN" altLang="en-US" b="1" dirty="0">
                <a:solidFill>
                  <a:schemeClr val="hlink"/>
                </a:solidFill>
              </a:rPr>
              <a:t>协议：</a:t>
            </a:r>
            <a:r>
              <a:rPr lang="zh-CN" altLang="en-US" b="1" dirty="0"/>
              <a:t>保证数据通信</a:t>
            </a:r>
            <a:r>
              <a:rPr lang="zh-CN" altLang="en-US" b="1" dirty="0" smtClean="0"/>
              <a:t>。</a:t>
            </a:r>
            <a:endParaRPr lang="en-US" altLang="zh-CN" b="1" dirty="0" smtClean="0"/>
          </a:p>
          <a:p>
            <a:pPr>
              <a:lnSpc>
                <a:spcPct val="110000"/>
              </a:lnSpc>
              <a:spcBef>
                <a:spcPct val="10000"/>
              </a:spcBef>
              <a:buClr>
                <a:srgbClr val="008000"/>
              </a:buClr>
              <a:defRPr/>
            </a:pPr>
            <a:r>
              <a:rPr lang="zh-CN" altLang="en-US" b="1" dirty="0">
                <a:solidFill>
                  <a:schemeClr val="accent2"/>
                </a:solidFill>
              </a:rPr>
              <a:t>网络类型    </a:t>
            </a:r>
            <a:r>
              <a:rPr lang="zh-CN" altLang="en-US" b="1" dirty="0"/>
              <a:t>很多，如局域网、广域网等</a:t>
            </a:r>
            <a:r>
              <a:rPr lang="zh-CN" altLang="en-US" b="1" dirty="0" smtClean="0"/>
              <a:t>。典型</a:t>
            </a:r>
            <a:r>
              <a:rPr lang="zh-CN" altLang="en-US" b="1" dirty="0"/>
              <a:t>：因特网。</a:t>
            </a:r>
          </a:p>
          <a:p>
            <a:pPr>
              <a:lnSpc>
                <a:spcPct val="110000"/>
              </a:lnSpc>
              <a:spcBef>
                <a:spcPct val="10000"/>
              </a:spcBef>
              <a:buClr>
                <a:srgbClr val="008000"/>
              </a:buClr>
              <a:defRPr/>
            </a:pPr>
            <a:endParaRPr lang="zh-CN" altLang="en-US" b="1" dirty="0"/>
          </a:p>
          <a:p>
            <a:pPr>
              <a:defRPr/>
            </a:pPr>
            <a:endParaRPr lang="zh-CN" altLang="en-US" dirty="0"/>
          </a:p>
        </p:txBody>
      </p:sp>
      <p:sp>
        <p:nvSpPr>
          <p:cNvPr id="18436" name="灯片编号占位符 3"/>
          <p:cNvSpPr>
            <a:spLocks noGrp="1"/>
          </p:cNvSpPr>
          <p:nvPr>
            <p:ph type="sldNum" sz="quarter" idx="12"/>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52018FD9-DA85-408B-9424-175F9E01C562}" type="slidenum">
              <a:rPr lang="en-US" altLang="zh-CN" sz="1400" smtClean="0">
                <a:latin typeface="方正大标宋简体" panose="02010601030101010101" pitchFamily="2" charset="-122"/>
                <a:ea typeface="方正大标宋简体" panose="02010601030101010101" pitchFamily="2" charset="-122"/>
              </a:rPr>
              <a:pPr/>
              <a:t>14</a:t>
            </a:fld>
            <a:endParaRPr lang="en-US" altLang="zh-CN" sz="1400" smtClean="0">
              <a:latin typeface="方正大标宋简体" panose="02010601030101010101" pitchFamily="2" charset="-122"/>
              <a:ea typeface="方正大标宋简体" panose="02010601030101010101" pitchFamily="2" charset="-122"/>
            </a:endParaRPr>
          </a:p>
        </p:txBody>
      </p:sp>
    </p:spTree>
  </p:cSld>
  <p:clrMapOvr>
    <a:masterClrMapping/>
  </p:clrMapOvr>
  <p:transition>
    <p:random/>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5E10EF1-52A1-4EBD-B54A-BD0B42CF7C48}" type="slidenum">
              <a:rPr lang="en-US" altLang="zh-CN" sz="1400" smtClean="0"/>
              <a:pPr>
                <a:spcBef>
                  <a:spcPct val="0"/>
                </a:spcBef>
                <a:buClrTx/>
                <a:buSzTx/>
                <a:buFontTx/>
                <a:buNone/>
              </a:pPr>
              <a:t>140</a:t>
            </a:fld>
            <a:endParaRPr lang="en-US" altLang="zh-CN" sz="1400" smtClean="0"/>
          </a:p>
        </p:txBody>
      </p:sp>
      <p:sp>
        <p:nvSpPr>
          <p:cNvPr id="326658" name="Rectangle 2"/>
          <p:cNvSpPr>
            <a:spLocks noGrp="1" noChangeArrowheads="1"/>
          </p:cNvSpPr>
          <p:nvPr>
            <p:ph type="title"/>
          </p:nvPr>
        </p:nvSpPr>
        <p:spPr>
          <a:xfrm>
            <a:off x="533400" y="411163"/>
            <a:ext cx="8397875" cy="831850"/>
          </a:xfrm>
        </p:spPr>
        <p:txBody>
          <a:bodyPr/>
          <a:lstStyle/>
          <a:p>
            <a:pPr>
              <a:defRPr/>
            </a:pPr>
            <a:r>
              <a:rPr lang="en-US" altLang="zh-CN" i="1"/>
              <a:t>La/R</a:t>
            </a:r>
            <a:r>
              <a:rPr lang="en-US" altLang="zh-CN">
                <a:sym typeface="Symbol" panose="05050102010706020507" pitchFamily="18" charset="2"/>
              </a:rPr>
              <a:t></a:t>
            </a:r>
            <a:r>
              <a:rPr lang="en-US" altLang="zh-CN"/>
              <a:t>1</a:t>
            </a:r>
            <a:endParaRPr lang="zh-CN" altLang="en-US">
              <a:sym typeface="Wingdings" panose="05000000000000000000" pitchFamily="2" charset="2"/>
            </a:endParaRPr>
          </a:p>
        </p:txBody>
      </p:sp>
      <p:sp>
        <p:nvSpPr>
          <p:cNvPr id="326659" name="Rectangle 3"/>
          <p:cNvSpPr>
            <a:spLocks noGrp="1" noChangeArrowheads="1"/>
          </p:cNvSpPr>
          <p:nvPr>
            <p:ph type="body" idx="1"/>
          </p:nvPr>
        </p:nvSpPr>
        <p:spPr>
          <a:xfrm>
            <a:off x="533400" y="1600200"/>
            <a:ext cx="7772400" cy="3873500"/>
          </a:xfrm>
        </p:spPr>
        <p:txBody>
          <a:bodyPr/>
          <a:lstStyle/>
          <a:p>
            <a:pPr eaLnBrk="1">
              <a:lnSpc>
                <a:spcPct val="125000"/>
              </a:lnSpc>
              <a:spcBef>
                <a:spcPct val="25000"/>
              </a:spcBef>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分组周期性到达：</a:t>
            </a:r>
          </a:p>
          <a:p>
            <a:pPr eaLnBrk="1">
              <a:lnSpc>
                <a:spcPct val="125000"/>
              </a:lnSpc>
              <a:spcBef>
                <a:spcPct val="25000"/>
              </a:spcBef>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如每</a:t>
            </a:r>
            <a:r>
              <a:rPr lang="en-US" altLang="zh-CN" b="1" i="1" smtClean="0">
                <a:latin typeface="方正大标宋简体" panose="02010601030101010101" pitchFamily="2" charset="-122"/>
                <a:ea typeface="华文中宋" panose="02010600040101010101" pitchFamily="2" charset="-122"/>
              </a:rPr>
              <a:t>L/R</a:t>
            </a:r>
            <a:r>
              <a:rPr lang="en-US" altLang="zh-CN" b="1" smtClean="0">
                <a:latin typeface="方正大标宋简体" panose="02010601030101010101" pitchFamily="2" charset="-122"/>
                <a:ea typeface="华文中宋" panose="02010600040101010101" pitchFamily="2" charset="-122"/>
              </a:rPr>
              <a:t> s</a:t>
            </a:r>
            <a:r>
              <a:rPr lang="zh-CN" altLang="en-US" b="1" smtClean="0">
                <a:latin typeface="方正大标宋简体" panose="02010601030101010101" pitchFamily="2" charset="-122"/>
                <a:ea typeface="华文中宋" panose="02010600040101010101" pitchFamily="2" charset="-122"/>
              </a:rPr>
              <a:t>（传输时延）到达一个分组，则每个分组将到达</a:t>
            </a: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空</a:t>
            </a: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队列中，不会有排队时延；</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lnSpc>
                <a:spcPct val="125000"/>
              </a:lnSpc>
              <a:spcBef>
                <a:spcPct val="25000"/>
              </a:spcBef>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分组以突发形式到达：</a:t>
            </a:r>
            <a:r>
              <a:rPr lang="zh-CN" altLang="en-US" b="1" smtClean="0">
                <a:latin typeface="方正大标宋简体" panose="02010601030101010101" pitchFamily="2" charset="-122"/>
                <a:ea typeface="华文中宋" panose="02010600040101010101" pitchFamily="2" charset="-122"/>
              </a:rPr>
              <a:t>平均排队时延会很大。</a:t>
            </a:r>
          </a:p>
          <a:p>
            <a:pPr eaLnBrk="1">
              <a:lnSpc>
                <a:spcPct val="125000"/>
              </a:lnSpc>
              <a:spcBef>
                <a:spcPct val="25000"/>
              </a:spcBef>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例如，设每</a:t>
            </a:r>
            <a:r>
              <a:rPr lang="en-US" altLang="zh-CN" b="1" i="1" smtClean="0">
                <a:latin typeface="方正大标宋简体" panose="02010601030101010101" pitchFamily="2" charset="-122"/>
                <a:ea typeface="华文中宋" panose="02010600040101010101" pitchFamily="2" charset="-122"/>
              </a:rPr>
              <a:t>L/R</a:t>
            </a:r>
            <a:r>
              <a:rPr lang="en-US" altLang="zh-CN" b="1" smtClean="0">
                <a:latin typeface="方正大标宋简体" panose="02010601030101010101" pitchFamily="2" charset="-122"/>
                <a:ea typeface="华文中宋" panose="02010600040101010101" pitchFamily="2" charset="-122"/>
              </a:rPr>
              <a:t> s</a:t>
            </a:r>
            <a:r>
              <a:rPr lang="zh-CN" altLang="en-US" b="1" smtClean="0">
                <a:latin typeface="方正大标宋简体" panose="02010601030101010101" pitchFamily="2" charset="-122"/>
                <a:ea typeface="华文中宋" panose="02010600040101010101" pitchFamily="2" charset="-122"/>
              </a:rPr>
              <a:t>同时到达</a:t>
            </a:r>
            <a:r>
              <a:rPr lang="en-US" altLang="zh-CN" b="1" i="1" smtClean="0">
                <a:latin typeface="方正大标宋简体" panose="02010601030101010101" pitchFamily="2" charset="-122"/>
                <a:ea typeface="华文中宋" panose="02010600040101010101" pitchFamily="2" charset="-122"/>
              </a:rPr>
              <a:t>N</a:t>
            </a:r>
            <a:r>
              <a:rPr lang="zh-CN" altLang="en-US" b="1" smtClean="0">
                <a:latin typeface="方正大标宋简体" panose="02010601030101010101" pitchFamily="2" charset="-122"/>
                <a:ea typeface="华文中宋" panose="02010600040101010101" pitchFamily="2" charset="-122"/>
              </a:rPr>
              <a:t>个分组，第一个分组没有排队时延，第二个分组就有</a:t>
            </a:r>
            <a:r>
              <a:rPr lang="en-US" altLang="zh-CN" b="1" i="1" smtClean="0">
                <a:latin typeface="方正大标宋简体" panose="02010601030101010101" pitchFamily="2" charset="-122"/>
                <a:ea typeface="华文中宋" panose="02010600040101010101" pitchFamily="2" charset="-122"/>
              </a:rPr>
              <a:t>L/R</a:t>
            </a:r>
            <a:r>
              <a:rPr lang="en-US" altLang="zh-CN" b="1" smtClean="0">
                <a:latin typeface="方正大标宋简体" panose="02010601030101010101" pitchFamily="2" charset="-122"/>
                <a:ea typeface="华文中宋" panose="02010600040101010101" pitchFamily="2" charset="-122"/>
              </a:rPr>
              <a:t>s</a:t>
            </a:r>
            <a:r>
              <a:rPr lang="zh-CN" altLang="en-US" b="1" smtClean="0">
                <a:latin typeface="方正大标宋简体" panose="02010601030101010101" pitchFamily="2" charset="-122"/>
                <a:ea typeface="华文中宋" panose="02010600040101010101" pitchFamily="2" charset="-122"/>
              </a:rPr>
              <a:t>的排队时延，第</a:t>
            </a:r>
            <a:r>
              <a:rPr lang="en-US" altLang="zh-CN" b="1" i="1" smtClean="0">
                <a:latin typeface="方正大标宋简体" panose="02010601030101010101" pitchFamily="2" charset="-122"/>
                <a:ea typeface="华文中宋" panose="02010600040101010101" pitchFamily="2" charset="-122"/>
              </a:rPr>
              <a:t>n</a:t>
            </a:r>
            <a:r>
              <a:rPr lang="zh-CN" altLang="en-US" b="1" smtClean="0">
                <a:latin typeface="方正大标宋简体" panose="02010601030101010101" pitchFamily="2" charset="-122"/>
                <a:ea typeface="华文中宋" panose="02010600040101010101" pitchFamily="2" charset="-122"/>
              </a:rPr>
              <a:t>个分组有</a:t>
            </a:r>
            <a:r>
              <a:rPr lang="en-US" altLang="zh-CN" b="1" i="1" smtClean="0">
                <a:latin typeface="方正大标宋简体" panose="02010601030101010101" pitchFamily="2" charset="-122"/>
                <a:ea typeface="华文中宋" panose="02010600040101010101" pitchFamily="2" charset="-122"/>
              </a:rPr>
              <a:t>(n-</a:t>
            </a:r>
            <a:r>
              <a:rPr lang="en-US" altLang="zh-CN" b="1" smtClean="0">
                <a:latin typeface="方正大标宋简体" panose="02010601030101010101" pitchFamily="2" charset="-122"/>
                <a:ea typeface="华文中宋" panose="02010600040101010101" pitchFamily="2" charset="-122"/>
              </a:rPr>
              <a:t>1</a:t>
            </a:r>
            <a:r>
              <a:rPr lang="en-US" altLang="zh-CN" b="1" i="1" smtClean="0">
                <a:latin typeface="方正大标宋简体" panose="02010601030101010101" pitchFamily="2" charset="-122"/>
                <a:ea typeface="华文中宋" panose="02010600040101010101" pitchFamily="2" charset="-122"/>
              </a:rPr>
              <a:t>) L/R</a:t>
            </a:r>
            <a:r>
              <a:rPr lang="zh-CN" altLang="en-US" b="1" smtClean="0">
                <a:latin typeface="方正大标宋简体" panose="02010601030101010101" pitchFamily="2" charset="-122"/>
                <a:ea typeface="华文中宋" panose="02010600040101010101" pitchFamily="2" charset="-122"/>
              </a:rPr>
              <a:t>的排队时延。</a:t>
            </a:r>
          </a:p>
        </p:txBody>
      </p:sp>
      <p:sp>
        <p:nvSpPr>
          <p:cNvPr id="326660" name="Text Box 4"/>
          <p:cNvSpPr txBox="1">
            <a:spLocks noChangeArrowheads="1"/>
          </p:cNvSpPr>
          <p:nvPr/>
        </p:nvSpPr>
        <p:spPr bwMode="auto">
          <a:xfrm>
            <a:off x="1625600" y="5880100"/>
            <a:ext cx="5638800" cy="466725"/>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2400" b="1">
                <a:solidFill>
                  <a:schemeClr val="hlink"/>
                </a:solidFill>
                <a:latin typeface="楷体_GB2312" pitchFamily="49" charset="-122"/>
                <a:ea typeface="楷体_GB2312" pitchFamily="49" charset="-122"/>
              </a:rPr>
              <a:t>设计系统时流量强度不能大于</a:t>
            </a:r>
            <a:r>
              <a:rPr lang="en-US" altLang="zh-CN" sz="2400" b="1">
                <a:solidFill>
                  <a:schemeClr val="hlink"/>
                </a:solidFill>
                <a:latin typeface="楷体_GB2312" pitchFamily="49" charset="-122"/>
                <a:ea typeface="楷体_GB2312" pitchFamily="49" charset="-122"/>
              </a:rPr>
              <a:t>1</a:t>
            </a:r>
            <a:r>
              <a:rPr lang="zh-CN" altLang="en-US" sz="2400" b="1">
                <a:solidFill>
                  <a:schemeClr val="hlink"/>
                </a:solidFill>
                <a:latin typeface="楷体_GB2312" pitchFamily="49" charset="-122"/>
                <a:ea typeface="楷体_GB2312" pitchFamily="49" charset="-122"/>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wipe(down)">
                                      <p:cBhvr>
                                        <p:cTn id="7" dur="500"/>
                                        <p:tgtEl>
                                          <p:spTgt spid="32665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26659">
                                            <p:txEl>
                                              <p:pRg st="1" end="1"/>
                                            </p:txEl>
                                          </p:spTgt>
                                        </p:tgtEl>
                                        <p:attrNameLst>
                                          <p:attrName>style.visibility</p:attrName>
                                        </p:attrNameLst>
                                      </p:cBhvr>
                                      <p:to>
                                        <p:strVal val="visible"/>
                                      </p:to>
                                    </p:set>
                                    <p:animEffect transition="in" filter="wipe(down)">
                                      <p:cBhvr>
                                        <p:cTn id="10" dur="500"/>
                                        <p:tgtEl>
                                          <p:spTgt spid="32665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26659">
                                            <p:txEl>
                                              <p:pRg st="2" end="2"/>
                                            </p:txEl>
                                          </p:spTgt>
                                        </p:tgtEl>
                                        <p:attrNameLst>
                                          <p:attrName>style.visibility</p:attrName>
                                        </p:attrNameLst>
                                      </p:cBhvr>
                                      <p:to>
                                        <p:strVal val="visible"/>
                                      </p:to>
                                    </p:set>
                                    <p:animEffect transition="in" filter="wipe(down)">
                                      <p:cBhvr>
                                        <p:cTn id="15" dur="500"/>
                                        <p:tgtEl>
                                          <p:spTgt spid="326659">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26659">
                                            <p:txEl>
                                              <p:pRg st="3" end="3"/>
                                            </p:txEl>
                                          </p:spTgt>
                                        </p:tgtEl>
                                        <p:attrNameLst>
                                          <p:attrName>style.visibility</p:attrName>
                                        </p:attrNameLst>
                                      </p:cBhvr>
                                      <p:to>
                                        <p:strVal val="visible"/>
                                      </p:to>
                                    </p:set>
                                    <p:animEffect transition="in" filter="wipe(down)">
                                      <p:cBhvr>
                                        <p:cTn id="18" dur="500"/>
                                        <p:tgtEl>
                                          <p:spTgt spid="326659">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26660"/>
                                        </p:tgtEl>
                                        <p:attrNameLst>
                                          <p:attrName>style.visibility</p:attrName>
                                        </p:attrNameLst>
                                      </p:cBhvr>
                                      <p:to>
                                        <p:strVal val="visible"/>
                                      </p:to>
                                    </p:set>
                                    <p:animEffect transition="in" filter="dissolve">
                                      <p:cBhvr>
                                        <p:cTn id="23" dur="500"/>
                                        <p:tgtEl>
                                          <p:spTgt spid="326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2183FA2-09F3-43E1-81D4-5C4440560DAD}" type="slidenum">
              <a:rPr lang="en-US" altLang="zh-CN" sz="1400" smtClean="0"/>
              <a:pPr>
                <a:spcBef>
                  <a:spcPct val="0"/>
                </a:spcBef>
                <a:buClrTx/>
                <a:buSzTx/>
                <a:buFontTx/>
                <a:buNone/>
              </a:pPr>
              <a:t>141</a:t>
            </a:fld>
            <a:endParaRPr lang="en-US" altLang="zh-CN" sz="1400" smtClean="0"/>
          </a:p>
        </p:txBody>
      </p:sp>
      <p:sp>
        <p:nvSpPr>
          <p:cNvPr id="327682" name="Rectangle 2"/>
          <p:cNvSpPr>
            <a:spLocks noGrp="1" noChangeArrowheads="1"/>
          </p:cNvSpPr>
          <p:nvPr>
            <p:ph type="title"/>
          </p:nvPr>
        </p:nvSpPr>
        <p:spPr>
          <a:xfrm>
            <a:off x="533400" y="411163"/>
            <a:ext cx="8397875" cy="831850"/>
          </a:xfrm>
        </p:spPr>
        <p:txBody>
          <a:bodyPr/>
          <a:lstStyle/>
          <a:p>
            <a:pPr>
              <a:defRPr/>
            </a:pPr>
            <a:r>
              <a:rPr lang="en-US" altLang="zh-CN"/>
              <a:t>2</a:t>
            </a:r>
            <a:r>
              <a:rPr lang="zh-CN" altLang="en-US"/>
              <a:t>、分组丢失</a:t>
            </a:r>
          </a:p>
        </p:txBody>
      </p:sp>
      <p:sp>
        <p:nvSpPr>
          <p:cNvPr id="158724" name="Rectangle 3"/>
          <p:cNvSpPr>
            <a:spLocks noGrp="1" noChangeArrowheads="1"/>
          </p:cNvSpPr>
          <p:nvPr>
            <p:ph type="body" idx="1"/>
          </p:nvPr>
        </p:nvSpPr>
        <p:spPr>
          <a:xfrm>
            <a:off x="533400" y="1489075"/>
            <a:ext cx="8397875" cy="4759325"/>
          </a:xfrm>
        </p:spPr>
        <p:txBody>
          <a:bodyPr/>
          <a:lstStyle/>
          <a:p>
            <a:pPr eaLnBrk="1">
              <a:lnSpc>
                <a:spcPct val="13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通常，一条链路的缓存队列容量有限。</a:t>
            </a:r>
            <a:endParaRPr lang="zh-CN" altLang="en-US" b="1" i="1" smtClean="0">
              <a:latin typeface="方正大标宋简体" panose="02010601030101010101" pitchFamily="2" charset="-122"/>
              <a:ea typeface="华文中宋" panose="02010600040101010101" pitchFamily="2" charset="-122"/>
            </a:endParaRPr>
          </a:p>
          <a:p>
            <a:pPr eaLnBrk="1">
              <a:lnSpc>
                <a:spcPct val="130000"/>
              </a:lnSpc>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分组丢失</a:t>
            </a:r>
            <a:r>
              <a:rPr lang="en-US" altLang="zh-CN" b="1" smtClean="0">
                <a:solidFill>
                  <a:srgbClr val="FF0000"/>
                </a:solidFill>
                <a:latin typeface="方正大标宋简体" panose="02010601030101010101" pitchFamily="2" charset="-122"/>
                <a:ea typeface="华文中宋" panose="02010600040101010101" pitchFamily="2" charset="-122"/>
              </a:rPr>
              <a:t>(lost)</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当到达的分组发现队列已满，没有空间存储，被丢弃 </a:t>
            </a:r>
            <a:r>
              <a:rPr lang="en-US" altLang="zh-CN" b="1" smtClean="0">
                <a:latin typeface="方正大标宋简体" panose="02010601030101010101" pitchFamily="2" charset="-122"/>
                <a:ea typeface="华文中宋" panose="02010600040101010101" pitchFamily="2" charset="-122"/>
              </a:rPr>
              <a:t>(drop)</a:t>
            </a:r>
            <a:r>
              <a:rPr lang="zh-CN" altLang="en-US" b="1" smtClean="0">
                <a:latin typeface="方正大标宋简体" panose="02010601030101010101" pitchFamily="2" charset="-122"/>
                <a:ea typeface="华文中宋" panose="02010600040101010101" pitchFamily="2" charset="-122"/>
              </a:rPr>
              <a:t>。</a:t>
            </a:r>
          </a:p>
          <a:p>
            <a:pPr eaLnBrk="1">
              <a:lnSpc>
                <a:spcPct val="130000"/>
              </a:lnSpc>
            </a:pPr>
            <a:r>
              <a:rPr lang="zh-CN" altLang="en-US" b="1" smtClean="0">
                <a:latin typeface="方正大标宋简体" panose="02010601030101010101" pitchFamily="2" charset="-122"/>
                <a:ea typeface="华文中宋" panose="02010600040101010101" pitchFamily="2" charset="-122"/>
              </a:rPr>
              <a:t>丢失的分组可能由前面的节点或由源端系统重传，或根本不重传。</a:t>
            </a:r>
            <a:endParaRPr lang="en-US" altLang="zh-CN" b="1" smtClean="0">
              <a:latin typeface="方正大标宋简体" panose="02010601030101010101" pitchFamily="2" charset="-122"/>
              <a:ea typeface="华文中宋" panose="02010600040101010101" pitchFamily="2" charset="-122"/>
            </a:endParaRPr>
          </a:p>
          <a:p>
            <a:pPr eaLnBrk="1">
              <a:lnSpc>
                <a:spcPct val="130000"/>
              </a:lnSpc>
            </a:pPr>
            <a:endParaRPr lang="zh-CN" altLang="en-US"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8F9E0DCA-7A1F-446A-94A2-53DDCE9E5005}" type="slidenum">
              <a:rPr lang="en-US" altLang="zh-CN" sz="1400" smtClean="0"/>
              <a:pPr>
                <a:spcBef>
                  <a:spcPct val="0"/>
                </a:spcBef>
                <a:buClrTx/>
                <a:buSzTx/>
                <a:buFontTx/>
                <a:buNone/>
              </a:pPr>
              <a:t>142</a:t>
            </a:fld>
            <a:endParaRPr lang="en-US" altLang="zh-CN" sz="1400" smtClean="0"/>
          </a:p>
        </p:txBody>
      </p:sp>
      <p:sp>
        <p:nvSpPr>
          <p:cNvPr id="328706" name="Rectangle 2"/>
          <p:cNvSpPr>
            <a:spLocks noGrp="1" noChangeArrowheads="1"/>
          </p:cNvSpPr>
          <p:nvPr>
            <p:ph type="title"/>
          </p:nvPr>
        </p:nvSpPr>
        <p:spPr>
          <a:xfrm>
            <a:off x="533400" y="411163"/>
            <a:ext cx="8397875" cy="831850"/>
          </a:xfrm>
        </p:spPr>
        <p:txBody>
          <a:bodyPr/>
          <a:lstStyle/>
          <a:p>
            <a:pPr>
              <a:defRPr/>
            </a:pPr>
            <a:r>
              <a:rPr lang="en-US" altLang="zh-CN"/>
              <a:t>3</a:t>
            </a:r>
            <a:r>
              <a:rPr lang="zh-CN" altLang="en-US"/>
              <a:t>、端到端时延</a:t>
            </a:r>
          </a:p>
        </p:txBody>
      </p:sp>
      <p:sp>
        <p:nvSpPr>
          <p:cNvPr id="328707" name="Rectangle 3"/>
          <p:cNvSpPr>
            <a:spLocks noGrp="1" noChangeArrowheads="1"/>
          </p:cNvSpPr>
          <p:nvPr>
            <p:ph type="body" idx="1"/>
          </p:nvPr>
        </p:nvSpPr>
        <p:spPr>
          <a:xfrm>
            <a:off x="533400" y="1371600"/>
            <a:ext cx="7772400" cy="4876800"/>
          </a:xfrm>
        </p:spPr>
        <p:txBody>
          <a:bodyPr/>
          <a:lstStyle/>
          <a:p>
            <a:pPr eaLnBrk="1">
              <a:lnSpc>
                <a:spcPct val="110000"/>
              </a:lnSpc>
              <a:buFont typeface="Wingdings" panose="05000000000000000000" pitchFamily="2" charset="2"/>
              <a:buNone/>
            </a:pPr>
            <a:r>
              <a:rPr lang="zh-CN" altLang="en-US" b="1" smtClean="0">
                <a:latin typeface="方正大标宋简体" panose="02010601030101010101" pitchFamily="2" charset="-122"/>
                <a:ea typeface="方正大标宋简体" panose="02010601030101010101" pitchFamily="2" charset="-122"/>
              </a:rPr>
              <a:t>    </a:t>
            </a:r>
            <a:r>
              <a:rPr lang="zh-CN" altLang="en-US" b="1" smtClean="0">
                <a:solidFill>
                  <a:srgbClr val="FF0000"/>
                </a:solidFill>
                <a:latin typeface="方正大标宋简体" panose="02010601030101010101" pitchFamily="2" charset="-122"/>
                <a:ea typeface="华文中宋" panose="02010600040101010101" pitchFamily="2" charset="-122"/>
              </a:rPr>
              <a:t>从源到目的地的时延。</a:t>
            </a:r>
          </a:p>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设源主机和目的主机之间有</a:t>
            </a:r>
            <a:r>
              <a:rPr lang="en-US" altLang="zh-CN" b="1" i="1" smtClean="0">
                <a:latin typeface="方正大标宋简体" panose="02010601030101010101" pitchFamily="2" charset="-122"/>
                <a:ea typeface="华文中宋" panose="02010600040101010101" pitchFamily="2" charset="-122"/>
              </a:rPr>
              <a:t>N-</a:t>
            </a:r>
            <a:r>
              <a:rPr lang="en-US" altLang="zh-CN" b="1" smtClean="0">
                <a:latin typeface="方正大标宋简体" panose="02010601030101010101" pitchFamily="2" charset="-122"/>
                <a:ea typeface="华文中宋" panose="02010600040101010101" pitchFamily="2" charset="-122"/>
              </a:rPr>
              <a:t>1</a:t>
            </a:r>
            <a:r>
              <a:rPr lang="zh-CN" altLang="en-US" b="1" smtClean="0">
                <a:latin typeface="方正大标宋简体" panose="02010601030101010101" pitchFamily="2" charset="-122"/>
                <a:ea typeface="华文中宋" panose="02010600040101010101" pitchFamily="2" charset="-122"/>
              </a:rPr>
              <a:t>个路由器</a:t>
            </a:r>
          </a:p>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网络无拥塞，忽略排队时延</a:t>
            </a:r>
          </a:p>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路由器和源主机的</a:t>
            </a:r>
            <a:r>
              <a:rPr lang="zh-CN" altLang="en-US" b="1" smtClean="0">
                <a:solidFill>
                  <a:srgbClr val="FF0000"/>
                </a:solidFill>
                <a:latin typeface="方正大标宋简体" panose="02010601030101010101" pitchFamily="2" charset="-122"/>
                <a:ea typeface="华文中宋" panose="02010600040101010101" pitchFamily="2" charset="-122"/>
              </a:rPr>
              <a:t>处理时延是</a:t>
            </a:r>
            <a:r>
              <a:rPr lang="en-US" altLang="zh-CN" b="1" i="1" smtClean="0">
                <a:solidFill>
                  <a:srgbClr val="FF0000"/>
                </a:solidFill>
                <a:latin typeface="方正大标宋简体" panose="02010601030101010101" pitchFamily="2" charset="-122"/>
                <a:ea typeface="华文中宋" panose="02010600040101010101" pitchFamily="2" charset="-122"/>
              </a:rPr>
              <a:t>d</a:t>
            </a:r>
            <a:r>
              <a:rPr lang="en-US" altLang="zh-CN" b="1" baseline="-16000" smtClean="0">
                <a:solidFill>
                  <a:srgbClr val="FF0000"/>
                </a:solidFill>
                <a:latin typeface="方正大标宋简体" panose="02010601030101010101" pitchFamily="2" charset="-122"/>
                <a:ea typeface="华文中宋" panose="02010600040101010101" pitchFamily="2" charset="-122"/>
              </a:rPr>
              <a:t>proc</a:t>
            </a:r>
          </a:p>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路由器和源主机的输出速率是</a:t>
            </a:r>
            <a:r>
              <a:rPr lang="en-US" altLang="zh-CN" b="1" i="1" smtClean="0">
                <a:solidFill>
                  <a:srgbClr val="FF0000"/>
                </a:solidFill>
                <a:latin typeface="方正大标宋简体" panose="02010601030101010101" pitchFamily="2" charset="-122"/>
                <a:ea typeface="华文中宋" panose="02010600040101010101" pitchFamily="2" charset="-122"/>
              </a:rPr>
              <a:t>R</a:t>
            </a:r>
            <a:r>
              <a:rPr lang="en-US" altLang="zh-CN" b="1" smtClean="0">
                <a:solidFill>
                  <a:srgbClr val="FF0000"/>
                </a:solidFill>
                <a:latin typeface="方正大标宋简体" panose="02010601030101010101" pitchFamily="2" charset="-122"/>
                <a:ea typeface="华文中宋" panose="02010600040101010101" pitchFamily="2" charset="-122"/>
              </a:rPr>
              <a:t>bit/s</a:t>
            </a:r>
            <a:endParaRPr lang="zh-CN" altLang="en-US" b="1" smtClean="0">
              <a:solidFill>
                <a:srgbClr val="FF0000"/>
              </a:solidFill>
              <a:latin typeface="方正大标宋简体" panose="02010601030101010101" pitchFamily="2" charset="-122"/>
              <a:ea typeface="华文中宋" panose="02010600040101010101" pitchFamily="2" charset="-122"/>
            </a:endParaRPr>
          </a:p>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每条链路的</a:t>
            </a:r>
            <a:r>
              <a:rPr lang="zh-CN" altLang="en-US" b="1" smtClean="0">
                <a:solidFill>
                  <a:srgbClr val="FF0000"/>
                </a:solidFill>
                <a:latin typeface="方正大标宋简体" panose="02010601030101010101" pitchFamily="2" charset="-122"/>
                <a:ea typeface="华文中宋" panose="02010600040101010101" pitchFamily="2" charset="-122"/>
              </a:rPr>
              <a:t>传播时延是</a:t>
            </a:r>
            <a:r>
              <a:rPr lang="en-US" altLang="zh-CN" b="1" i="1" smtClean="0">
                <a:solidFill>
                  <a:srgbClr val="FF0000"/>
                </a:solidFill>
                <a:latin typeface="方正大标宋简体" panose="02010601030101010101" pitchFamily="2" charset="-122"/>
                <a:ea typeface="华文中宋" panose="02010600040101010101" pitchFamily="2" charset="-122"/>
              </a:rPr>
              <a:t>d</a:t>
            </a:r>
            <a:r>
              <a:rPr lang="en-US" altLang="zh-CN" b="1" baseline="-16000" smtClean="0">
                <a:solidFill>
                  <a:srgbClr val="FF0000"/>
                </a:solidFill>
                <a:latin typeface="方正大标宋简体" panose="02010601030101010101" pitchFamily="2" charset="-122"/>
                <a:ea typeface="华文中宋" panose="02010600040101010101" pitchFamily="2" charset="-122"/>
              </a:rPr>
              <a:t>prop</a:t>
            </a:r>
            <a:endParaRPr lang="zh-CN" altLang="en-US" b="1" baseline="-16000" smtClean="0">
              <a:solidFill>
                <a:srgbClr val="FF0000"/>
              </a:solidFill>
              <a:latin typeface="方正大标宋简体" panose="02010601030101010101" pitchFamily="2" charset="-122"/>
              <a:ea typeface="华文中宋" panose="02010600040101010101" pitchFamily="2" charset="-122"/>
            </a:endParaRPr>
          </a:p>
          <a:p>
            <a:pPr eaLnBrk="1">
              <a:lnSpc>
                <a:spcPct val="110000"/>
              </a:lnSpc>
              <a:buFont typeface="Wingdings" panose="05000000000000000000" pitchFamily="2" charset="2"/>
              <a:buChar char="m"/>
            </a:pPr>
            <a:r>
              <a:rPr lang="zh-CN" altLang="en-US" b="1" smtClean="0">
                <a:latin typeface="方正大标宋简体" panose="02010601030101010101" pitchFamily="2" charset="-122"/>
                <a:ea typeface="华文中宋" panose="02010600040101010101" pitchFamily="2" charset="-122"/>
              </a:rPr>
              <a:t>每个节点时延： </a:t>
            </a:r>
            <a:r>
              <a:rPr lang="en-US" altLang="zh-CN" b="1" i="1" smtClean="0">
                <a:latin typeface="方正大标宋简体" panose="02010601030101010101" pitchFamily="2" charset="-122"/>
                <a:ea typeface="华文中宋" panose="02010600040101010101" pitchFamily="2" charset="-122"/>
              </a:rPr>
              <a:t>d</a:t>
            </a:r>
            <a:r>
              <a:rPr lang="en-US" altLang="zh-CN" b="1" baseline="-16000" smtClean="0">
                <a:latin typeface="方正大标宋简体" panose="02010601030101010101" pitchFamily="2" charset="-122"/>
                <a:ea typeface="华文中宋" panose="02010600040101010101" pitchFamily="2" charset="-122"/>
              </a:rPr>
              <a:t>proc</a:t>
            </a:r>
            <a:r>
              <a:rPr lang="en-US" altLang="zh-CN" b="1" smtClean="0">
                <a:latin typeface="方正大标宋简体" panose="02010601030101010101" pitchFamily="2" charset="-122"/>
                <a:ea typeface="华文中宋" panose="02010600040101010101" pitchFamily="2" charset="-122"/>
              </a:rPr>
              <a:t>+</a:t>
            </a:r>
            <a:r>
              <a:rPr lang="en-US" altLang="zh-CN" b="1" i="1" smtClean="0">
                <a:latin typeface="方正大标宋简体" panose="02010601030101010101" pitchFamily="2" charset="-122"/>
                <a:ea typeface="华文中宋" panose="02010600040101010101" pitchFamily="2" charset="-122"/>
              </a:rPr>
              <a:t>d</a:t>
            </a:r>
            <a:r>
              <a:rPr lang="en-US" altLang="zh-CN" b="1" baseline="-25000" smtClean="0">
                <a:latin typeface="方正大标宋简体" panose="02010601030101010101" pitchFamily="2" charset="-122"/>
                <a:ea typeface="华文中宋" panose="02010600040101010101" pitchFamily="2" charset="-122"/>
              </a:rPr>
              <a:t>trans</a:t>
            </a:r>
            <a:r>
              <a:rPr lang="en-US" altLang="zh-CN" b="1" smtClean="0">
                <a:latin typeface="方正大标宋简体" panose="02010601030101010101" pitchFamily="2" charset="-122"/>
                <a:ea typeface="华文中宋" panose="02010600040101010101" pitchFamily="2" charset="-122"/>
              </a:rPr>
              <a:t>+</a:t>
            </a:r>
            <a:r>
              <a:rPr lang="en-US" altLang="zh-CN" b="1" i="1" smtClean="0">
                <a:latin typeface="方正大标宋简体" panose="02010601030101010101" pitchFamily="2" charset="-122"/>
                <a:ea typeface="华文中宋" panose="02010600040101010101" pitchFamily="2" charset="-122"/>
              </a:rPr>
              <a:t>d</a:t>
            </a:r>
            <a:r>
              <a:rPr lang="en-US" altLang="zh-CN" b="1" baseline="-16000" smtClean="0">
                <a:latin typeface="方正大标宋简体" panose="02010601030101010101" pitchFamily="2" charset="-122"/>
                <a:ea typeface="华文中宋" panose="02010600040101010101" pitchFamily="2" charset="-122"/>
              </a:rPr>
              <a:t>prop</a:t>
            </a:r>
          </a:p>
          <a:p>
            <a:pPr eaLnBrk="1">
              <a:lnSpc>
                <a:spcPct val="110000"/>
              </a:lnSpc>
              <a:buFont typeface="Wingdings" panose="05000000000000000000" pitchFamily="2" charset="2"/>
              <a:buChar char="m"/>
            </a:pPr>
            <a:r>
              <a:rPr lang="zh-CN" altLang="en-US" b="1" smtClean="0">
                <a:latin typeface="方正大标宋简体" panose="02010601030101010101" pitchFamily="2" charset="-122"/>
                <a:ea typeface="华文中宋" panose="02010600040101010101" pitchFamily="2" charset="-122"/>
              </a:rPr>
              <a:t>端到端时延：</a:t>
            </a:r>
          </a:p>
          <a:p>
            <a:pPr eaLnBrk="1">
              <a:lnSpc>
                <a:spcPct val="11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d</a:t>
            </a:r>
            <a:r>
              <a:rPr lang="en-US" altLang="zh-CN" b="1" baseline="-25000" smtClean="0">
                <a:latin typeface="方正大标宋简体" panose="02010601030101010101" pitchFamily="2" charset="-122"/>
                <a:ea typeface="华文中宋" panose="02010600040101010101" pitchFamily="2" charset="-122"/>
              </a:rPr>
              <a:t>end-end</a:t>
            </a:r>
            <a:r>
              <a:rPr lang="en-US" altLang="zh-CN"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N</a:t>
            </a:r>
            <a:r>
              <a:rPr lang="en-US" altLang="zh-CN" b="1" smtClean="0">
                <a:latin typeface="方正大标宋简体" panose="02010601030101010101" pitchFamily="2" charset="-122"/>
                <a:ea typeface="华文中宋" panose="02010600040101010101" pitchFamily="2" charset="-122"/>
              </a:rPr>
              <a:t>(</a:t>
            </a:r>
            <a:r>
              <a:rPr lang="en-US" altLang="zh-CN" b="1" i="1" smtClean="0">
                <a:latin typeface="方正大标宋简体" panose="02010601030101010101" pitchFamily="2" charset="-122"/>
                <a:ea typeface="华文中宋" panose="02010600040101010101" pitchFamily="2" charset="-122"/>
              </a:rPr>
              <a:t>d</a:t>
            </a:r>
            <a:r>
              <a:rPr lang="en-US" altLang="zh-CN" b="1" baseline="-16000" smtClean="0">
                <a:latin typeface="方正大标宋简体" panose="02010601030101010101" pitchFamily="2" charset="-122"/>
                <a:ea typeface="华文中宋" panose="02010600040101010101" pitchFamily="2" charset="-122"/>
              </a:rPr>
              <a:t>proc</a:t>
            </a:r>
            <a:r>
              <a:rPr lang="en-US" altLang="zh-CN" b="1" smtClean="0">
                <a:latin typeface="方正大标宋简体" panose="02010601030101010101" pitchFamily="2" charset="-122"/>
                <a:ea typeface="华文中宋" panose="02010600040101010101" pitchFamily="2" charset="-122"/>
              </a:rPr>
              <a:t>+</a:t>
            </a:r>
            <a:r>
              <a:rPr lang="en-US" altLang="zh-CN" b="1" i="1" smtClean="0">
                <a:latin typeface="方正大标宋简体" panose="02010601030101010101" pitchFamily="2" charset="-122"/>
                <a:ea typeface="华文中宋" panose="02010600040101010101" pitchFamily="2" charset="-122"/>
              </a:rPr>
              <a:t>d</a:t>
            </a:r>
            <a:r>
              <a:rPr lang="en-US" altLang="zh-CN" b="1" baseline="-25000" smtClean="0">
                <a:latin typeface="方正大标宋简体" panose="02010601030101010101" pitchFamily="2" charset="-122"/>
                <a:ea typeface="华文中宋" panose="02010600040101010101" pitchFamily="2" charset="-122"/>
              </a:rPr>
              <a:t>trans</a:t>
            </a:r>
            <a:r>
              <a:rPr lang="en-US" altLang="zh-CN" b="1" smtClean="0">
                <a:latin typeface="方正大标宋简体" panose="02010601030101010101" pitchFamily="2" charset="-122"/>
                <a:ea typeface="华文中宋" panose="02010600040101010101" pitchFamily="2" charset="-122"/>
              </a:rPr>
              <a:t>+</a:t>
            </a:r>
            <a:r>
              <a:rPr lang="en-US" altLang="zh-CN" b="1" i="1" smtClean="0">
                <a:latin typeface="方正大标宋简体" panose="02010601030101010101" pitchFamily="2" charset="-122"/>
                <a:ea typeface="华文中宋" panose="02010600040101010101" pitchFamily="2" charset="-122"/>
              </a:rPr>
              <a:t>d</a:t>
            </a:r>
            <a:r>
              <a:rPr lang="en-US" altLang="zh-CN" b="1" baseline="-16000" smtClean="0">
                <a:latin typeface="方正大标宋简体" panose="02010601030101010101" pitchFamily="2" charset="-122"/>
                <a:ea typeface="华文中宋" panose="02010600040101010101" pitchFamily="2" charset="-122"/>
              </a:rPr>
              <a:t>prop</a:t>
            </a:r>
            <a:r>
              <a:rPr lang="en-US" altLang="zh-CN" b="1" smtClean="0">
                <a:latin typeface="方正大标宋简体" panose="02010601030101010101" pitchFamily="2" charset="-122"/>
                <a:ea typeface="华文中宋" panose="02010600040101010101" pitchFamily="2" charset="-122"/>
              </a:rPr>
              <a:t>)        </a:t>
            </a:r>
          </a:p>
          <a:p>
            <a:pPr eaLnBrk="1">
              <a:lnSpc>
                <a:spcPct val="110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  d</a:t>
            </a:r>
            <a:r>
              <a:rPr lang="en-US" altLang="zh-CN" b="1" baseline="-25000" smtClean="0">
                <a:latin typeface="方正大标宋简体" panose="02010601030101010101" pitchFamily="2" charset="-122"/>
                <a:ea typeface="华文中宋" panose="02010600040101010101" pitchFamily="2" charset="-122"/>
              </a:rPr>
              <a:t>trans</a:t>
            </a:r>
            <a:r>
              <a:rPr lang="en-US" altLang="zh-CN" b="1" smtClean="0">
                <a:latin typeface="方正大标宋简体" panose="02010601030101010101" pitchFamily="2" charset="-122"/>
                <a:ea typeface="华文中宋" panose="02010600040101010101" pitchFamily="2" charset="-122"/>
              </a:rPr>
              <a:t>=</a:t>
            </a:r>
            <a:r>
              <a:rPr lang="en-US" altLang="zh-CN" b="1" i="1" smtClean="0">
                <a:latin typeface="方正大标宋简体" panose="02010601030101010101" pitchFamily="2" charset="-122"/>
                <a:ea typeface="华文中宋" panose="02010600040101010101" pitchFamily="2" charset="-122"/>
              </a:rPr>
              <a:t>L/R</a:t>
            </a:r>
            <a:r>
              <a:rPr lang="en-US" altLang="zh-CN" b="1" smtClean="0">
                <a:latin typeface="方正大标宋简体" panose="02010601030101010101" pitchFamily="2" charset="-122"/>
                <a:ea typeface="华文中宋" panose="02010600040101010101" pitchFamily="2" charset="-122"/>
              </a:rPr>
              <a:t> </a:t>
            </a:r>
            <a:endParaRPr lang="zh-CN" altLang="en-US"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8707">
                                            <p:txEl>
                                              <p:pRg st="1" end="1"/>
                                            </p:txEl>
                                          </p:spTgt>
                                        </p:tgtEl>
                                        <p:attrNameLst>
                                          <p:attrName>style.visibility</p:attrName>
                                        </p:attrNameLst>
                                      </p:cBhvr>
                                      <p:to>
                                        <p:strVal val="visible"/>
                                      </p:to>
                                    </p:set>
                                    <p:animEffect transition="in" filter="blinds(horizontal)">
                                      <p:cBhvr>
                                        <p:cTn id="7" dur="500"/>
                                        <p:tgtEl>
                                          <p:spTgt spid="32870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8707">
                                            <p:txEl>
                                              <p:pRg st="2" end="2"/>
                                            </p:txEl>
                                          </p:spTgt>
                                        </p:tgtEl>
                                        <p:attrNameLst>
                                          <p:attrName>style.visibility</p:attrName>
                                        </p:attrNameLst>
                                      </p:cBhvr>
                                      <p:to>
                                        <p:strVal val="visible"/>
                                      </p:to>
                                    </p:set>
                                    <p:animEffect transition="in" filter="blinds(horizontal)">
                                      <p:cBhvr>
                                        <p:cTn id="10" dur="500"/>
                                        <p:tgtEl>
                                          <p:spTgt spid="32870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28707">
                                            <p:txEl>
                                              <p:pRg st="3" end="3"/>
                                            </p:txEl>
                                          </p:spTgt>
                                        </p:tgtEl>
                                        <p:attrNameLst>
                                          <p:attrName>style.visibility</p:attrName>
                                        </p:attrNameLst>
                                      </p:cBhvr>
                                      <p:to>
                                        <p:strVal val="visible"/>
                                      </p:to>
                                    </p:set>
                                    <p:animEffect transition="in" filter="blinds(horizontal)">
                                      <p:cBhvr>
                                        <p:cTn id="13" dur="500"/>
                                        <p:tgtEl>
                                          <p:spTgt spid="32870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28707">
                                            <p:txEl>
                                              <p:pRg st="4" end="4"/>
                                            </p:txEl>
                                          </p:spTgt>
                                        </p:tgtEl>
                                        <p:attrNameLst>
                                          <p:attrName>style.visibility</p:attrName>
                                        </p:attrNameLst>
                                      </p:cBhvr>
                                      <p:to>
                                        <p:strVal val="visible"/>
                                      </p:to>
                                    </p:set>
                                    <p:animEffect transition="in" filter="blinds(horizontal)">
                                      <p:cBhvr>
                                        <p:cTn id="16" dur="500"/>
                                        <p:tgtEl>
                                          <p:spTgt spid="328707">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28707">
                                            <p:txEl>
                                              <p:pRg st="5" end="5"/>
                                            </p:txEl>
                                          </p:spTgt>
                                        </p:tgtEl>
                                        <p:attrNameLst>
                                          <p:attrName>style.visibility</p:attrName>
                                        </p:attrNameLst>
                                      </p:cBhvr>
                                      <p:to>
                                        <p:strVal val="visible"/>
                                      </p:to>
                                    </p:set>
                                    <p:animEffect transition="in" filter="blinds(horizontal)">
                                      <p:cBhvr>
                                        <p:cTn id="19" dur="500"/>
                                        <p:tgtEl>
                                          <p:spTgt spid="328707">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328707">
                                            <p:txEl>
                                              <p:pRg st="6" end="6"/>
                                            </p:txEl>
                                          </p:spTgt>
                                        </p:tgtEl>
                                        <p:attrNameLst>
                                          <p:attrName>style.visibility</p:attrName>
                                        </p:attrNameLst>
                                      </p:cBhvr>
                                      <p:to>
                                        <p:strVal val="visible"/>
                                      </p:to>
                                    </p:set>
                                    <p:animEffect transition="in" filter="blinds(horizontal)">
                                      <p:cBhvr>
                                        <p:cTn id="24" dur="500"/>
                                        <p:tgtEl>
                                          <p:spTgt spid="328707">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28707">
                                            <p:txEl>
                                              <p:pRg st="7" end="7"/>
                                            </p:txEl>
                                          </p:spTgt>
                                        </p:tgtEl>
                                        <p:attrNameLst>
                                          <p:attrName>style.visibility</p:attrName>
                                        </p:attrNameLst>
                                      </p:cBhvr>
                                      <p:to>
                                        <p:strVal val="visible"/>
                                      </p:to>
                                    </p:set>
                                    <p:animEffect transition="in" filter="blinds(horizontal)">
                                      <p:cBhvr>
                                        <p:cTn id="29" dur="500"/>
                                        <p:tgtEl>
                                          <p:spTgt spid="328707">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28707">
                                            <p:txEl>
                                              <p:pRg st="8" end="8"/>
                                            </p:txEl>
                                          </p:spTgt>
                                        </p:tgtEl>
                                        <p:attrNameLst>
                                          <p:attrName>style.visibility</p:attrName>
                                        </p:attrNameLst>
                                      </p:cBhvr>
                                      <p:to>
                                        <p:strVal val="visible"/>
                                      </p:to>
                                    </p:set>
                                    <p:animEffect transition="in" filter="blinds(horizontal)">
                                      <p:cBhvr>
                                        <p:cTn id="32" dur="500"/>
                                        <p:tgtEl>
                                          <p:spTgt spid="328707">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28707">
                                            <p:txEl>
                                              <p:pRg st="9" end="9"/>
                                            </p:txEl>
                                          </p:spTgt>
                                        </p:tgtEl>
                                        <p:attrNameLst>
                                          <p:attrName>style.visibility</p:attrName>
                                        </p:attrNameLst>
                                      </p:cBhvr>
                                      <p:to>
                                        <p:strVal val="visible"/>
                                      </p:to>
                                    </p:set>
                                    <p:animEffect transition="in" filter="blinds(horizontal)">
                                      <p:cBhvr>
                                        <p:cTn id="35" dur="500"/>
                                        <p:tgtEl>
                                          <p:spTgt spid="32870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AD48EE5-05A2-4678-9D9F-07BAF008F827}" type="slidenum">
              <a:rPr lang="en-US" altLang="zh-CN" sz="1400" smtClean="0"/>
              <a:pPr>
                <a:spcBef>
                  <a:spcPct val="0"/>
                </a:spcBef>
                <a:buClrTx/>
                <a:buSzTx/>
                <a:buFontTx/>
                <a:buNone/>
              </a:pPr>
              <a:t>143</a:t>
            </a:fld>
            <a:endParaRPr lang="en-US" altLang="zh-CN" sz="1400" smtClean="0"/>
          </a:p>
        </p:txBody>
      </p:sp>
      <p:sp>
        <p:nvSpPr>
          <p:cNvPr id="82946" name="Rectangle 2"/>
          <p:cNvSpPr>
            <a:spLocks noGrp="1" noChangeArrowheads="1"/>
          </p:cNvSpPr>
          <p:nvPr>
            <p:ph type="title"/>
          </p:nvPr>
        </p:nvSpPr>
        <p:spPr>
          <a:xfrm>
            <a:off x="533400" y="234950"/>
            <a:ext cx="7772400" cy="928688"/>
          </a:xfrm>
        </p:spPr>
        <p:txBody>
          <a:bodyPr/>
          <a:lstStyle/>
          <a:p>
            <a:pPr>
              <a:defRPr/>
            </a:pPr>
            <a:r>
              <a:rPr lang="en-US" altLang="zh-CN">
                <a:solidFill>
                  <a:srgbClr val="008000"/>
                </a:solidFill>
              </a:rPr>
              <a:t>1.6.3 </a:t>
            </a:r>
            <a:r>
              <a:rPr lang="zh-CN" altLang="en-US">
                <a:solidFill>
                  <a:srgbClr val="008000"/>
                </a:solidFill>
              </a:rPr>
              <a:t>因特网中的时延和路由</a:t>
            </a:r>
            <a:endParaRPr lang="en-US" altLang="zh-CN">
              <a:solidFill>
                <a:srgbClr val="008000"/>
              </a:solidFill>
            </a:endParaRPr>
          </a:p>
        </p:txBody>
      </p:sp>
      <p:sp>
        <p:nvSpPr>
          <p:cNvPr id="82949" name="Rectangle 5"/>
          <p:cNvSpPr>
            <a:spLocks noGrp="1" noChangeArrowheads="1"/>
          </p:cNvSpPr>
          <p:nvPr>
            <p:ph type="body" idx="1"/>
          </p:nvPr>
        </p:nvSpPr>
        <p:spPr>
          <a:xfrm>
            <a:off x="331788" y="1163638"/>
            <a:ext cx="8589962" cy="3849687"/>
          </a:xfrm>
        </p:spPr>
        <p:txBody>
          <a:bodyPr/>
          <a:lstStyle/>
          <a:p>
            <a:pPr marL="263525" indent="-263525" eaLnBrk="1">
              <a:lnSpc>
                <a:spcPct val="110000"/>
              </a:lnSpc>
              <a:spcBef>
                <a:spcPct val="15000"/>
              </a:spcBef>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rPr>
              <a:t>     Traceroute</a:t>
            </a:r>
            <a:r>
              <a:rPr lang="zh-CN" altLang="en-US" b="1" smtClean="0">
                <a:latin typeface="方正大标宋简体" panose="02010601030101010101" pitchFamily="2" charset="-122"/>
                <a:ea typeface="华文中宋" panose="02010600040101010101" pitchFamily="2" charset="-122"/>
              </a:rPr>
              <a:t>诊断程序，在任何因特网主机上运行。</a:t>
            </a:r>
          </a:p>
          <a:p>
            <a:pPr marL="263525" indent="-263525" eaLnBrk="1">
              <a:lnSpc>
                <a:spcPct val="110000"/>
              </a:lnSpc>
              <a:spcBef>
                <a:spcPct val="15000"/>
              </a:spcBef>
            </a:pPr>
            <a:r>
              <a:rPr lang="en-US" altLang="zh-CN" b="1" smtClean="0">
                <a:latin typeface="方正大标宋简体" panose="02010601030101010101" pitchFamily="2" charset="-122"/>
                <a:ea typeface="华文中宋" panose="02010600040101010101" pitchFamily="2" charset="-122"/>
              </a:rPr>
              <a:t>Traceroute</a:t>
            </a:r>
            <a:r>
              <a:rPr lang="zh-CN" altLang="en-US" b="1" smtClean="0">
                <a:latin typeface="方正大标宋简体" panose="02010601030101010101" pitchFamily="2" charset="-122"/>
                <a:ea typeface="华文中宋" panose="02010600040101010101" pitchFamily="2" charset="-122"/>
              </a:rPr>
              <a:t>程序可追踪源和目的之间经过的路由。</a:t>
            </a:r>
          </a:p>
          <a:p>
            <a:pPr marL="263525" indent="-263525" eaLnBrk="1">
              <a:lnSpc>
                <a:spcPct val="110000"/>
              </a:lnSpc>
              <a:spcBef>
                <a:spcPct val="15000"/>
              </a:spcBef>
            </a:pPr>
            <a:r>
              <a:rPr lang="zh-CN" altLang="en-US" b="1" smtClean="0">
                <a:latin typeface="方正大标宋简体" panose="02010601030101010101" pitchFamily="2" charset="-122"/>
                <a:ea typeface="华文中宋" panose="02010600040101010101" pitchFamily="2" charset="-122"/>
              </a:rPr>
              <a:t>当用户指定一个目的主机时，</a:t>
            </a:r>
            <a:r>
              <a:rPr lang="zh-CN" altLang="en-US" b="1" smtClean="0">
                <a:solidFill>
                  <a:srgbClr val="FF33CC"/>
                </a:solidFill>
                <a:latin typeface="方正大标宋简体" panose="02010601030101010101" pitchFamily="2" charset="-122"/>
                <a:ea typeface="华文中宋" panose="02010600040101010101" pitchFamily="2" charset="-122"/>
              </a:rPr>
              <a:t>源主机中的该程序朝目的地发送多个特殊的分组</a:t>
            </a:r>
            <a:r>
              <a:rPr lang="zh-CN" altLang="en-US" b="1" smtClean="0">
                <a:latin typeface="方正大标宋简体" panose="02010601030101010101" pitchFamily="2" charset="-122"/>
                <a:ea typeface="华文中宋" panose="02010600040101010101" pitchFamily="2" charset="-122"/>
              </a:rPr>
              <a:t>，中间通过一系列路由器。</a:t>
            </a:r>
          </a:p>
          <a:p>
            <a:pPr marL="263525" indent="-263525" eaLnBrk="1">
              <a:lnSpc>
                <a:spcPct val="110000"/>
              </a:lnSpc>
              <a:spcBef>
                <a:spcPct val="15000"/>
              </a:spcBef>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对所有路由器</a:t>
            </a:r>
            <a:r>
              <a:rPr lang="en-US" altLang="zh-CN" b="1" i="1" smtClean="0">
                <a:latin typeface="方正大标宋简体" panose="02010601030101010101" pitchFamily="2" charset="-122"/>
                <a:ea typeface="华文中宋" panose="02010600040101010101" pitchFamily="2" charset="-122"/>
              </a:rPr>
              <a:t>i:</a:t>
            </a:r>
          </a:p>
          <a:p>
            <a:pPr marL="604838" lvl="1" indent="-161925" eaLnBrk="1">
              <a:lnSpc>
                <a:spcPct val="110000"/>
              </a:lnSpc>
              <a:spcBef>
                <a:spcPct val="15000"/>
              </a:spcBef>
              <a:buFont typeface="Wingdings" panose="05000000000000000000" pitchFamily="2" charset="2"/>
              <a:buChar char="ü"/>
            </a:pPr>
            <a:r>
              <a:rPr lang="zh-CN" altLang="en-US" b="1" smtClean="0">
                <a:solidFill>
                  <a:srgbClr val="FF33CC"/>
                </a:solidFill>
                <a:latin typeface="方正大标宋简体" panose="02010601030101010101" pitchFamily="2" charset="-122"/>
                <a:ea typeface="华文中宋" panose="02010600040101010101" pitchFamily="2" charset="-122"/>
              </a:rPr>
              <a:t>发送</a:t>
            </a:r>
            <a:r>
              <a:rPr lang="en-US" altLang="zh-CN" b="1" smtClean="0">
                <a:solidFill>
                  <a:srgbClr val="FF33CC"/>
                </a:solidFill>
                <a:latin typeface="方正大标宋简体" panose="02010601030101010101" pitchFamily="2" charset="-122"/>
                <a:ea typeface="华文中宋" panose="02010600040101010101" pitchFamily="2" charset="-122"/>
              </a:rPr>
              <a:t>3</a:t>
            </a:r>
            <a:r>
              <a:rPr lang="zh-CN" altLang="en-US" b="1" smtClean="0">
                <a:solidFill>
                  <a:srgbClr val="FF33CC"/>
                </a:solidFill>
                <a:latin typeface="方正大标宋简体" panose="02010601030101010101" pitchFamily="2" charset="-122"/>
                <a:ea typeface="华文中宋" panose="02010600040101010101" pitchFamily="2" charset="-122"/>
              </a:rPr>
              <a:t>个分组</a:t>
            </a:r>
            <a:r>
              <a:rPr lang="zh-CN" altLang="en-US" b="1" smtClean="0">
                <a:latin typeface="方正大标宋简体" panose="02010601030101010101" pitchFamily="2" charset="-122"/>
                <a:ea typeface="华文中宋" panose="02010600040101010101" pitchFamily="2" charset="-122"/>
              </a:rPr>
              <a:t>，该分组在朝着目的地的路径上到达路由器</a:t>
            </a:r>
            <a:r>
              <a:rPr lang="en-US" altLang="zh-CN"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i</a:t>
            </a:r>
            <a:r>
              <a:rPr lang="en-US" altLang="zh-CN" b="1" smtClean="0">
                <a:latin typeface="方正大标宋简体" panose="02010601030101010101" pitchFamily="2" charset="-122"/>
                <a:ea typeface="华文中宋" panose="02010600040101010101" pitchFamily="2" charset="-122"/>
              </a:rPr>
              <a:t> </a:t>
            </a:r>
            <a:endParaRPr lang="en-US" altLang="zh-CN" b="1" i="1" smtClean="0">
              <a:latin typeface="方正大标宋简体" panose="02010601030101010101" pitchFamily="2" charset="-122"/>
              <a:ea typeface="华文中宋" panose="02010600040101010101" pitchFamily="2" charset="-122"/>
            </a:endParaRPr>
          </a:p>
          <a:p>
            <a:pPr marL="604838" lvl="1" indent="-161925" eaLnBrk="1">
              <a:lnSpc>
                <a:spcPct val="110000"/>
              </a:lnSpc>
              <a:spcBef>
                <a:spcPct val="15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路由器</a:t>
            </a:r>
            <a:r>
              <a:rPr lang="en-US" altLang="zh-CN" b="1" i="1" smtClean="0">
                <a:latin typeface="方正大标宋简体" panose="02010601030101010101" pitchFamily="2" charset="-122"/>
                <a:ea typeface="华文中宋" panose="02010600040101010101" pitchFamily="2" charset="-122"/>
              </a:rPr>
              <a:t>i</a:t>
            </a:r>
            <a:r>
              <a:rPr lang="en-US" altLang="zh-CN" b="1" smtClean="0">
                <a:latin typeface="方正大标宋简体" panose="02010601030101010101" pitchFamily="2" charset="-122"/>
                <a:ea typeface="华文中宋" panose="02010600040101010101" pitchFamily="2" charset="-122"/>
              </a:rPr>
              <a:t> </a:t>
            </a:r>
            <a:r>
              <a:rPr lang="zh-CN" altLang="en-US" b="1" smtClean="0">
                <a:latin typeface="方正大标宋简体" panose="02010601030101010101" pitchFamily="2" charset="-122"/>
                <a:ea typeface="华文中宋" panose="02010600040101010101" pitchFamily="2" charset="-122"/>
              </a:rPr>
              <a:t>将向发送方</a:t>
            </a:r>
            <a:r>
              <a:rPr lang="zh-CN" altLang="en-US" b="1" smtClean="0">
                <a:solidFill>
                  <a:srgbClr val="FF33CC"/>
                </a:solidFill>
                <a:latin typeface="方正大标宋简体" panose="02010601030101010101" pitchFamily="2" charset="-122"/>
                <a:ea typeface="华文中宋" panose="02010600040101010101" pitchFamily="2" charset="-122"/>
              </a:rPr>
              <a:t>返回分组</a:t>
            </a:r>
          </a:p>
          <a:p>
            <a:pPr marL="604838" lvl="1" indent="-161925" eaLnBrk="1">
              <a:lnSpc>
                <a:spcPct val="110000"/>
              </a:lnSpc>
              <a:spcBef>
                <a:spcPct val="15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发送方度量传输和响应间的时间间隔</a:t>
            </a:r>
          </a:p>
        </p:txBody>
      </p:sp>
      <p:graphicFrame>
        <p:nvGraphicFramePr>
          <p:cNvPr id="160773" name="Object 11"/>
          <p:cNvGraphicFramePr>
            <a:graphicFrameLocks noChangeAspect="1"/>
          </p:cNvGraphicFramePr>
          <p:nvPr/>
        </p:nvGraphicFramePr>
        <p:xfrm>
          <a:off x="984250" y="5078413"/>
          <a:ext cx="415925" cy="319087"/>
        </p:xfrm>
        <a:graphic>
          <a:graphicData uri="http://schemas.openxmlformats.org/presentationml/2006/ole">
            <mc:AlternateContent xmlns:mc="http://schemas.openxmlformats.org/markup-compatibility/2006">
              <mc:Choice xmlns:v="urn:schemas-microsoft-com:vml" Requires="v">
                <p:oleObj spid="_x0000_s161028" name="Clip" r:id="rId4" imgW="1307263" imgH="1084139" progId="MS_ClipArt_Gallery.2">
                  <p:embed/>
                </p:oleObj>
              </mc:Choice>
              <mc:Fallback>
                <p:oleObj name="Clip" r:id="rId4" imgW="1307263" imgH="1084139"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250" y="5078413"/>
                        <a:ext cx="4159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0774" name="Line 38"/>
          <p:cNvSpPr>
            <a:spLocks noChangeShapeType="1"/>
          </p:cNvSpPr>
          <p:nvPr/>
        </p:nvSpPr>
        <p:spPr bwMode="auto">
          <a:xfrm>
            <a:off x="1285875" y="5319713"/>
            <a:ext cx="288925" cy="2651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5" name="Line 105"/>
          <p:cNvSpPr>
            <a:spLocks noChangeShapeType="1"/>
          </p:cNvSpPr>
          <p:nvPr/>
        </p:nvSpPr>
        <p:spPr bwMode="auto">
          <a:xfrm flipV="1">
            <a:off x="2079625" y="5370513"/>
            <a:ext cx="458788"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6" name="Line 106"/>
          <p:cNvSpPr>
            <a:spLocks noChangeShapeType="1"/>
          </p:cNvSpPr>
          <p:nvPr/>
        </p:nvSpPr>
        <p:spPr bwMode="auto">
          <a:xfrm>
            <a:off x="3014663" y="5354638"/>
            <a:ext cx="485775"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7" name="Line 108"/>
          <p:cNvSpPr>
            <a:spLocks noChangeShapeType="1"/>
          </p:cNvSpPr>
          <p:nvPr/>
        </p:nvSpPr>
        <p:spPr bwMode="auto">
          <a:xfrm flipH="1">
            <a:off x="2776538" y="5086350"/>
            <a:ext cx="34925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78" name="Line 113"/>
          <p:cNvSpPr>
            <a:spLocks noChangeShapeType="1"/>
          </p:cNvSpPr>
          <p:nvPr/>
        </p:nvSpPr>
        <p:spPr bwMode="auto">
          <a:xfrm flipH="1">
            <a:off x="3990975" y="5414963"/>
            <a:ext cx="620713" cy="1444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0779" name="Group 144"/>
          <p:cNvGrpSpPr>
            <a:grpSpLocks/>
          </p:cNvGrpSpPr>
          <p:nvPr/>
        </p:nvGrpSpPr>
        <p:grpSpPr bwMode="auto">
          <a:xfrm>
            <a:off x="1560513" y="5467350"/>
            <a:ext cx="501650" cy="233363"/>
            <a:chOff x="3600" y="219"/>
            <a:chExt cx="360" cy="175"/>
          </a:xfrm>
        </p:grpSpPr>
        <p:sp>
          <p:nvSpPr>
            <p:cNvPr id="160849" name="Oval 14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850" name="Line 14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51" name="Line 14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52" name="Rectangle 14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853" name="Oval 14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0854" name="Group 150"/>
            <p:cNvGrpSpPr>
              <a:grpSpLocks/>
            </p:cNvGrpSpPr>
            <p:nvPr/>
          </p:nvGrpSpPr>
          <p:grpSpPr bwMode="auto">
            <a:xfrm>
              <a:off x="3686" y="244"/>
              <a:ext cx="177" cy="66"/>
              <a:chOff x="2848" y="848"/>
              <a:chExt cx="140" cy="98"/>
            </a:xfrm>
          </p:grpSpPr>
          <p:sp>
            <p:nvSpPr>
              <p:cNvPr id="160859" name="Line 15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60" name="Line 15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61" name="Line 15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0855" name="Group 154"/>
            <p:cNvGrpSpPr>
              <a:grpSpLocks/>
            </p:cNvGrpSpPr>
            <p:nvPr/>
          </p:nvGrpSpPr>
          <p:grpSpPr bwMode="auto">
            <a:xfrm flipV="1">
              <a:off x="3686" y="243"/>
              <a:ext cx="177" cy="66"/>
              <a:chOff x="2848" y="848"/>
              <a:chExt cx="140" cy="98"/>
            </a:xfrm>
          </p:grpSpPr>
          <p:sp>
            <p:nvSpPr>
              <p:cNvPr id="160856" name="Line 1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57" name="Line 1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58" name="Line 1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0780" name="Group 158"/>
          <p:cNvGrpSpPr>
            <a:grpSpLocks/>
          </p:cNvGrpSpPr>
          <p:nvPr/>
        </p:nvGrpSpPr>
        <p:grpSpPr bwMode="auto">
          <a:xfrm>
            <a:off x="2513013" y="5238750"/>
            <a:ext cx="501650" cy="233363"/>
            <a:chOff x="3600" y="219"/>
            <a:chExt cx="360" cy="175"/>
          </a:xfrm>
        </p:grpSpPr>
        <p:sp>
          <p:nvSpPr>
            <p:cNvPr id="160836" name="Oval 1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837" name="Line 16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38" name="Line 16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39" name="Rectangle 16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840" name="Oval 1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0841" name="Group 164"/>
            <p:cNvGrpSpPr>
              <a:grpSpLocks/>
            </p:cNvGrpSpPr>
            <p:nvPr/>
          </p:nvGrpSpPr>
          <p:grpSpPr bwMode="auto">
            <a:xfrm>
              <a:off x="3686" y="244"/>
              <a:ext cx="177" cy="66"/>
              <a:chOff x="2848" y="848"/>
              <a:chExt cx="140" cy="98"/>
            </a:xfrm>
          </p:grpSpPr>
          <p:sp>
            <p:nvSpPr>
              <p:cNvPr id="160846" name="Line 16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47" name="Line 16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48" name="Line 16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0842" name="Group 168"/>
            <p:cNvGrpSpPr>
              <a:grpSpLocks/>
            </p:cNvGrpSpPr>
            <p:nvPr/>
          </p:nvGrpSpPr>
          <p:grpSpPr bwMode="auto">
            <a:xfrm flipV="1">
              <a:off x="3686" y="243"/>
              <a:ext cx="177" cy="66"/>
              <a:chOff x="2848" y="848"/>
              <a:chExt cx="140" cy="98"/>
            </a:xfrm>
          </p:grpSpPr>
          <p:sp>
            <p:nvSpPr>
              <p:cNvPr id="160843" name="Line 1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44" name="Line 1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45" name="Line 1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0781" name="Group 186"/>
          <p:cNvGrpSpPr>
            <a:grpSpLocks/>
          </p:cNvGrpSpPr>
          <p:nvPr/>
        </p:nvGrpSpPr>
        <p:grpSpPr bwMode="auto">
          <a:xfrm>
            <a:off x="3500438" y="5446713"/>
            <a:ext cx="500062" cy="233362"/>
            <a:chOff x="3600" y="219"/>
            <a:chExt cx="360" cy="175"/>
          </a:xfrm>
        </p:grpSpPr>
        <p:sp>
          <p:nvSpPr>
            <p:cNvPr id="160823" name="Oval 18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824" name="Line 18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25" name="Line 18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26" name="Rectangle 19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827" name="Oval 19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0828" name="Group 192"/>
            <p:cNvGrpSpPr>
              <a:grpSpLocks/>
            </p:cNvGrpSpPr>
            <p:nvPr/>
          </p:nvGrpSpPr>
          <p:grpSpPr bwMode="auto">
            <a:xfrm>
              <a:off x="3686" y="244"/>
              <a:ext cx="177" cy="66"/>
              <a:chOff x="2848" y="848"/>
              <a:chExt cx="140" cy="98"/>
            </a:xfrm>
          </p:grpSpPr>
          <p:sp>
            <p:nvSpPr>
              <p:cNvPr id="160833" name="Line 19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34" name="Line 19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35" name="Line 19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0829" name="Group 196"/>
            <p:cNvGrpSpPr>
              <a:grpSpLocks/>
            </p:cNvGrpSpPr>
            <p:nvPr/>
          </p:nvGrpSpPr>
          <p:grpSpPr bwMode="auto">
            <a:xfrm flipV="1">
              <a:off x="3686" y="243"/>
              <a:ext cx="177" cy="66"/>
              <a:chOff x="2848" y="848"/>
              <a:chExt cx="140" cy="98"/>
            </a:xfrm>
          </p:grpSpPr>
          <p:sp>
            <p:nvSpPr>
              <p:cNvPr id="160830" name="Line 19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31" name="Line 19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32" name="Line 19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60782" name="Line 260"/>
          <p:cNvSpPr>
            <a:spLocks noChangeShapeType="1"/>
          </p:cNvSpPr>
          <p:nvPr/>
        </p:nvSpPr>
        <p:spPr bwMode="auto">
          <a:xfrm>
            <a:off x="5110163" y="5380038"/>
            <a:ext cx="485775"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3" name="Line 261"/>
          <p:cNvSpPr>
            <a:spLocks noChangeShapeType="1"/>
          </p:cNvSpPr>
          <p:nvPr/>
        </p:nvSpPr>
        <p:spPr bwMode="auto">
          <a:xfrm flipH="1">
            <a:off x="6048375" y="5326063"/>
            <a:ext cx="557213" cy="2778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0784" name="Group 262"/>
          <p:cNvGrpSpPr>
            <a:grpSpLocks/>
          </p:cNvGrpSpPr>
          <p:nvPr/>
        </p:nvGrpSpPr>
        <p:grpSpPr bwMode="auto">
          <a:xfrm>
            <a:off x="4608513" y="5264150"/>
            <a:ext cx="501650" cy="233363"/>
            <a:chOff x="3600" y="219"/>
            <a:chExt cx="360" cy="175"/>
          </a:xfrm>
        </p:grpSpPr>
        <p:sp>
          <p:nvSpPr>
            <p:cNvPr id="160810" name="Oval 26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811" name="Line 264"/>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12" name="Line 265"/>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13" name="Rectangle 266"/>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814" name="Oval 26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0815" name="Group 268"/>
            <p:cNvGrpSpPr>
              <a:grpSpLocks/>
            </p:cNvGrpSpPr>
            <p:nvPr/>
          </p:nvGrpSpPr>
          <p:grpSpPr bwMode="auto">
            <a:xfrm>
              <a:off x="3686" y="244"/>
              <a:ext cx="177" cy="66"/>
              <a:chOff x="2848" y="848"/>
              <a:chExt cx="140" cy="98"/>
            </a:xfrm>
          </p:grpSpPr>
          <p:sp>
            <p:nvSpPr>
              <p:cNvPr id="160820" name="Line 2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21" name="Line 2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22" name="Line 2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0816" name="Group 272"/>
            <p:cNvGrpSpPr>
              <a:grpSpLocks/>
            </p:cNvGrpSpPr>
            <p:nvPr/>
          </p:nvGrpSpPr>
          <p:grpSpPr bwMode="auto">
            <a:xfrm flipV="1">
              <a:off x="3686" y="243"/>
              <a:ext cx="177" cy="66"/>
              <a:chOff x="2848" y="848"/>
              <a:chExt cx="140" cy="98"/>
            </a:xfrm>
          </p:grpSpPr>
          <p:sp>
            <p:nvSpPr>
              <p:cNvPr id="160817" name="Line 2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18" name="Line 2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19" name="Line 2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0785" name="Group 276"/>
          <p:cNvGrpSpPr>
            <a:grpSpLocks/>
          </p:cNvGrpSpPr>
          <p:nvPr/>
        </p:nvGrpSpPr>
        <p:grpSpPr bwMode="auto">
          <a:xfrm>
            <a:off x="5595938" y="5472113"/>
            <a:ext cx="500062" cy="233362"/>
            <a:chOff x="3600" y="219"/>
            <a:chExt cx="360" cy="175"/>
          </a:xfrm>
        </p:grpSpPr>
        <p:sp>
          <p:nvSpPr>
            <p:cNvPr id="160797" name="Oval 27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798" name="Line 27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9" name="Line 27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00" name="Rectangle 28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0801" name="Oval 28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0802" name="Group 282"/>
            <p:cNvGrpSpPr>
              <a:grpSpLocks/>
            </p:cNvGrpSpPr>
            <p:nvPr/>
          </p:nvGrpSpPr>
          <p:grpSpPr bwMode="auto">
            <a:xfrm>
              <a:off x="3686" y="244"/>
              <a:ext cx="177" cy="66"/>
              <a:chOff x="2848" y="848"/>
              <a:chExt cx="140" cy="98"/>
            </a:xfrm>
          </p:grpSpPr>
          <p:sp>
            <p:nvSpPr>
              <p:cNvPr id="160807" name="Line 28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08" name="Line 28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09" name="Line 28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0803" name="Group 286"/>
            <p:cNvGrpSpPr>
              <a:grpSpLocks/>
            </p:cNvGrpSpPr>
            <p:nvPr/>
          </p:nvGrpSpPr>
          <p:grpSpPr bwMode="auto">
            <a:xfrm flipV="1">
              <a:off x="3686" y="243"/>
              <a:ext cx="177" cy="66"/>
              <a:chOff x="2848" y="848"/>
              <a:chExt cx="140" cy="98"/>
            </a:xfrm>
          </p:grpSpPr>
          <p:sp>
            <p:nvSpPr>
              <p:cNvPr id="160804" name="Line 28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05" name="Line 28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806" name="Line 28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160786" name="Object 290"/>
          <p:cNvGraphicFramePr>
            <a:graphicFrameLocks noChangeAspect="1"/>
          </p:cNvGraphicFramePr>
          <p:nvPr/>
        </p:nvGraphicFramePr>
        <p:xfrm>
          <a:off x="6597650" y="5180013"/>
          <a:ext cx="415925" cy="319087"/>
        </p:xfrm>
        <a:graphic>
          <a:graphicData uri="http://schemas.openxmlformats.org/presentationml/2006/ole">
            <mc:AlternateContent xmlns:mc="http://schemas.openxmlformats.org/markup-compatibility/2006">
              <mc:Choice xmlns:v="urn:schemas-microsoft-com:vml" Requires="v">
                <p:oleObj spid="_x0000_s161029" name="Clip" r:id="rId6" imgW="1307263" imgH="1084139" progId="MS_ClipArt_Gallery.2">
                  <p:embed/>
                </p:oleObj>
              </mc:Choice>
              <mc:Fallback>
                <p:oleObj name="Clip" r:id="rId6" imgW="1307263" imgH="1084139" progId="MS_ClipArt_Gallery.2">
                  <p:embed/>
                  <p:pic>
                    <p:nvPicPr>
                      <p:cNvPr id="0" name="Object 2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7650" y="5180013"/>
                        <a:ext cx="4159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0787" name="Line 291"/>
          <p:cNvSpPr>
            <a:spLocks noChangeShapeType="1"/>
          </p:cNvSpPr>
          <p:nvPr/>
        </p:nvSpPr>
        <p:spPr bwMode="auto">
          <a:xfrm>
            <a:off x="2744788" y="5486400"/>
            <a:ext cx="228600" cy="311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8" name="Line 292"/>
          <p:cNvSpPr>
            <a:spLocks noChangeShapeType="1"/>
          </p:cNvSpPr>
          <p:nvPr/>
        </p:nvSpPr>
        <p:spPr bwMode="auto">
          <a:xfrm>
            <a:off x="4668838" y="5073650"/>
            <a:ext cx="228600" cy="311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89" name="Line 294"/>
          <p:cNvSpPr>
            <a:spLocks noChangeShapeType="1"/>
          </p:cNvSpPr>
          <p:nvPr/>
        </p:nvSpPr>
        <p:spPr bwMode="auto">
          <a:xfrm flipH="1">
            <a:off x="3386138" y="5676900"/>
            <a:ext cx="34925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790" name="Line 295"/>
          <p:cNvSpPr>
            <a:spLocks noChangeShapeType="1"/>
          </p:cNvSpPr>
          <p:nvPr/>
        </p:nvSpPr>
        <p:spPr bwMode="auto">
          <a:xfrm>
            <a:off x="3741738" y="5181600"/>
            <a:ext cx="6350" cy="2603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243" name="Freeform 299"/>
          <p:cNvSpPr>
            <a:spLocks/>
          </p:cNvSpPr>
          <p:nvPr/>
        </p:nvSpPr>
        <p:spPr bwMode="auto">
          <a:xfrm>
            <a:off x="1289050" y="5295900"/>
            <a:ext cx="419100" cy="419100"/>
          </a:xfrm>
          <a:custGeom>
            <a:avLst/>
            <a:gdLst>
              <a:gd name="T0" fmla="*/ 151209375 w 264"/>
              <a:gd name="T1" fmla="*/ 0 h 264"/>
              <a:gd name="T2" fmla="*/ 574595625 w 264"/>
              <a:gd name="T3" fmla="*/ 554434375 h 264"/>
              <a:gd name="T4" fmla="*/ 0 w 264"/>
              <a:gd name="T5" fmla="*/ 221773750 h 264"/>
              <a:gd name="T6" fmla="*/ 0 60000 65536"/>
              <a:gd name="T7" fmla="*/ 0 60000 65536"/>
              <a:gd name="T8" fmla="*/ 0 60000 65536"/>
            </a:gdLst>
            <a:ahLst/>
            <a:cxnLst>
              <a:cxn ang="T6">
                <a:pos x="T0" y="T1"/>
              </a:cxn>
              <a:cxn ang="T7">
                <a:pos x="T2" y="T3"/>
              </a:cxn>
              <a:cxn ang="T8">
                <a:pos x="T4" y="T5"/>
              </a:cxn>
            </a:cxnLst>
            <a:rect l="0" t="0" r="r" b="b"/>
            <a:pathLst>
              <a:path w="264" h="264">
                <a:moveTo>
                  <a:pt x="60" y="0"/>
                </a:moveTo>
                <a:cubicBezTo>
                  <a:pt x="86" y="31"/>
                  <a:pt x="264" y="176"/>
                  <a:pt x="228" y="220"/>
                </a:cubicBezTo>
                <a:cubicBezTo>
                  <a:pt x="192" y="264"/>
                  <a:pt x="60" y="109"/>
                  <a:pt x="0" y="88"/>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244" name="Text Box 300"/>
          <p:cNvSpPr txBox="1">
            <a:spLocks noChangeArrowheads="1"/>
          </p:cNvSpPr>
          <p:nvPr/>
        </p:nvSpPr>
        <p:spPr bwMode="auto">
          <a:xfrm>
            <a:off x="1387475" y="5038725"/>
            <a:ext cx="130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1800">
                <a:solidFill>
                  <a:srgbClr val="FF0000"/>
                </a:solidFill>
                <a:latin typeface="Comic Sans MS" panose="030F0702030302020204" pitchFamily="66" charset="0"/>
                <a:ea typeface="宋体" panose="02010600030101010101" pitchFamily="2" charset="-122"/>
              </a:rPr>
              <a:t>3 </a:t>
            </a:r>
            <a:r>
              <a:rPr lang="zh-CN" altLang="en-US" sz="1800">
                <a:solidFill>
                  <a:srgbClr val="FF0000"/>
                </a:solidFill>
                <a:latin typeface="Comic Sans MS" panose="030F0702030302020204" pitchFamily="66" charset="0"/>
                <a:ea typeface="宋体" panose="02010600030101010101" pitchFamily="2" charset="-122"/>
              </a:rPr>
              <a:t>探测分组</a:t>
            </a:r>
          </a:p>
        </p:txBody>
      </p:sp>
      <p:sp>
        <p:nvSpPr>
          <p:cNvPr id="83245" name="Freeform 301"/>
          <p:cNvSpPr>
            <a:spLocks/>
          </p:cNvSpPr>
          <p:nvPr/>
        </p:nvSpPr>
        <p:spPr bwMode="auto">
          <a:xfrm>
            <a:off x="1282700" y="5219700"/>
            <a:ext cx="1346200" cy="474663"/>
          </a:xfrm>
          <a:custGeom>
            <a:avLst/>
            <a:gdLst>
              <a:gd name="T0" fmla="*/ 191531875 w 848"/>
              <a:gd name="T1" fmla="*/ 191532077 h 299"/>
              <a:gd name="T2" fmla="*/ 816530625 w 848"/>
              <a:gd name="T3" fmla="*/ 544354323 h 299"/>
              <a:gd name="T4" fmla="*/ 2066528125 w 848"/>
              <a:gd name="T5" fmla="*/ 191532077 h 299"/>
              <a:gd name="T6" fmla="*/ 856853125 w 848"/>
              <a:gd name="T7" fmla="*/ 745967036 h 299"/>
              <a:gd name="T8" fmla="*/ 0 w 848"/>
              <a:gd name="T9" fmla="*/ 241935255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246" name="Text Box 302"/>
          <p:cNvSpPr txBox="1">
            <a:spLocks noChangeArrowheads="1"/>
          </p:cNvSpPr>
          <p:nvPr/>
        </p:nvSpPr>
        <p:spPr bwMode="auto">
          <a:xfrm>
            <a:off x="1958975" y="5527675"/>
            <a:ext cx="130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1800">
                <a:solidFill>
                  <a:srgbClr val="FF0000"/>
                </a:solidFill>
                <a:latin typeface="Comic Sans MS" panose="030F0702030302020204" pitchFamily="66" charset="0"/>
                <a:ea typeface="宋体" panose="02010600030101010101" pitchFamily="2" charset="-122"/>
              </a:rPr>
              <a:t>3 </a:t>
            </a:r>
            <a:r>
              <a:rPr lang="zh-CN" altLang="en-US" sz="1800">
                <a:solidFill>
                  <a:srgbClr val="FF0000"/>
                </a:solidFill>
                <a:latin typeface="Comic Sans MS" panose="030F0702030302020204" pitchFamily="66" charset="0"/>
                <a:ea typeface="宋体" panose="02010600030101010101" pitchFamily="2" charset="-122"/>
              </a:rPr>
              <a:t>探测分组</a:t>
            </a:r>
          </a:p>
        </p:txBody>
      </p:sp>
      <p:sp>
        <p:nvSpPr>
          <p:cNvPr id="83247" name="Freeform 303"/>
          <p:cNvSpPr>
            <a:spLocks/>
          </p:cNvSpPr>
          <p:nvPr/>
        </p:nvSpPr>
        <p:spPr bwMode="auto">
          <a:xfrm>
            <a:off x="1276350" y="5273675"/>
            <a:ext cx="2247900" cy="403225"/>
          </a:xfrm>
          <a:custGeom>
            <a:avLst/>
            <a:gdLst>
              <a:gd name="T0" fmla="*/ 191531875 w 1416"/>
              <a:gd name="T1" fmla="*/ 75604688 h 254"/>
              <a:gd name="T2" fmla="*/ 816530625 w 1416"/>
              <a:gd name="T3" fmla="*/ 428426563 h 254"/>
              <a:gd name="T4" fmla="*/ 2147483646 w 1416"/>
              <a:gd name="T5" fmla="*/ 5040313 h 254"/>
              <a:gd name="T6" fmla="*/ 2147483646 w 1416"/>
              <a:gd name="T7" fmla="*/ 458668438 h 254"/>
              <a:gd name="T8" fmla="*/ 2147483646 w 1416"/>
              <a:gd name="T9" fmla="*/ 186491563 h 254"/>
              <a:gd name="T10" fmla="*/ 856853125 w 1416"/>
              <a:gd name="T11" fmla="*/ 630039063 h 254"/>
              <a:gd name="T12" fmla="*/ 0 w 1416"/>
              <a:gd name="T13" fmla="*/ 126007813 h 2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248" name="Text Box 304"/>
          <p:cNvSpPr txBox="1">
            <a:spLocks noChangeArrowheads="1"/>
          </p:cNvSpPr>
          <p:nvPr/>
        </p:nvSpPr>
        <p:spPr bwMode="auto">
          <a:xfrm>
            <a:off x="3025775" y="5013325"/>
            <a:ext cx="130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1800">
                <a:solidFill>
                  <a:srgbClr val="FF0000"/>
                </a:solidFill>
                <a:latin typeface="Comic Sans MS" panose="030F0702030302020204" pitchFamily="66" charset="0"/>
                <a:ea typeface="宋体" panose="02010600030101010101" pitchFamily="2" charset="-122"/>
              </a:rPr>
              <a:t>3 </a:t>
            </a:r>
            <a:r>
              <a:rPr lang="zh-CN" altLang="en-US" sz="1800">
                <a:solidFill>
                  <a:srgbClr val="FF0000"/>
                </a:solidFill>
                <a:latin typeface="Comic Sans MS" panose="030F0702030302020204" pitchFamily="66" charset="0"/>
                <a:ea typeface="宋体" panose="02010600030101010101" pitchFamily="2" charset="-122"/>
              </a:rPr>
              <a:t>探测分组</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2949">
                                            <p:txEl>
                                              <p:pRg st="1" end="1"/>
                                            </p:txEl>
                                          </p:spTgt>
                                        </p:tgtEl>
                                        <p:attrNameLst>
                                          <p:attrName>style.visibility</p:attrName>
                                        </p:attrNameLst>
                                      </p:cBhvr>
                                      <p:to>
                                        <p:strVal val="visible"/>
                                      </p:to>
                                    </p:set>
                                    <p:animEffect transition="in" filter="blinds(horizontal)">
                                      <p:cBhvr>
                                        <p:cTn id="7" dur="500"/>
                                        <p:tgtEl>
                                          <p:spTgt spid="8294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949">
                                            <p:txEl>
                                              <p:pRg st="2" end="2"/>
                                            </p:txEl>
                                          </p:spTgt>
                                        </p:tgtEl>
                                        <p:attrNameLst>
                                          <p:attrName>style.visibility</p:attrName>
                                        </p:attrNameLst>
                                      </p:cBhvr>
                                      <p:to>
                                        <p:strVal val="visible"/>
                                      </p:to>
                                    </p:set>
                                    <p:animEffect transition="in" filter="blinds(horizontal)">
                                      <p:cBhvr>
                                        <p:cTn id="12" dur="500"/>
                                        <p:tgtEl>
                                          <p:spTgt spid="8294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2949">
                                            <p:txEl>
                                              <p:pRg st="3" end="3"/>
                                            </p:txEl>
                                          </p:spTgt>
                                        </p:tgtEl>
                                        <p:attrNameLst>
                                          <p:attrName>style.visibility</p:attrName>
                                        </p:attrNameLst>
                                      </p:cBhvr>
                                      <p:to>
                                        <p:strVal val="visible"/>
                                      </p:to>
                                    </p:set>
                                    <p:animEffect transition="in" filter="blinds(horizontal)">
                                      <p:cBhvr>
                                        <p:cTn id="17" dur="500"/>
                                        <p:tgtEl>
                                          <p:spTgt spid="82949">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82949">
                                            <p:txEl>
                                              <p:pRg st="4" end="4"/>
                                            </p:txEl>
                                          </p:spTgt>
                                        </p:tgtEl>
                                        <p:attrNameLst>
                                          <p:attrName>style.visibility</p:attrName>
                                        </p:attrNameLst>
                                      </p:cBhvr>
                                      <p:to>
                                        <p:strVal val="visible"/>
                                      </p:to>
                                    </p:set>
                                    <p:animEffect transition="in" filter="blinds(horizontal)">
                                      <p:cBhvr>
                                        <p:cTn id="20" dur="500"/>
                                        <p:tgtEl>
                                          <p:spTgt spid="82949">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82949">
                                            <p:txEl>
                                              <p:pRg st="5" end="5"/>
                                            </p:txEl>
                                          </p:spTgt>
                                        </p:tgtEl>
                                        <p:attrNameLst>
                                          <p:attrName>style.visibility</p:attrName>
                                        </p:attrNameLst>
                                      </p:cBhvr>
                                      <p:to>
                                        <p:strVal val="visible"/>
                                      </p:to>
                                    </p:set>
                                    <p:animEffect transition="in" filter="blinds(horizontal)">
                                      <p:cBhvr>
                                        <p:cTn id="23" dur="500"/>
                                        <p:tgtEl>
                                          <p:spTgt spid="82949">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82949">
                                            <p:txEl>
                                              <p:pRg st="6" end="6"/>
                                            </p:txEl>
                                          </p:spTgt>
                                        </p:tgtEl>
                                        <p:attrNameLst>
                                          <p:attrName>style.visibility</p:attrName>
                                        </p:attrNameLst>
                                      </p:cBhvr>
                                      <p:to>
                                        <p:strVal val="visible"/>
                                      </p:to>
                                    </p:set>
                                    <p:animEffect transition="in" filter="blinds(horizontal)">
                                      <p:cBhvr>
                                        <p:cTn id="26" dur="500"/>
                                        <p:tgtEl>
                                          <p:spTgt spid="82949">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2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3" grpId="0" animBg="1"/>
      <p:bldP spid="83244" grpId="0"/>
      <p:bldP spid="83245" grpId="0" animBg="1"/>
      <p:bldP spid="83246" grpId="0"/>
      <p:bldP spid="83247" grpId="0" animBg="1"/>
      <p:bldP spid="8324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177C92D-0A4B-4E14-8E2F-DD2258BDFDDB}" type="slidenum">
              <a:rPr lang="en-US" altLang="zh-CN" sz="1400" smtClean="0"/>
              <a:pPr>
                <a:spcBef>
                  <a:spcPct val="0"/>
                </a:spcBef>
                <a:buClrTx/>
                <a:buSzTx/>
                <a:buFontTx/>
                <a:buNone/>
              </a:pPr>
              <a:t>144</a:t>
            </a:fld>
            <a:endParaRPr lang="en-US" altLang="zh-CN" sz="1400" smtClean="0"/>
          </a:p>
        </p:txBody>
      </p:sp>
      <p:sp>
        <p:nvSpPr>
          <p:cNvPr id="60418" name="Rectangle 2"/>
          <p:cNvSpPr>
            <a:spLocks noGrp="1" noChangeArrowheads="1"/>
          </p:cNvSpPr>
          <p:nvPr>
            <p:ph type="title"/>
          </p:nvPr>
        </p:nvSpPr>
        <p:spPr>
          <a:xfrm>
            <a:off x="533400" y="411163"/>
            <a:ext cx="8397875" cy="831850"/>
          </a:xfrm>
        </p:spPr>
        <p:txBody>
          <a:bodyPr/>
          <a:lstStyle/>
          <a:p>
            <a:pPr>
              <a:defRPr/>
            </a:pPr>
            <a:r>
              <a:rPr lang="zh-CN" altLang="en-US">
                <a:latin typeface="Comic Sans MS" panose="030F0702030302020204" pitchFamily="66" charset="0"/>
              </a:rPr>
              <a:t>“</a:t>
            </a:r>
            <a:r>
              <a:rPr lang="zh-CN" altLang="en-US"/>
              <a:t>实际的</a:t>
            </a:r>
            <a:r>
              <a:rPr lang="zh-CN" altLang="en-US">
                <a:latin typeface="Comic Sans MS" panose="030F0702030302020204" pitchFamily="66" charset="0"/>
              </a:rPr>
              <a:t>”</a:t>
            </a:r>
            <a:r>
              <a:rPr lang="zh-CN" altLang="en-US"/>
              <a:t>因特网时延和路由</a:t>
            </a:r>
            <a:endParaRPr lang="en-US" altLang="zh-CN"/>
          </a:p>
        </p:txBody>
      </p:sp>
      <p:sp>
        <p:nvSpPr>
          <p:cNvPr id="162820" name="Text Box 4"/>
          <p:cNvSpPr txBox="1">
            <a:spLocks noChangeArrowheads="1"/>
          </p:cNvSpPr>
          <p:nvPr/>
        </p:nvSpPr>
        <p:spPr bwMode="auto">
          <a:xfrm>
            <a:off x="704850" y="2338388"/>
            <a:ext cx="8229600"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914400" indent="-45720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371600" indent="-4572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828800" indent="-4572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286000" indent="-4572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743200" indent="-4572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3200400" indent="-4572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657600" indent="-4572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4114800" indent="-4572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  cs-gw (128.119.240.254)  1 ms  1 ms  2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2  border1-rt-fa5-1-0.gw.umass.edu (128.119.3.145)  1 ms  1 ms  2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3  cht-vbns.gw.umass.edu (128.119.3.130)  6 ms 5 ms 5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4  jn1-at1-0-0-19.wor.vbns.net (204.147.132.129)  16 ms 11 ms 13 ms </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5  jn1-so7-0-0-0.wae.vbns.net (204.147.136.136)  21 ms 18 ms 18 ms </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6  abilene-vbns.abilene.ucaid.edu (198.32.11.9)  22 ms  18 ms  22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7  nycm-wash.abilene.ucaid.edu (198.32.8.46)  22 ms  22 ms  22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8  62.40.103.253 (62.40.103.253)  104 ms 109 ms 106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9  de2-1.de1.de.geant.net (62.40.96.129)  109 ms 102 ms 104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10  de.fr1.fr.geant.net (62.40.96.50)  113 ms 121 ms 114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11  renater-gw.fr1.fr.geant.net (62.40.103.54)  112 ms  114 ms  112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12  nio-n2.cssi.renater.fr (193.51.206.13)  111 ms  114 ms  116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13  nice.cssi.renater.fr (195.220.98.102)  123 ms  125 ms  124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14  r3t2-nice.cssi.renater.fr (195.220.98.110)  126 ms  126 ms  124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15  eurecom-valbonne.r3t2.ft.net (193.48.50.54)  135 ms  128 ms  133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16  194.214.211.25 (194.214.211.25)  126 ms  128 ms  126 ms</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17  * * *</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18  * * *</a:t>
            </a:r>
          </a:p>
          <a:p>
            <a:pPr>
              <a:lnSpc>
                <a:spcPct val="80000"/>
              </a:lnSpc>
              <a:spcBef>
                <a:spcPct val="0"/>
              </a:spcBef>
              <a:buClrTx/>
              <a:buSzTx/>
              <a:buFontTx/>
              <a:buNone/>
            </a:pPr>
            <a:r>
              <a:rPr lang="en-US" altLang="zh-CN" sz="1600">
                <a:latin typeface="Arial" panose="020B0604020202020204" pitchFamily="34" charset="0"/>
                <a:ea typeface="宋体" panose="02010600030101010101" pitchFamily="2" charset="-122"/>
              </a:rPr>
              <a:t>19  fantasia.eurecom.fr (193.55.113.142)  132 ms  128 ms  136</a:t>
            </a:r>
            <a:r>
              <a:rPr lang="en-US" altLang="zh-CN" sz="2400">
                <a:latin typeface="Times New Roman" panose="02020603050405020304" pitchFamily="18" charset="0"/>
                <a:ea typeface="宋体" panose="02010600030101010101" pitchFamily="2" charset="-122"/>
              </a:rPr>
              <a:t> </a:t>
            </a:r>
            <a:r>
              <a:rPr lang="en-US" altLang="zh-CN" sz="1600">
                <a:latin typeface="Times New Roman" panose="02020603050405020304" pitchFamily="18" charset="0"/>
                <a:ea typeface="宋体" panose="02010600030101010101" pitchFamily="2" charset="-122"/>
              </a:rPr>
              <a:t>ms</a:t>
            </a:r>
          </a:p>
        </p:txBody>
      </p:sp>
      <p:sp>
        <p:nvSpPr>
          <p:cNvPr id="162821" name="Text Box 5"/>
          <p:cNvSpPr txBox="1">
            <a:spLocks noChangeArrowheads="1"/>
          </p:cNvSpPr>
          <p:nvPr/>
        </p:nvSpPr>
        <p:spPr bwMode="auto">
          <a:xfrm>
            <a:off x="725488" y="1312863"/>
            <a:ext cx="8193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rgbClr val="FF0000"/>
                </a:solidFill>
                <a:latin typeface="Comic Sans MS" panose="030F0702030302020204" pitchFamily="66" charset="0"/>
                <a:ea typeface="宋体" panose="02010600030101010101" pitchFamily="2" charset="-122"/>
              </a:rPr>
              <a:t>traceroute:</a:t>
            </a:r>
            <a:r>
              <a:rPr lang="en-US" altLang="zh-CN" sz="2400">
                <a:latin typeface="Comic Sans MS" panose="030F0702030302020204" pitchFamily="66" charset="0"/>
                <a:ea typeface="宋体" panose="02010600030101010101" pitchFamily="2" charset="-122"/>
              </a:rPr>
              <a:t> gaia.cs.umass.edu to www.eurecom.fr</a:t>
            </a:r>
          </a:p>
        </p:txBody>
      </p:sp>
      <p:sp>
        <p:nvSpPr>
          <p:cNvPr id="162822" name="Line 6"/>
          <p:cNvSpPr>
            <a:spLocks noChangeShapeType="1"/>
          </p:cNvSpPr>
          <p:nvPr/>
        </p:nvSpPr>
        <p:spPr bwMode="auto">
          <a:xfrm>
            <a:off x="1611313" y="5634038"/>
            <a:ext cx="1231900" cy="84137"/>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823" name="Text Box 7"/>
          <p:cNvSpPr txBox="1">
            <a:spLocks noChangeArrowheads="1"/>
          </p:cNvSpPr>
          <p:nvPr/>
        </p:nvSpPr>
        <p:spPr bwMode="auto">
          <a:xfrm>
            <a:off x="4578350" y="1738313"/>
            <a:ext cx="4565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1800">
                <a:solidFill>
                  <a:srgbClr val="FF0000"/>
                </a:solidFill>
                <a:latin typeface="Comic Sans MS" panose="030F0702030302020204" pitchFamily="66" charset="0"/>
                <a:ea typeface="宋体" panose="02010600030101010101" pitchFamily="2" charset="-122"/>
              </a:rPr>
              <a:t>Three delay measements from </a:t>
            </a:r>
          </a:p>
          <a:p>
            <a:pPr>
              <a:spcBef>
                <a:spcPct val="0"/>
              </a:spcBef>
              <a:buClrTx/>
              <a:buSzTx/>
              <a:buFontTx/>
              <a:buNone/>
            </a:pPr>
            <a:r>
              <a:rPr lang="en-US" altLang="zh-CN" sz="1800">
                <a:solidFill>
                  <a:srgbClr val="FF0000"/>
                </a:solidFill>
                <a:latin typeface="Comic Sans MS" panose="030F0702030302020204" pitchFamily="66" charset="0"/>
                <a:ea typeface="宋体" panose="02010600030101010101" pitchFamily="2" charset="-122"/>
              </a:rPr>
              <a:t>gaia.cs.umass.edu to cs-gw.cs.umass.edu </a:t>
            </a:r>
          </a:p>
        </p:txBody>
      </p:sp>
      <p:sp>
        <p:nvSpPr>
          <p:cNvPr id="162824" name="Line 8"/>
          <p:cNvSpPr>
            <a:spLocks noChangeShapeType="1"/>
          </p:cNvSpPr>
          <p:nvPr/>
        </p:nvSpPr>
        <p:spPr bwMode="auto">
          <a:xfrm flipV="1">
            <a:off x="3471863" y="1965325"/>
            <a:ext cx="671512" cy="412750"/>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825" name="Line 9"/>
          <p:cNvSpPr>
            <a:spLocks noChangeShapeType="1"/>
          </p:cNvSpPr>
          <p:nvPr/>
        </p:nvSpPr>
        <p:spPr bwMode="auto">
          <a:xfrm flipV="1">
            <a:off x="4011613" y="1954213"/>
            <a:ext cx="139700" cy="404812"/>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826" name="Line 10"/>
          <p:cNvSpPr>
            <a:spLocks noChangeShapeType="1"/>
          </p:cNvSpPr>
          <p:nvPr/>
        </p:nvSpPr>
        <p:spPr bwMode="auto">
          <a:xfrm flipH="1" flipV="1">
            <a:off x="4146550" y="1963738"/>
            <a:ext cx="366713" cy="390525"/>
          </a:xfrm>
          <a:prstGeom prst="line">
            <a:avLst/>
          </a:prstGeom>
          <a:noFill/>
          <a:ln w="1905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827" name="Line 11"/>
          <p:cNvSpPr>
            <a:spLocks noChangeShapeType="1"/>
          </p:cNvSpPr>
          <p:nvPr/>
        </p:nvSpPr>
        <p:spPr bwMode="auto">
          <a:xfrm flipV="1">
            <a:off x="4138613" y="1970088"/>
            <a:ext cx="377825" cy="31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828" name="Text Box 12"/>
          <p:cNvSpPr txBox="1">
            <a:spLocks noChangeArrowheads="1"/>
          </p:cNvSpPr>
          <p:nvPr/>
        </p:nvSpPr>
        <p:spPr bwMode="auto">
          <a:xfrm>
            <a:off x="2830513" y="5564188"/>
            <a:ext cx="6027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800">
                <a:solidFill>
                  <a:srgbClr val="FF0000"/>
                </a:solidFill>
                <a:latin typeface="Comic Sans MS" panose="030F0702030302020204" pitchFamily="66" charset="0"/>
                <a:ea typeface="宋体" panose="02010600030101010101" pitchFamily="2" charset="-122"/>
              </a:rPr>
              <a:t>* </a:t>
            </a:r>
            <a:r>
              <a:rPr lang="en-US" altLang="zh-CN" sz="1800">
                <a:solidFill>
                  <a:srgbClr val="FF0000"/>
                </a:solidFill>
                <a:latin typeface="Comic Sans MS" panose="030F0702030302020204" pitchFamily="66" charset="0"/>
                <a:ea typeface="宋体" panose="02010600030101010101" pitchFamily="2" charset="-122"/>
              </a:rPr>
              <a:t>means no reponse (probe lost, router not replying)</a:t>
            </a:r>
          </a:p>
        </p:txBody>
      </p:sp>
      <p:sp>
        <p:nvSpPr>
          <p:cNvPr id="162829" name="Freeform 14"/>
          <p:cNvSpPr>
            <a:spLocks/>
          </p:cNvSpPr>
          <p:nvPr/>
        </p:nvSpPr>
        <p:spPr bwMode="auto">
          <a:xfrm>
            <a:off x="6092825" y="3651250"/>
            <a:ext cx="1012825" cy="246063"/>
          </a:xfrm>
          <a:custGeom>
            <a:avLst/>
            <a:gdLst>
              <a:gd name="T0" fmla="*/ 1494453450 w 638"/>
              <a:gd name="T1" fmla="*/ 0 h 155"/>
              <a:gd name="T2" fmla="*/ 1570058138 w 638"/>
              <a:gd name="T3" fmla="*/ 95766132 h 155"/>
              <a:gd name="T4" fmla="*/ 1532255000 w 638"/>
              <a:gd name="T5" fmla="*/ 309980642 h 155"/>
              <a:gd name="T6" fmla="*/ 1123989688 w 638"/>
              <a:gd name="T7" fmla="*/ 388104851 h 155"/>
              <a:gd name="T8" fmla="*/ 0 w 638"/>
              <a:gd name="T9" fmla="*/ 327620978 h 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830" name="Text Box 15"/>
          <p:cNvSpPr txBox="1">
            <a:spLocks noChangeArrowheads="1"/>
          </p:cNvSpPr>
          <p:nvPr/>
        </p:nvSpPr>
        <p:spPr bwMode="auto">
          <a:xfrm>
            <a:off x="7137400" y="3436938"/>
            <a:ext cx="17875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solidFill>
                  <a:srgbClr val="FF0000"/>
                </a:solidFill>
                <a:latin typeface="Comic Sans MS" panose="030F0702030302020204" pitchFamily="66" charset="0"/>
                <a:ea typeface="宋体" panose="02010600030101010101" pitchFamily="2" charset="-122"/>
              </a:rPr>
              <a:t>trans-oceanic</a:t>
            </a:r>
          </a:p>
          <a:p>
            <a:pPr>
              <a:spcBef>
                <a:spcPct val="0"/>
              </a:spcBef>
              <a:buClrTx/>
              <a:buSzTx/>
              <a:buFontTx/>
              <a:buNone/>
            </a:pPr>
            <a:r>
              <a:rPr lang="en-US" altLang="zh-CN" sz="2000">
                <a:solidFill>
                  <a:srgbClr val="FF0000"/>
                </a:solidFill>
                <a:latin typeface="Comic Sans MS" panose="030F0702030302020204" pitchFamily="66" charset="0"/>
                <a:ea typeface="宋体" panose="02010600030101010101" pitchFamily="2" charset="-122"/>
              </a:rPr>
              <a:t>link</a:t>
            </a:r>
            <a:endParaRPr lang="en-US" altLang="zh-CN" sz="2000">
              <a:latin typeface="Times New Roman" panose="02020603050405020304" pitchFamily="18" charset="0"/>
              <a:ea typeface="宋体" panose="02010600030101010101" pitchFamily="2" charset="-122"/>
            </a:endParaRPr>
          </a:p>
        </p:txBody>
      </p:sp>
      <p:sp>
        <p:nvSpPr>
          <p:cNvPr id="60432" name="Line 16"/>
          <p:cNvSpPr>
            <a:spLocks noChangeShapeType="1"/>
          </p:cNvSpPr>
          <p:nvPr/>
        </p:nvSpPr>
        <p:spPr bwMode="auto">
          <a:xfrm>
            <a:off x="1016000" y="2540000"/>
            <a:ext cx="2247900" cy="2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3" name="Line 17"/>
          <p:cNvSpPr>
            <a:spLocks noChangeShapeType="1"/>
          </p:cNvSpPr>
          <p:nvPr/>
        </p:nvSpPr>
        <p:spPr bwMode="auto">
          <a:xfrm>
            <a:off x="3392488" y="2565400"/>
            <a:ext cx="1674812" cy="2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34" name="Line 18"/>
          <p:cNvSpPr>
            <a:spLocks noChangeShapeType="1"/>
          </p:cNvSpPr>
          <p:nvPr/>
        </p:nvSpPr>
        <p:spPr bwMode="auto">
          <a:xfrm>
            <a:off x="4011613" y="3897313"/>
            <a:ext cx="1674812" cy="2540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432"/>
                                        </p:tgtEl>
                                        <p:attrNameLst>
                                          <p:attrName>style.visibility</p:attrName>
                                        </p:attrNameLst>
                                      </p:cBhvr>
                                      <p:to>
                                        <p:strVal val="visible"/>
                                      </p:to>
                                    </p:set>
                                    <p:animEffect transition="in" filter="wipe(down)">
                                      <p:cBhvr>
                                        <p:cTn id="7" dur="500"/>
                                        <p:tgtEl>
                                          <p:spTgt spid="604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0433"/>
                                        </p:tgtEl>
                                        <p:attrNameLst>
                                          <p:attrName>style.visibility</p:attrName>
                                        </p:attrNameLst>
                                      </p:cBhvr>
                                      <p:to>
                                        <p:strVal val="visible"/>
                                      </p:to>
                                    </p:set>
                                    <p:animEffect transition="in" filter="wipe(down)">
                                      <p:cBhvr>
                                        <p:cTn id="12" dur="500"/>
                                        <p:tgtEl>
                                          <p:spTgt spid="604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0434"/>
                                        </p:tgtEl>
                                        <p:attrNameLst>
                                          <p:attrName>style.visibility</p:attrName>
                                        </p:attrNameLst>
                                      </p:cBhvr>
                                      <p:to>
                                        <p:strVal val="visible"/>
                                      </p:to>
                                    </p:set>
                                    <p:animEffect transition="in" filter="wipe(down)">
                                      <p:cBhvr>
                                        <p:cTn id="17" dur="500"/>
                                        <p:tgtEl>
                                          <p:spTgt spid="60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2" grpId="0" animBg="1"/>
      <p:bldP spid="60433" grpId="0" animBg="1"/>
      <p:bldP spid="6043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DB42AB5-5DCC-42C2-AAEA-658633BFBA33}" type="slidenum">
              <a:rPr lang="en-US" altLang="zh-CN" sz="1400" smtClean="0"/>
              <a:pPr>
                <a:spcBef>
                  <a:spcPct val="0"/>
                </a:spcBef>
                <a:buClrTx/>
                <a:buSzTx/>
                <a:buFontTx/>
                <a:buNone/>
              </a:pPr>
              <a:t>145</a:t>
            </a:fld>
            <a:endParaRPr lang="en-US" altLang="zh-CN" sz="1400" smtClean="0"/>
          </a:p>
        </p:txBody>
      </p:sp>
      <p:sp>
        <p:nvSpPr>
          <p:cNvPr id="330754"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1.7 </a:t>
            </a:r>
            <a:r>
              <a:rPr lang="zh-CN" altLang="en-US">
                <a:solidFill>
                  <a:srgbClr val="008000"/>
                </a:solidFill>
              </a:rPr>
              <a:t>协议层次及其服务模型</a:t>
            </a:r>
          </a:p>
        </p:txBody>
      </p:sp>
      <p:sp>
        <p:nvSpPr>
          <p:cNvPr id="330755" name="Rectangle 3"/>
          <p:cNvSpPr>
            <a:spLocks noGrp="1" noChangeArrowheads="1"/>
          </p:cNvSpPr>
          <p:nvPr>
            <p:ph type="body" idx="1"/>
          </p:nvPr>
        </p:nvSpPr>
        <p:spPr>
          <a:xfrm>
            <a:off x="533400" y="1600200"/>
            <a:ext cx="3983038" cy="3611563"/>
          </a:xfrm>
        </p:spPr>
        <p:txBody>
          <a:bodyPr/>
          <a:lstStyle/>
          <a:p>
            <a:pPr eaLnBrk="1">
              <a:buFont typeface="Wingdings" panose="05000000000000000000" pitchFamily="2" charset="2"/>
              <a:buNone/>
            </a:pPr>
            <a:r>
              <a:rPr lang="zh-CN" altLang="en-US" b="1" smtClean="0">
                <a:solidFill>
                  <a:srgbClr val="FF0000"/>
                </a:solidFill>
                <a:latin typeface="华文中宋" panose="02010600040101010101" pitchFamily="2" charset="-122"/>
                <a:ea typeface="华文中宋" panose="02010600040101010101" pitchFamily="2" charset="-122"/>
              </a:rPr>
              <a:t>计算机网络非常复杂。</a:t>
            </a:r>
            <a:r>
              <a:rPr lang="zh-CN" altLang="en-US" b="1" smtClean="0">
                <a:latin typeface="华文中宋" panose="02010600040101010101" pitchFamily="2" charset="-122"/>
                <a:ea typeface="华文中宋" panose="02010600040101010101" pitchFamily="2" charset="-122"/>
              </a:rPr>
              <a:t> </a:t>
            </a:r>
            <a:endParaRPr lang="en-US" altLang="zh-CN" b="1" u="sng" smtClean="0">
              <a:solidFill>
                <a:srgbClr val="FF0000"/>
              </a:solidFill>
              <a:latin typeface="华文中宋" panose="02010600040101010101" pitchFamily="2" charset="-122"/>
              <a:ea typeface="华文中宋" panose="02010600040101010101" pitchFamily="2" charset="-122"/>
            </a:endParaRPr>
          </a:p>
          <a:p>
            <a:pPr eaLnBrk="1"/>
            <a:r>
              <a:rPr lang="zh-CN" altLang="en-US" b="1" smtClean="0">
                <a:latin typeface="华文中宋" panose="02010600040101010101" pitchFamily="2" charset="-122"/>
                <a:ea typeface="华文中宋" panose="02010600040101010101" pitchFamily="2" charset="-122"/>
              </a:rPr>
              <a:t>包括许多“构件”</a:t>
            </a:r>
          </a:p>
          <a:p>
            <a:pPr lvl="1" eaLnBrk="1"/>
            <a:r>
              <a:rPr lang="zh-CN" altLang="en-US" b="1" smtClean="0">
                <a:latin typeface="华文中宋" panose="02010600040101010101" pitchFamily="2" charset="-122"/>
                <a:ea typeface="华文中宋" panose="02010600040101010101" pitchFamily="2" charset="-122"/>
              </a:rPr>
              <a:t>主机</a:t>
            </a:r>
          </a:p>
          <a:p>
            <a:pPr lvl="1" eaLnBrk="1"/>
            <a:r>
              <a:rPr lang="zh-CN" altLang="en-US" b="1" smtClean="0">
                <a:latin typeface="华文中宋" panose="02010600040101010101" pitchFamily="2" charset="-122"/>
                <a:ea typeface="华文中宋" panose="02010600040101010101" pitchFamily="2" charset="-122"/>
              </a:rPr>
              <a:t>路由器</a:t>
            </a:r>
          </a:p>
          <a:p>
            <a:pPr lvl="1" eaLnBrk="1"/>
            <a:r>
              <a:rPr lang="zh-CN" altLang="en-US" b="1" smtClean="0">
                <a:latin typeface="华文中宋" panose="02010600040101010101" pitchFamily="2" charset="-122"/>
                <a:ea typeface="华文中宋" panose="02010600040101010101" pitchFamily="2" charset="-122"/>
              </a:rPr>
              <a:t>各种媒体的链路</a:t>
            </a:r>
          </a:p>
          <a:p>
            <a:pPr lvl="1" eaLnBrk="1"/>
            <a:r>
              <a:rPr lang="zh-CN" altLang="en-US" b="1" smtClean="0">
                <a:latin typeface="华文中宋" panose="02010600040101010101" pitchFamily="2" charset="-122"/>
                <a:ea typeface="华文中宋" panose="02010600040101010101" pitchFamily="2" charset="-122"/>
              </a:rPr>
              <a:t>应用</a:t>
            </a:r>
          </a:p>
          <a:p>
            <a:pPr lvl="1" eaLnBrk="1"/>
            <a:r>
              <a:rPr lang="zh-CN" altLang="en-US" b="1" smtClean="0">
                <a:latin typeface="华文中宋" panose="02010600040101010101" pitchFamily="2" charset="-122"/>
                <a:ea typeface="华文中宋" panose="02010600040101010101" pitchFamily="2" charset="-122"/>
              </a:rPr>
              <a:t>协议</a:t>
            </a:r>
          </a:p>
          <a:p>
            <a:pPr lvl="1" eaLnBrk="1"/>
            <a:r>
              <a:rPr lang="zh-CN" altLang="en-US" b="1" smtClean="0">
                <a:latin typeface="华文中宋" panose="02010600040101010101" pitchFamily="2" charset="-122"/>
                <a:ea typeface="华文中宋" panose="02010600040101010101" pitchFamily="2" charset="-122"/>
              </a:rPr>
              <a:t>硬件，软件</a:t>
            </a:r>
          </a:p>
        </p:txBody>
      </p:sp>
      <p:grpSp>
        <p:nvGrpSpPr>
          <p:cNvPr id="164869" name="Group 225"/>
          <p:cNvGrpSpPr>
            <a:grpSpLocks/>
          </p:cNvGrpSpPr>
          <p:nvPr/>
        </p:nvGrpSpPr>
        <p:grpSpPr bwMode="auto">
          <a:xfrm>
            <a:off x="4889500" y="1600200"/>
            <a:ext cx="3678238" cy="4127500"/>
            <a:chOff x="3080" y="1296"/>
            <a:chExt cx="2317" cy="2312"/>
          </a:xfrm>
        </p:grpSpPr>
        <p:sp>
          <p:nvSpPr>
            <p:cNvPr id="164872" name="Freeform 4"/>
            <p:cNvSpPr>
              <a:spLocks/>
            </p:cNvSpPr>
            <p:nvPr/>
          </p:nvSpPr>
          <p:spPr bwMode="auto">
            <a:xfrm>
              <a:off x="4264" y="1386"/>
              <a:ext cx="1133" cy="1055"/>
            </a:xfrm>
            <a:custGeom>
              <a:avLst/>
              <a:gdLst>
                <a:gd name="T0" fmla="*/ 184 w 1292"/>
                <a:gd name="T1" fmla="*/ 5 h 1255"/>
                <a:gd name="T2" fmla="*/ 27 w 1292"/>
                <a:gd name="T3" fmla="*/ 111 h 1255"/>
                <a:gd name="T4" fmla="*/ 22 w 1292"/>
                <a:gd name="T5" fmla="*/ 370 h 1255"/>
                <a:gd name="T6" fmla="*/ 40 w 1292"/>
                <a:gd name="T7" fmla="*/ 586 h 1255"/>
                <a:gd name="T8" fmla="*/ 189 w 1292"/>
                <a:gd name="T9" fmla="*/ 615 h 1255"/>
                <a:gd name="T10" fmla="*/ 497 w 1292"/>
                <a:gd name="T11" fmla="*/ 798 h 1255"/>
                <a:gd name="T12" fmla="*/ 766 w 1292"/>
                <a:gd name="T13" fmla="*/ 874 h 1255"/>
                <a:gd name="T14" fmla="*/ 922 w 1292"/>
                <a:gd name="T15" fmla="*/ 721 h 1255"/>
                <a:gd name="T16" fmla="*/ 978 w 1292"/>
                <a:gd name="T17" fmla="*/ 314 h 1255"/>
                <a:gd name="T18" fmla="*/ 927 w 1292"/>
                <a:gd name="T19" fmla="*/ 149 h 1255"/>
                <a:gd name="T20" fmla="*/ 576 w 1292"/>
                <a:gd name="T21" fmla="*/ 82 h 1255"/>
                <a:gd name="T22" fmla="*/ 184 w 1292"/>
                <a:gd name="T23" fmla="*/ 5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3" name="Freeform 5"/>
            <p:cNvSpPr>
              <a:spLocks/>
            </p:cNvSpPr>
            <p:nvPr/>
          </p:nvSpPr>
          <p:spPr bwMode="auto">
            <a:xfrm>
              <a:off x="3080" y="1296"/>
              <a:ext cx="1176" cy="1001"/>
            </a:xfrm>
            <a:custGeom>
              <a:avLst/>
              <a:gdLst>
                <a:gd name="T0" fmla="*/ 424 w 1340"/>
                <a:gd name="T1" fmla="*/ 29 h 1191"/>
                <a:gd name="T2" fmla="*/ 63 w 1340"/>
                <a:gd name="T3" fmla="*/ 42 h 1191"/>
                <a:gd name="T4" fmla="*/ 45 w 1340"/>
                <a:gd name="T5" fmla="*/ 284 h 1191"/>
                <a:gd name="T6" fmla="*/ 22 w 1340"/>
                <a:gd name="T7" fmla="*/ 508 h 1191"/>
                <a:gd name="T8" fmla="*/ 86 w 1340"/>
                <a:gd name="T9" fmla="*/ 614 h 1191"/>
                <a:gd name="T10" fmla="*/ 414 w 1340"/>
                <a:gd name="T11" fmla="*/ 619 h 1191"/>
                <a:gd name="T12" fmla="*/ 493 w 1340"/>
                <a:gd name="T13" fmla="*/ 797 h 1191"/>
                <a:gd name="T14" fmla="*/ 950 w 1340"/>
                <a:gd name="T15" fmla="*/ 776 h 1191"/>
                <a:gd name="T16" fmla="*/ 983 w 1340"/>
                <a:gd name="T17" fmla="*/ 403 h 1191"/>
                <a:gd name="T18" fmla="*/ 928 w 1340"/>
                <a:gd name="T19" fmla="*/ 241 h 1191"/>
                <a:gd name="T20" fmla="*/ 585 w 1340"/>
                <a:gd name="T21" fmla="*/ 203 h 1191"/>
                <a:gd name="T22" fmla="*/ 424 w 1340"/>
                <a:gd name="T23" fmla="*/ 29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4" name="Freeform 6"/>
            <p:cNvSpPr>
              <a:spLocks/>
            </p:cNvSpPr>
            <p:nvPr/>
          </p:nvSpPr>
          <p:spPr bwMode="auto">
            <a:xfrm>
              <a:off x="3312" y="2210"/>
              <a:ext cx="1874" cy="1398"/>
            </a:xfrm>
            <a:custGeom>
              <a:avLst/>
              <a:gdLst>
                <a:gd name="T0" fmla="*/ 21 w 2135"/>
                <a:gd name="T1" fmla="*/ 461 h 1662"/>
                <a:gd name="T2" fmla="*/ 81 w 2135"/>
                <a:gd name="T3" fmla="*/ 54 h 1662"/>
                <a:gd name="T4" fmla="*/ 506 w 2135"/>
                <a:gd name="T5" fmla="*/ 139 h 1662"/>
                <a:gd name="T6" fmla="*/ 931 w 2135"/>
                <a:gd name="T7" fmla="*/ 71 h 1662"/>
                <a:gd name="T8" fmla="*/ 1541 w 2135"/>
                <a:gd name="T9" fmla="*/ 288 h 1662"/>
                <a:gd name="T10" fmla="*/ 1551 w 2135"/>
                <a:gd name="T11" fmla="*/ 809 h 1662"/>
                <a:gd name="T12" fmla="*/ 1218 w 2135"/>
                <a:gd name="T13" fmla="*/ 1132 h 1662"/>
                <a:gd name="T14" fmla="*/ 627 w 2135"/>
                <a:gd name="T15" fmla="*/ 1072 h 1662"/>
                <a:gd name="T16" fmla="*/ 386 w 2135"/>
                <a:gd name="T17" fmla="*/ 898 h 1662"/>
                <a:gd name="T18" fmla="*/ 141 w 2135"/>
                <a:gd name="T19" fmla="*/ 755 h 1662"/>
                <a:gd name="T20" fmla="*/ 21 w 2135"/>
                <a:gd name="T21" fmla="*/ 461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4875" name="Group 7"/>
            <p:cNvGrpSpPr>
              <a:grpSpLocks/>
            </p:cNvGrpSpPr>
            <p:nvPr/>
          </p:nvGrpSpPr>
          <p:grpSpPr bwMode="auto">
            <a:xfrm>
              <a:off x="3154" y="1381"/>
              <a:ext cx="462" cy="201"/>
              <a:chOff x="3552" y="246"/>
              <a:chExt cx="527" cy="248"/>
            </a:xfrm>
          </p:grpSpPr>
          <p:graphicFrame>
            <p:nvGraphicFramePr>
              <p:cNvPr id="165089" name="Object 8"/>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9041" name="Clip" r:id="rId3" imgW="1307263" imgH="1084139" progId="MS_ClipArt_Gallery.2">
                      <p:embed/>
                    </p:oleObj>
                  </mc:Choice>
                  <mc:Fallback>
                    <p:oleObj name="Clip" r:id="rId3"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090" name="Object 9"/>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9042" name="Clip" r:id="rId5" imgW="681706" imgH="480401" progId="MS_ClipArt_Gallery.2">
                      <p:embed/>
                    </p:oleObj>
                  </mc:Choice>
                  <mc:Fallback>
                    <p:oleObj name="Clip" r:id="rId5" imgW="681706" imgH="480401" progId="MS_ClipArt_Gallery.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091" name="Line 10"/>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876" name="Group 11"/>
            <p:cNvGrpSpPr>
              <a:grpSpLocks/>
            </p:cNvGrpSpPr>
            <p:nvPr/>
          </p:nvGrpSpPr>
          <p:grpSpPr bwMode="auto">
            <a:xfrm>
              <a:off x="3154" y="1756"/>
              <a:ext cx="462" cy="201"/>
              <a:chOff x="3552" y="246"/>
              <a:chExt cx="527" cy="248"/>
            </a:xfrm>
          </p:grpSpPr>
          <p:graphicFrame>
            <p:nvGraphicFramePr>
              <p:cNvPr id="165086"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9043" name="Clip" r:id="rId7" imgW="1307263" imgH="1084139" progId="MS_ClipArt_Gallery.2">
                      <p:embed/>
                    </p:oleObj>
                  </mc:Choice>
                  <mc:Fallback>
                    <p:oleObj name="Clip" r:id="rId7" imgW="1307263" imgH="1084139" progId="MS_ClipArt_Gallery.2">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087"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9044" name="Clip" r:id="rId8" imgW="681706" imgH="480401" progId="MS_ClipArt_Gallery.2">
                      <p:embed/>
                    </p:oleObj>
                  </mc:Choice>
                  <mc:Fallback>
                    <p:oleObj name="Clip" r:id="rId8" imgW="681706" imgH="480401" progId="MS_ClipArt_Gallery.2">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088" name="Line 14"/>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877" name="Group 15"/>
            <p:cNvGrpSpPr>
              <a:grpSpLocks/>
            </p:cNvGrpSpPr>
            <p:nvPr/>
          </p:nvGrpSpPr>
          <p:grpSpPr bwMode="auto">
            <a:xfrm>
              <a:off x="3391" y="1622"/>
              <a:ext cx="44" cy="135"/>
              <a:chOff x="3842" y="406"/>
              <a:chExt cx="51" cy="167"/>
            </a:xfrm>
          </p:grpSpPr>
          <p:sp>
            <p:nvSpPr>
              <p:cNvPr id="165083" name="Oval 16"/>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84" name="Oval 17"/>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85" name="Oval 18"/>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64878" name="Group 19"/>
            <p:cNvGrpSpPr>
              <a:grpSpLocks/>
            </p:cNvGrpSpPr>
            <p:nvPr/>
          </p:nvGrpSpPr>
          <p:grpSpPr bwMode="auto">
            <a:xfrm>
              <a:off x="3687" y="1939"/>
              <a:ext cx="132" cy="249"/>
              <a:chOff x="4180" y="783"/>
              <a:chExt cx="150" cy="307"/>
            </a:xfrm>
          </p:grpSpPr>
          <p:sp>
            <p:nvSpPr>
              <p:cNvPr id="165075" name="AutoShape 20"/>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76" name="Rectangle 21"/>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77" name="Rectangle 2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78" name="AutoShape 2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79" name="Line 24"/>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80" name="Line 25"/>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81" name="Rectangle 2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82" name="Rectangle 27"/>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64879" name="Group 28"/>
            <p:cNvGrpSpPr>
              <a:grpSpLocks/>
            </p:cNvGrpSpPr>
            <p:nvPr/>
          </p:nvGrpSpPr>
          <p:grpSpPr bwMode="auto">
            <a:xfrm rot="-5400000">
              <a:off x="3884" y="1988"/>
              <a:ext cx="51" cy="147"/>
              <a:chOff x="3842" y="406"/>
              <a:chExt cx="51" cy="167"/>
            </a:xfrm>
          </p:grpSpPr>
          <p:sp>
            <p:nvSpPr>
              <p:cNvPr id="165072" name="Oval 29"/>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73" name="Oval 30"/>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74" name="Oval 31"/>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64880" name="Line 32"/>
            <p:cNvSpPr>
              <a:spLocks noChangeShapeType="1"/>
            </p:cNvSpPr>
            <p:nvPr/>
          </p:nvSpPr>
          <p:spPr bwMode="auto">
            <a:xfrm>
              <a:off x="3773" y="1881"/>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1" name="Line 33"/>
            <p:cNvSpPr>
              <a:spLocks noChangeShapeType="1"/>
            </p:cNvSpPr>
            <p:nvPr/>
          </p:nvSpPr>
          <p:spPr bwMode="auto">
            <a:xfrm>
              <a:off x="3775" y="1879"/>
              <a:ext cx="1"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2" name="Line 34"/>
            <p:cNvSpPr>
              <a:spLocks noChangeShapeType="1"/>
            </p:cNvSpPr>
            <p:nvPr/>
          </p:nvSpPr>
          <p:spPr bwMode="auto">
            <a:xfrm>
              <a:off x="4087" y="1878"/>
              <a:ext cx="1" cy="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3" name="Line 35"/>
            <p:cNvSpPr>
              <a:spLocks noChangeShapeType="1"/>
            </p:cNvSpPr>
            <p:nvPr/>
          </p:nvSpPr>
          <p:spPr bwMode="auto">
            <a:xfrm>
              <a:off x="3584" y="1541"/>
              <a:ext cx="182" cy="1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4" name="Line 36"/>
            <p:cNvSpPr>
              <a:spLocks noChangeShapeType="1"/>
            </p:cNvSpPr>
            <p:nvPr/>
          </p:nvSpPr>
          <p:spPr bwMode="auto">
            <a:xfrm flipV="1">
              <a:off x="3592" y="1721"/>
              <a:ext cx="174"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5" name="Line 37"/>
            <p:cNvSpPr>
              <a:spLocks noChangeShapeType="1"/>
            </p:cNvSpPr>
            <p:nvPr/>
          </p:nvSpPr>
          <p:spPr bwMode="auto">
            <a:xfrm flipV="1">
              <a:off x="3924" y="1775"/>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4886" name="Group 38"/>
            <p:cNvGrpSpPr>
              <a:grpSpLocks/>
            </p:cNvGrpSpPr>
            <p:nvPr/>
          </p:nvGrpSpPr>
          <p:grpSpPr bwMode="auto">
            <a:xfrm>
              <a:off x="3999" y="1925"/>
              <a:ext cx="132" cy="249"/>
              <a:chOff x="4180" y="783"/>
              <a:chExt cx="150" cy="307"/>
            </a:xfrm>
          </p:grpSpPr>
          <p:sp>
            <p:nvSpPr>
              <p:cNvPr id="165064" name="AutoShape 39"/>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65" name="Rectangle 40"/>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66" name="Rectangle 4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67" name="AutoShape 4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68" name="Line 43"/>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69" name="Line 44"/>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70" name="Rectangle 4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71" name="Rectangle 46"/>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64887" name="Group 47"/>
            <p:cNvGrpSpPr>
              <a:grpSpLocks/>
            </p:cNvGrpSpPr>
            <p:nvPr/>
          </p:nvGrpSpPr>
          <p:grpSpPr bwMode="auto">
            <a:xfrm>
              <a:off x="3396" y="2315"/>
              <a:ext cx="302" cy="583"/>
              <a:chOff x="3314" y="1248"/>
              <a:chExt cx="344" cy="694"/>
            </a:xfrm>
          </p:grpSpPr>
          <p:graphicFrame>
            <p:nvGraphicFramePr>
              <p:cNvPr id="165055" name="Object 48"/>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39045" name="Clip" r:id="rId9" imgW="1307263" imgH="1084139" progId="MS_ClipArt_Gallery.2">
                      <p:embed/>
                    </p:oleObj>
                  </mc:Choice>
                  <mc:Fallback>
                    <p:oleObj name="Clip" r:id="rId9" imgW="1307263" imgH="1084139" progId="MS_ClipArt_Gallery.2">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056" name="Line 49"/>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5057" name="Object 50"/>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39046" name="Clip" r:id="rId10" imgW="1307263" imgH="1084139" progId="MS_ClipArt_Gallery.2">
                      <p:embed/>
                    </p:oleObj>
                  </mc:Choice>
                  <mc:Fallback>
                    <p:oleObj name="Clip" r:id="rId10" imgW="1307263" imgH="1084139" progId="MS_ClipArt_Gallery.2">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058" name="Line 51"/>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5059" name="Group 52"/>
              <p:cNvGrpSpPr>
                <a:grpSpLocks/>
              </p:cNvGrpSpPr>
              <p:nvPr/>
            </p:nvGrpSpPr>
            <p:grpSpPr bwMode="auto">
              <a:xfrm>
                <a:off x="3404" y="1504"/>
                <a:ext cx="51" cy="167"/>
                <a:chOff x="3842" y="406"/>
                <a:chExt cx="51" cy="167"/>
              </a:xfrm>
            </p:grpSpPr>
            <p:sp>
              <p:nvSpPr>
                <p:cNvPr id="165061" name="Oval 53"/>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62" name="Oval 54"/>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63" name="Oval 55"/>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65060" name="Line 56"/>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64888" name="Object 57"/>
            <p:cNvGraphicFramePr>
              <a:graphicFrameLocks noChangeAspect="1"/>
            </p:cNvGraphicFramePr>
            <p:nvPr/>
          </p:nvGraphicFramePr>
          <p:xfrm>
            <a:off x="3943" y="2951"/>
            <a:ext cx="263" cy="209"/>
          </p:xfrm>
          <a:graphic>
            <a:graphicData uri="http://schemas.openxmlformats.org/presentationml/2006/ole">
              <mc:AlternateContent xmlns:mc="http://schemas.openxmlformats.org/markup-compatibility/2006">
                <mc:Choice xmlns:v="urn:schemas-microsoft-com:vml" Requires="v">
                  <p:oleObj spid="_x0000_s239047" name="Clip" r:id="rId11" imgW="1307263" imgH="1084139" progId="MS_ClipArt_Gallery.2">
                    <p:embed/>
                  </p:oleObj>
                </mc:Choice>
                <mc:Fallback>
                  <p:oleObj name="Clip" r:id="rId11" imgW="1307263" imgH="1084139" progId="MS_ClipArt_Gallery.2">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3" y="2951"/>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889" name="Object 58"/>
            <p:cNvGraphicFramePr>
              <a:graphicFrameLocks noChangeAspect="1"/>
            </p:cNvGraphicFramePr>
            <p:nvPr/>
          </p:nvGraphicFramePr>
          <p:xfrm>
            <a:off x="3556" y="2944"/>
            <a:ext cx="262" cy="208"/>
          </p:xfrm>
          <a:graphic>
            <a:graphicData uri="http://schemas.openxmlformats.org/presentationml/2006/ole">
              <mc:AlternateContent xmlns:mc="http://schemas.openxmlformats.org/markup-compatibility/2006">
                <mc:Choice xmlns:v="urn:schemas-microsoft-com:vml" Requires="v">
                  <p:oleObj spid="_x0000_s239048" name="Clip" r:id="rId12" imgW="1307263" imgH="1084139" progId="MS_ClipArt_Gallery.2">
                    <p:embed/>
                  </p:oleObj>
                </mc:Choice>
                <mc:Fallback>
                  <p:oleObj name="Clip" r:id="rId12" imgW="1307263" imgH="1084139" progId="MS_ClipArt_Gallery.2">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 y="2944"/>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890" name="Oval 59"/>
            <p:cNvSpPr>
              <a:spLocks noChangeArrowheads="1"/>
            </p:cNvSpPr>
            <p:nvPr/>
          </p:nvSpPr>
          <p:spPr bwMode="auto">
            <a:xfrm rot="-5400000">
              <a:off x="3819" y="3009"/>
              <a:ext cx="40" cy="41"/>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891" name="Oval 60"/>
            <p:cNvSpPr>
              <a:spLocks noChangeArrowheads="1"/>
            </p:cNvSpPr>
            <p:nvPr/>
          </p:nvSpPr>
          <p:spPr bwMode="auto">
            <a:xfrm rot="-5400000">
              <a:off x="3872" y="3008"/>
              <a:ext cx="40" cy="42"/>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892" name="Oval 61"/>
            <p:cNvSpPr>
              <a:spLocks noChangeArrowheads="1"/>
            </p:cNvSpPr>
            <p:nvPr/>
          </p:nvSpPr>
          <p:spPr bwMode="auto">
            <a:xfrm rot="-5400000">
              <a:off x="3921" y="3011"/>
              <a:ext cx="39" cy="41"/>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893" name="Line 62"/>
            <p:cNvSpPr>
              <a:spLocks noChangeShapeType="1"/>
            </p:cNvSpPr>
            <p:nvPr/>
          </p:nvSpPr>
          <p:spPr bwMode="auto">
            <a:xfrm rot="-5400000">
              <a:off x="4085" y="2935"/>
              <a:ext cx="38"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94" name="Line 63"/>
            <p:cNvSpPr>
              <a:spLocks noChangeShapeType="1"/>
            </p:cNvSpPr>
            <p:nvPr/>
          </p:nvSpPr>
          <p:spPr bwMode="auto">
            <a:xfrm rot="5400000" flipH="1">
              <a:off x="3690" y="2930"/>
              <a:ext cx="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95" name="Line 64"/>
            <p:cNvSpPr>
              <a:spLocks noChangeShapeType="1"/>
            </p:cNvSpPr>
            <p:nvPr/>
          </p:nvSpPr>
          <p:spPr bwMode="auto">
            <a:xfrm rot="16200000" flipV="1">
              <a:off x="3909" y="2716"/>
              <a:ext cx="0" cy="39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96" name="Line 65"/>
            <p:cNvSpPr>
              <a:spLocks noChangeShapeType="1"/>
            </p:cNvSpPr>
            <p:nvPr/>
          </p:nvSpPr>
          <p:spPr bwMode="auto">
            <a:xfrm flipV="1">
              <a:off x="3698" y="2678"/>
              <a:ext cx="59" cy="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97" name="Line 66"/>
            <p:cNvSpPr>
              <a:spLocks noChangeShapeType="1"/>
            </p:cNvSpPr>
            <p:nvPr/>
          </p:nvSpPr>
          <p:spPr bwMode="auto">
            <a:xfrm>
              <a:off x="4077" y="2707"/>
              <a:ext cx="191" cy="2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98" name="Line 67"/>
            <p:cNvSpPr>
              <a:spLocks noChangeShapeType="1"/>
            </p:cNvSpPr>
            <p:nvPr/>
          </p:nvSpPr>
          <p:spPr bwMode="auto">
            <a:xfrm flipH="1">
              <a:off x="4578" y="2705"/>
              <a:ext cx="176" cy="2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4899" name="Object 68"/>
            <p:cNvGraphicFramePr>
              <a:graphicFrameLocks noChangeAspect="1"/>
            </p:cNvGraphicFramePr>
            <p:nvPr/>
          </p:nvGraphicFramePr>
          <p:xfrm>
            <a:off x="4690" y="2423"/>
            <a:ext cx="128" cy="152"/>
          </p:xfrm>
          <a:graphic>
            <a:graphicData uri="http://schemas.openxmlformats.org/presentationml/2006/ole">
              <mc:AlternateContent xmlns:mc="http://schemas.openxmlformats.org/markup-compatibility/2006">
                <mc:Choice xmlns:v="urn:schemas-microsoft-com:vml" Requires="v">
                  <p:oleObj spid="_x0000_s239049" name="Clip" r:id="rId13" imgW="982811" imgH="1208363" progId="MS_ClipArt_Gallery.2">
                    <p:embed/>
                  </p:oleObj>
                </mc:Choice>
                <mc:Fallback>
                  <p:oleObj name="Clip" r:id="rId13" imgW="982811" imgH="1208363" progId="MS_ClipArt_Gallery.2">
                    <p:embed/>
                    <p:pic>
                      <p:nvPicPr>
                        <p:cNvPr id="0" name="Object 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90" y="2423"/>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900" name="Object 69"/>
            <p:cNvGraphicFramePr>
              <a:graphicFrameLocks noChangeAspect="1"/>
            </p:cNvGraphicFramePr>
            <p:nvPr/>
          </p:nvGraphicFramePr>
          <p:xfrm>
            <a:off x="3848" y="2474"/>
            <a:ext cx="128" cy="151"/>
          </p:xfrm>
          <a:graphic>
            <a:graphicData uri="http://schemas.openxmlformats.org/presentationml/2006/ole">
              <mc:AlternateContent xmlns:mc="http://schemas.openxmlformats.org/markup-compatibility/2006">
                <mc:Choice xmlns:v="urn:schemas-microsoft-com:vml" Requires="v">
                  <p:oleObj spid="_x0000_s239050" name="Clip" r:id="rId15" imgW="982811" imgH="1208363" progId="MS_ClipArt_Gallery.2">
                    <p:embed/>
                  </p:oleObj>
                </mc:Choice>
                <mc:Fallback>
                  <p:oleObj name="Clip" r:id="rId15" imgW="982811" imgH="1208363" progId="MS_ClipArt_Gallery.2">
                    <p:embed/>
                    <p:pic>
                      <p:nvPicPr>
                        <p:cNvPr id="0"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8" y="2474"/>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901" name="Freeform 70"/>
            <p:cNvSpPr>
              <a:spLocks/>
            </p:cNvSpPr>
            <p:nvPr/>
          </p:nvSpPr>
          <p:spPr bwMode="auto">
            <a:xfrm>
              <a:off x="3899" y="2332"/>
              <a:ext cx="853" cy="192"/>
            </a:xfrm>
            <a:custGeom>
              <a:avLst/>
              <a:gdLst>
                <a:gd name="T0" fmla="*/ 0 w 972"/>
                <a:gd name="T1" fmla="*/ 162 h 228"/>
                <a:gd name="T2" fmla="*/ 333 w 972"/>
                <a:gd name="T3" fmla="*/ 7 h 228"/>
                <a:gd name="T4" fmla="*/ 749 w 972"/>
                <a:gd name="T5" fmla="*/ 121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4902" name="Group 71"/>
            <p:cNvGrpSpPr>
              <a:grpSpLocks/>
            </p:cNvGrpSpPr>
            <p:nvPr/>
          </p:nvGrpSpPr>
          <p:grpSpPr bwMode="auto">
            <a:xfrm>
              <a:off x="4067" y="3228"/>
              <a:ext cx="256" cy="269"/>
              <a:chOff x="2870" y="1518"/>
              <a:chExt cx="292" cy="320"/>
            </a:xfrm>
          </p:grpSpPr>
          <p:graphicFrame>
            <p:nvGraphicFramePr>
              <p:cNvPr id="165053" name="Object 7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9051" name="Clip" r:id="rId16" imgW="826829" imgH="840406" progId="MS_ClipArt_Gallery.2">
                      <p:embed/>
                    </p:oleObj>
                  </mc:Choice>
                  <mc:Fallback>
                    <p:oleObj name="Clip" r:id="rId16" imgW="826829" imgH="840406" progId="MS_ClipArt_Gallery.2">
                      <p:embed/>
                      <p:pic>
                        <p:nvPicPr>
                          <p:cNvPr id="0" name="Object 7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054" name="Object 7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9052" name="Clip" r:id="rId18" imgW="1268295" imgH="1199426" progId="MS_ClipArt_Gallery.2">
                      <p:embed/>
                    </p:oleObj>
                  </mc:Choice>
                  <mc:Fallback>
                    <p:oleObj name="Clip" r:id="rId18" imgW="1268295" imgH="1199426" progId="MS_ClipArt_Gallery.2">
                      <p:embed/>
                      <p:pic>
                        <p:nvPicPr>
                          <p:cNvPr id="0" name="Object 7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4903" name="Group 74"/>
            <p:cNvGrpSpPr>
              <a:grpSpLocks/>
            </p:cNvGrpSpPr>
            <p:nvPr/>
          </p:nvGrpSpPr>
          <p:grpSpPr bwMode="auto">
            <a:xfrm>
              <a:off x="4557" y="3248"/>
              <a:ext cx="256" cy="269"/>
              <a:chOff x="2870" y="1518"/>
              <a:chExt cx="292" cy="320"/>
            </a:xfrm>
          </p:grpSpPr>
          <p:graphicFrame>
            <p:nvGraphicFramePr>
              <p:cNvPr id="165051" name="Object 7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9053" name="Clip" r:id="rId20" imgW="826829" imgH="840406" progId="MS_ClipArt_Gallery.2">
                      <p:embed/>
                    </p:oleObj>
                  </mc:Choice>
                  <mc:Fallback>
                    <p:oleObj name="Clip" r:id="rId20" imgW="826829" imgH="840406" progId="MS_ClipArt_Gallery.2">
                      <p:embed/>
                      <p:pic>
                        <p:nvPicPr>
                          <p:cNvPr id="0" name="Object 7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5052" name="Object 7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9054" name="Clip" r:id="rId21" imgW="1268295" imgH="1199426" progId="MS_ClipArt_Gallery.2">
                      <p:embed/>
                    </p:oleObj>
                  </mc:Choice>
                  <mc:Fallback>
                    <p:oleObj name="Clip" r:id="rId21" imgW="1268295" imgH="1199426" progId="MS_ClipArt_Gallery.2">
                      <p:embed/>
                      <p:pic>
                        <p:nvPicPr>
                          <p:cNvPr id="0" name="Object 7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4904" name="Group 77"/>
            <p:cNvGrpSpPr>
              <a:grpSpLocks/>
            </p:cNvGrpSpPr>
            <p:nvPr/>
          </p:nvGrpSpPr>
          <p:grpSpPr bwMode="auto">
            <a:xfrm>
              <a:off x="4296" y="3069"/>
              <a:ext cx="239" cy="237"/>
              <a:chOff x="4733" y="2082"/>
              <a:chExt cx="272" cy="282"/>
            </a:xfrm>
          </p:grpSpPr>
          <p:graphicFrame>
            <p:nvGraphicFramePr>
              <p:cNvPr id="165049" name="Object 78"/>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39055" name="Clip" r:id="rId22" imgW="826829" imgH="840406" progId="MS_ClipArt_Gallery.2">
                      <p:embed/>
                    </p:oleObj>
                  </mc:Choice>
                  <mc:Fallback>
                    <p:oleObj name="Clip" r:id="rId22" imgW="826829" imgH="840406" progId="MS_ClipArt_Gallery.2">
                      <p:embed/>
                      <p:pic>
                        <p:nvPicPr>
                          <p:cNvPr id="0" name="Object 7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050" name="Rectangle 79"/>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64905" name="Line 80"/>
            <p:cNvSpPr>
              <a:spLocks noChangeShapeType="1"/>
            </p:cNvSpPr>
            <p:nvPr/>
          </p:nvSpPr>
          <p:spPr bwMode="auto">
            <a:xfrm>
              <a:off x="4489" y="300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4906" name="Group 81"/>
            <p:cNvGrpSpPr>
              <a:grpSpLocks/>
            </p:cNvGrpSpPr>
            <p:nvPr/>
          </p:nvGrpSpPr>
          <p:grpSpPr bwMode="auto">
            <a:xfrm>
              <a:off x="4943" y="2645"/>
              <a:ext cx="131" cy="258"/>
              <a:chOff x="4180" y="783"/>
              <a:chExt cx="150" cy="307"/>
            </a:xfrm>
          </p:grpSpPr>
          <p:sp>
            <p:nvSpPr>
              <p:cNvPr id="165041" name="AutoShape 8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42" name="Rectangle 8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43" name="Rectangle 8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44" name="AutoShape 8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45" name="Line 8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46" name="Line 8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47" name="Rectangle 8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48" name="Rectangle 89"/>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164907" name="Group 90"/>
            <p:cNvGrpSpPr>
              <a:grpSpLocks/>
            </p:cNvGrpSpPr>
            <p:nvPr/>
          </p:nvGrpSpPr>
          <p:grpSpPr bwMode="auto">
            <a:xfrm>
              <a:off x="4935" y="2925"/>
              <a:ext cx="131" cy="258"/>
              <a:chOff x="4180" y="783"/>
              <a:chExt cx="150" cy="307"/>
            </a:xfrm>
          </p:grpSpPr>
          <p:sp>
            <p:nvSpPr>
              <p:cNvPr id="165033" name="AutoShape 9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34" name="Rectangle 9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35" name="Rectangle 9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36" name="AutoShape 9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37" name="Line 9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38" name="Line 9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39" name="Rectangle 9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40" name="Rectangle 9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164908" name="Line 99"/>
            <p:cNvSpPr>
              <a:spLocks noChangeShapeType="1"/>
            </p:cNvSpPr>
            <p:nvPr/>
          </p:nvSpPr>
          <p:spPr bwMode="auto">
            <a:xfrm rot="5400000" flipH="1">
              <a:off x="4699" y="2881"/>
              <a:ext cx="38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09" name="Line 100"/>
            <p:cNvSpPr>
              <a:spLocks noChangeShapeType="1"/>
            </p:cNvSpPr>
            <p:nvPr/>
          </p:nvSpPr>
          <p:spPr bwMode="auto">
            <a:xfrm rot="-5400000">
              <a:off x="4923" y="3039"/>
              <a:ext cx="0" cy="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0" name="Line 101"/>
            <p:cNvSpPr>
              <a:spLocks noChangeShapeType="1"/>
            </p:cNvSpPr>
            <p:nvPr/>
          </p:nvSpPr>
          <p:spPr bwMode="auto">
            <a:xfrm rot="-5400000">
              <a:off x="4916" y="2744"/>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1" name="Line 102"/>
            <p:cNvSpPr>
              <a:spLocks noChangeShapeType="1"/>
            </p:cNvSpPr>
            <p:nvPr/>
          </p:nvSpPr>
          <p:spPr bwMode="auto">
            <a:xfrm flipV="1">
              <a:off x="4084" y="1573"/>
              <a:ext cx="289" cy="1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2" name="Line 103"/>
            <p:cNvSpPr>
              <a:spLocks noChangeShapeType="1"/>
            </p:cNvSpPr>
            <p:nvPr/>
          </p:nvSpPr>
          <p:spPr bwMode="auto">
            <a:xfrm>
              <a:off x="4673" y="1563"/>
              <a:ext cx="306" cy="1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3" name="Line 104"/>
            <p:cNvSpPr>
              <a:spLocks noChangeShapeType="1"/>
            </p:cNvSpPr>
            <p:nvPr/>
          </p:nvSpPr>
          <p:spPr bwMode="auto">
            <a:xfrm flipH="1">
              <a:off x="5000" y="1775"/>
              <a:ext cx="152" cy="4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4" name="Line 105"/>
            <p:cNvSpPr>
              <a:spLocks noChangeShapeType="1"/>
            </p:cNvSpPr>
            <p:nvPr/>
          </p:nvSpPr>
          <p:spPr bwMode="auto">
            <a:xfrm>
              <a:off x="4515" y="1634"/>
              <a:ext cx="0" cy="2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5" name="Line 106"/>
            <p:cNvSpPr>
              <a:spLocks noChangeShapeType="1"/>
            </p:cNvSpPr>
            <p:nvPr/>
          </p:nvSpPr>
          <p:spPr bwMode="auto">
            <a:xfrm>
              <a:off x="4531" y="2042"/>
              <a:ext cx="337"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6" name="Line 107"/>
            <p:cNvSpPr>
              <a:spLocks noChangeShapeType="1"/>
            </p:cNvSpPr>
            <p:nvPr/>
          </p:nvSpPr>
          <p:spPr bwMode="auto">
            <a:xfrm flipH="1">
              <a:off x="4821" y="2335"/>
              <a:ext cx="168" cy="2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7" name="Line 108"/>
            <p:cNvSpPr>
              <a:spLocks noChangeShapeType="1"/>
            </p:cNvSpPr>
            <p:nvPr/>
          </p:nvSpPr>
          <p:spPr bwMode="auto">
            <a:xfrm flipH="1">
              <a:off x="4678" y="1755"/>
              <a:ext cx="353" cy="2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8" name="Line 109"/>
            <p:cNvSpPr>
              <a:spLocks noChangeShapeType="1"/>
            </p:cNvSpPr>
            <p:nvPr/>
          </p:nvSpPr>
          <p:spPr bwMode="auto">
            <a:xfrm flipH="1">
              <a:off x="4684" y="1402"/>
              <a:ext cx="221" cy="1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19" name="Line 110"/>
            <p:cNvSpPr>
              <a:spLocks noChangeShapeType="1"/>
            </p:cNvSpPr>
            <p:nvPr/>
          </p:nvSpPr>
          <p:spPr bwMode="auto">
            <a:xfrm flipH="1">
              <a:off x="5136" y="1513"/>
              <a:ext cx="127" cy="1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4920" name="Group 111"/>
            <p:cNvGrpSpPr>
              <a:grpSpLocks/>
            </p:cNvGrpSpPr>
            <p:nvPr/>
          </p:nvGrpSpPr>
          <p:grpSpPr bwMode="auto">
            <a:xfrm>
              <a:off x="3757" y="1634"/>
              <a:ext cx="316" cy="147"/>
              <a:chOff x="3600" y="219"/>
              <a:chExt cx="360" cy="175"/>
            </a:xfrm>
          </p:grpSpPr>
          <p:sp>
            <p:nvSpPr>
              <p:cNvPr id="165020" name="Oval 11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21" name="Line 11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22" name="Line 11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23" name="Rectangle 11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24" name="Oval 11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5025" name="Group 117"/>
              <p:cNvGrpSpPr>
                <a:grpSpLocks/>
              </p:cNvGrpSpPr>
              <p:nvPr/>
            </p:nvGrpSpPr>
            <p:grpSpPr bwMode="auto">
              <a:xfrm>
                <a:off x="3686" y="244"/>
                <a:ext cx="177" cy="66"/>
                <a:chOff x="2848" y="848"/>
                <a:chExt cx="140" cy="98"/>
              </a:xfrm>
            </p:grpSpPr>
            <p:sp>
              <p:nvSpPr>
                <p:cNvPr id="165030" name="Line 11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31" name="Line 11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32" name="Line 12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5026" name="Group 121"/>
              <p:cNvGrpSpPr>
                <a:grpSpLocks/>
              </p:cNvGrpSpPr>
              <p:nvPr/>
            </p:nvGrpSpPr>
            <p:grpSpPr bwMode="auto">
              <a:xfrm flipV="1">
                <a:off x="3686" y="243"/>
                <a:ext cx="177" cy="66"/>
                <a:chOff x="2848" y="848"/>
                <a:chExt cx="140" cy="98"/>
              </a:xfrm>
            </p:grpSpPr>
            <p:sp>
              <p:nvSpPr>
                <p:cNvPr id="165027" name="Line 1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28" name="Line 1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29" name="Line 1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4921" name="Group 125"/>
            <p:cNvGrpSpPr>
              <a:grpSpLocks/>
            </p:cNvGrpSpPr>
            <p:nvPr/>
          </p:nvGrpSpPr>
          <p:grpSpPr bwMode="auto">
            <a:xfrm>
              <a:off x="4357" y="1490"/>
              <a:ext cx="316" cy="147"/>
              <a:chOff x="3600" y="219"/>
              <a:chExt cx="360" cy="175"/>
            </a:xfrm>
          </p:grpSpPr>
          <p:sp>
            <p:nvSpPr>
              <p:cNvPr id="165007" name="Oval 1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08" name="Line 12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09" name="Line 12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10" name="Rectangle 12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5011" name="Oval 1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5012" name="Group 131"/>
              <p:cNvGrpSpPr>
                <a:grpSpLocks/>
              </p:cNvGrpSpPr>
              <p:nvPr/>
            </p:nvGrpSpPr>
            <p:grpSpPr bwMode="auto">
              <a:xfrm>
                <a:off x="3686" y="244"/>
                <a:ext cx="177" cy="66"/>
                <a:chOff x="2848" y="848"/>
                <a:chExt cx="140" cy="98"/>
              </a:xfrm>
            </p:grpSpPr>
            <p:sp>
              <p:nvSpPr>
                <p:cNvPr id="165017" name="Line 13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18" name="Line 13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19" name="Line 13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5013" name="Group 135"/>
              <p:cNvGrpSpPr>
                <a:grpSpLocks/>
              </p:cNvGrpSpPr>
              <p:nvPr/>
            </p:nvGrpSpPr>
            <p:grpSpPr bwMode="auto">
              <a:xfrm flipV="1">
                <a:off x="3686" y="243"/>
                <a:ext cx="177" cy="66"/>
                <a:chOff x="2848" y="848"/>
                <a:chExt cx="140" cy="98"/>
              </a:xfrm>
            </p:grpSpPr>
            <p:sp>
              <p:nvSpPr>
                <p:cNvPr id="165014" name="Line 13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15" name="Line 1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16" name="Line 13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4922" name="Group 139"/>
            <p:cNvGrpSpPr>
              <a:grpSpLocks/>
            </p:cNvGrpSpPr>
            <p:nvPr/>
          </p:nvGrpSpPr>
          <p:grpSpPr bwMode="auto">
            <a:xfrm>
              <a:off x="4368" y="1904"/>
              <a:ext cx="316" cy="147"/>
              <a:chOff x="3600" y="219"/>
              <a:chExt cx="360" cy="175"/>
            </a:xfrm>
          </p:grpSpPr>
          <p:sp>
            <p:nvSpPr>
              <p:cNvPr id="164994" name="Oval 14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95" name="Line 14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96" name="Line 14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97" name="Rectangle 14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98" name="Oval 14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4999" name="Group 145"/>
              <p:cNvGrpSpPr>
                <a:grpSpLocks/>
              </p:cNvGrpSpPr>
              <p:nvPr/>
            </p:nvGrpSpPr>
            <p:grpSpPr bwMode="auto">
              <a:xfrm>
                <a:off x="3686" y="244"/>
                <a:ext cx="177" cy="66"/>
                <a:chOff x="2848" y="848"/>
                <a:chExt cx="140" cy="98"/>
              </a:xfrm>
            </p:grpSpPr>
            <p:sp>
              <p:nvSpPr>
                <p:cNvPr id="165004" name="Line 14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05" name="Line 14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06" name="Line 14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5000" name="Group 149"/>
              <p:cNvGrpSpPr>
                <a:grpSpLocks/>
              </p:cNvGrpSpPr>
              <p:nvPr/>
            </p:nvGrpSpPr>
            <p:grpSpPr bwMode="auto">
              <a:xfrm flipV="1">
                <a:off x="3686" y="243"/>
                <a:ext cx="177" cy="66"/>
                <a:chOff x="2848" y="848"/>
                <a:chExt cx="140" cy="98"/>
              </a:xfrm>
            </p:grpSpPr>
            <p:sp>
              <p:nvSpPr>
                <p:cNvPr id="165001" name="Line 15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02"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003"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4923" name="Group 153"/>
            <p:cNvGrpSpPr>
              <a:grpSpLocks/>
            </p:cNvGrpSpPr>
            <p:nvPr/>
          </p:nvGrpSpPr>
          <p:grpSpPr bwMode="auto">
            <a:xfrm>
              <a:off x="4979" y="1621"/>
              <a:ext cx="315" cy="147"/>
              <a:chOff x="3600" y="219"/>
              <a:chExt cx="360" cy="175"/>
            </a:xfrm>
          </p:grpSpPr>
          <p:sp>
            <p:nvSpPr>
              <p:cNvPr id="164981" name="Oval 15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82" name="Line 15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83" name="Line 15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84" name="Rectangle 15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85" name="Oval 15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4986" name="Group 159"/>
              <p:cNvGrpSpPr>
                <a:grpSpLocks/>
              </p:cNvGrpSpPr>
              <p:nvPr/>
            </p:nvGrpSpPr>
            <p:grpSpPr bwMode="auto">
              <a:xfrm>
                <a:off x="3686" y="244"/>
                <a:ext cx="177" cy="66"/>
                <a:chOff x="2848" y="848"/>
                <a:chExt cx="140" cy="98"/>
              </a:xfrm>
            </p:grpSpPr>
            <p:sp>
              <p:nvSpPr>
                <p:cNvPr id="164991" name="Line 16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92" name="Line 16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93" name="Line 16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987" name="Group 163"/>
              <p:cNvGrpSpPr>
                <a:grpSpLocks/>
              </p:cNvGrpSpPr>
              <p:nvPr/>
            </p:nvGrpSpPr>
            <p:grpSpPr bwMode="auto">
              <a:xfrm flipV="1">
                <a:off x="3686" y="243"/>
                <a:ext cx="177" cy="66"/>
                <a:chOff x="2848" y="848"/>
                <a:chExt cx="140" cy="98"/>
              </a:xfrm>
            </p:grpSpPr>
            <p:sp>
              <p:nvSpPr>
                <p:cNvPr id="164988" name="Line 16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89" name="Line 16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90" name="Line 16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4924" name="Group 167"/>
            <p:cNvGrpSpPr>
              <a:grpSpLocks/>
            </p:cNvGrpSpPr>
            <p:nvPr/>
          </p:nvGrpSpPr>
          <p:grpSpPr bwMode="auto">
            <a:xfrm>
              <a:off x="4857" y="2186"/>
              <a:ext cx="316" cy="147"/>
              <a:chOff x="3600" y="219"/>
              <a:chExt cx="360" cy="175"/>
            </a:xfrm>
          </p:grpSpPr>
          <p:sp>
            <p:nvSpPr>
              <p:cNvPr id="164968" name="Oval 16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69" name="Line 16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70" name="Line 17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71" name="Rectangle 17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72" name="Oval 17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4973" name="Group 173"/>
              <p:cNvGrpSpPr>
                <a:grpSpLocks/>
              </p:cNvGrpSpPr>
              <p:nvPr/>
            </p:nvGrpSpPr>
            <p:grpSpPr bwMode="auto">
              <a:xfrm>
                <a:off x="3686" y="244"/>
                <a:ext cx="177" cy="66"/>
                <a:chOff x="2848" y="848"/>
                <a:chExt cx="140" cy="98"/>
              </a:xfrm>
            </p:grpSpPr>
            <p:sp>
              <p:nvSpPr>
                <p:cNvPr id="164978" name="Line 17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79" name="Line 1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80" name="Line 17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974" name="Group 177"/>
              <p:cNvGrpSpPr>
                <a:grpSpLocks/>
              </p:cNvGrpSpPr>
              <p:nvPr/>
            </p:nvGrpSpPr>
            <p:grpSpPr bwMode="auto">
              <a:xfrm flipV="1">
                <a:off x="3686" y="243"/>
                <a:ext cx="177" cy="66"/>
                <a:chOff x="2848" y="848"/>
                <a:chExt cx="140" cy="98"/>
              </a:xfrm>
            </p:grpSpPr>
            <p:sp>
              <p:nvSpPr>
                <p:cNvPr id="164975" name="Line 17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76" name="Line 17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77" name="Line 18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4925" name="Group 181"/>
            <p:cNvGrpSpPr>
              <a:grpSpLocks/>
            </p:cNvGrpSpPr>
            <p:nvPr/>
          </p:nvGrpSpPr>
          <p:grpSpPr bwMode="auto">
            <a:xfrm>
              <a:off x="4647" y="2554"/>
              <a:ext cx="316" cy="148"/>
              <a:chOff x="3600" y="219"/>
              <a:chExt cx="360" cy="175"/>
            </a:xfrm>
          </p:grpSpPr>
          <p:sp>
            <p:nvSpPr>
              <p:cNvPr id="164955" name="Oval 18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56" name="Line 18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57" name="Line 18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58" name="Rectangle 18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59" name="Oval 18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4960" name="Group 187"/>
              <p:cNvGrpSpPr>
                <a:grpSpLocks/>
              </p:cNvGrpSpPr>
              <p:nvPr/>
            </p:nvGrpSpPr>
            <p:grpSpPr bwMode="auto">
              <a:xfrm>
                <a:off x="3686" y="244"/>
                <a:ext cx="177" cy="66"/>
                <a:chOff x="2848" y="848"/>
                <a:chExt cx="140" cy="98"/>
              </a:xfrm>
            </p:grpSpPr>
            <p:sp>
              <p:nvSpPr>
                <p:cNvPr id="164965" name="Line 18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66" name="Line 18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67" name="Line 19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961" name="Group 191"/>
              <p:cNvGrpSpPr>
                <a:grpSpLocks/>
              </p:cNvGrpSpPr>
              <p:nvPr/>
            </p:nvGrpSpPr>
            <p:grpSpPr bwMode="auto">
              <a:xfrm flipV="1">
                <a:off x="3686" y="243"/>
                <a:ext cx="177" cy="66"/>
                <a:chOff x="2848" y="848"/>
                <a:chExt cx="140" cy="98"/>
              </a:xfrm>
            </p:grpSpPr>
            <p:sp>
              <p:nvSpPr>
                <p:cNvPr id="164962" name="Line 19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63" name="Line 19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64" name="Line 19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4926" name="Group 195"/>
            <p:cNvGrpSpPr>
              <a:grpSpLocks/>
            </p:cNvGrpSpPr>
            <p:nvPr/>
          </p:nvGrpSpPr>
          <p:grpSpPr bwMode="auto">
            <a:xfrm>
              <a:off x="4263" y="2862"/>
              <a:ext cx="315" cy="147"/>
              <a:chOff x="3600" y="219"/>
              <a:chExt cx="360" cy="175"/>
            </a:xfrm>
          </p:grpSpPr>
          <p:sp>
            <p:nvSpPr>
              <p:cNvPr id="164942" name="Oval 19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43" name="Line 19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44" name="Line 19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45" name="Rectangle 19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46" name="Oval 20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4947" name="Group 201"/>
              <p:cNvGrpSpPr>
                <a:grpSpLocks/>
              </p:cNvGrpSpPr>
              <p:nvPr/>
            </p:nvGrpSpPr>
            <p:grpSpPr bwMode="auto">
              <a:xfrm>
                <a:off x="3686" y="244"/>
                <a:ext cx="177" cy="66"/>
                <a:chOff x="2848" y="848"/>
                <a:chExt cx="140" cy="98"/>
              </a:xfrm>
            </p:grpSpPr>
            <p:sp>
              <p:nvSpPr>
                <p:cNvPr id="164952" name="Line 20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53" name="Line 20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54" name="Line 20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948" name="Group 205"/>
              <p:cNvGrpSpPr>
                <a:grpSpLocks/>
              </p:cNvGrpSpPr>
              <p:nvPr/>
            </p:nvGrpSpPr>
            <p:grpSpPr bwMode="auto">
              <a:xfrm flipV="1">
                <a:off x="3686" y="243"/>
                <a:ext cx="177" cy="66"/>
                <a:chOff x="2848" y="848"/>
                <a:chExt cx="140" cy="98"/>
              </a:xfrm>
            </p:grpSpPr>
            <p:sp>
              <p:nvSpPr>
                <p:cNvPr id="164949" name="Line 20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50" name="Line 20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51" name="Line 20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64927" name="Group 209"/>
            <p:cNvGrpSpPr>
              <a:grpSpLocks/>
            </p:cNvGrpSpPr>
            <p:nvPr/>
          </p:nvGrpSpPr>
          <p:grpSpPr bwMode="auto">
            <a:xfrm>
              <a:off x="3757" y="2625"/>
              <a:ext cx="316" cy="147"/>
              <a:chOff x="3600" y="219"/>
              <a:chExt cx="360" cy="175"/>
            </a:xfrm>
          </p:grpSpPr>
          <p:sp>
            <p:nvSpPr>
              <p:cNvPr id="164929" name="Oval 2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30" name="Line 21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31" name="Line 21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32" name="Rectangle 21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64933" name="Oval 2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64934" name="Group 215"/>
              <p:cNvGrpSpPr>
                <a:grpSpLocks/>
              </p:cNvGrpSpPr>
              <p:nvPr/>
            </p:nvGrpSpPr>
            <p:grpSpPr bwMode="auto">
              <a:xfrm>
                <a:off x="3686" y="244"/>
                <a:ext cx="177" cy="66"/>
                <a:chOff x="2848" y="848"/>
                <a:chExt cx="140" cy="98"/>
              </a:xfrm>
            </p:grpSpPr>
            <p:sp>
              <p:nvSpPr>
                <p:cNvPr id="164939" name="Line 2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40" name="Line 2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41" name="Line 2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935" name="Group 219"/>
              <p:cNvGrpSpPr>
                <a:grpSpLocks/>
              </p:cNvGrpSpPr>
              <p:nvPr/>
            </p:nvGrpSpPr>
            <p:grpSpPr bwMode="auto">
              <a:xfrm flipV="1">
                <a:off x="3686" y="243"/>
                <a:ext cx="177" cy="66"/>
                <a:chOff x="2848" y="848"/>
                <a:chExt cx="140" cy="98"/>
              </a:xfrm>
            </p:grpSpPr>
            <p:sp>
              <p:nvSpPr>
                <p:cNvPr id="164936" name="Line 2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37" name="Line 2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938" name="Line 2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64928" name="Line 223"/>
            <p:cNvSpPr>
              <a:spLocks noChangeShapeType="1"/>
            </p:cNvSpPr>
            <p:nvPr/>
          </p:nvSpPr>
          <p:spPr bwMode="auto">
            <a:xfrm flipV="1">
              <a:off x="3906" y="2765"/>
              <a:ext cx="1" cy="1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0978" name="Text Box 226"/>
          <p:cNvSpPr txBox="1">
            <a:spLocks noChangeArrowheads="1"/>
          </p:cNvSpPr>
          <p:nvPr/>
        </p:nvSpPr>
        <p:spPr bwMode="auto">
          <a:xfrm>
            <a:off x="898525" y="5565775"/>
            <a:ext cx="57785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914400" indent="-45720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371600" indent="-4572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828800" indent="-4572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286000" indent="-4572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743200" indent="-4572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3200400" indent="-4572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657600" indent="-4572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4114800" indent="-4572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en-US" altLang="zh-CN" sz="2400" b="1">
                <a:latin typeface="Times New Roman" panose="02020603050405020304" pitchFamily="18" charset="0"/>
                <a:ea typeface="华文中宋" panose="02010600040101010101" pitchFamily="2" charset="-122"/>
                <a:hlinkClick r:id="" action="ppaction://customshow?id=41&amp;return=true"/>
              </a:rPr>
              <a:t>1.7.1  </a:t>
            </a:r>
            <a:r>
              <a:rPr lang="zh-CN" altLang="en-US" sz="2400" b="1">
                <a:latin typeface="Times New Roman" panose="02020603050405020304" pitchFamily="18" charset="0"/>
                <a:ea typeface="华文中宋" panose="02010600040101010101" pitchFamily="2" charset="-122"/>
                <a:hlinkClick r:id="" action="ppaction://customshow?id=41&amp;return=true"/>
              </a:rPr>
              <a:t>分层的体系结构</a:t>
            </a:r>
            <a:endParaRPr lang="zh-CN" altLang="en-US" sz="2400" b="1">
              <a:latin typeface="Times New Roman" panose="02020603050405020304" pitchFamily="18" charset="0"/>
              <a:ea typeface="华文中宋" panose="02010600040101010101" pitchFamily="2" charset="-122"/>
            </a:endParaRPr>
          </a:p>
          <a:p>
            <a:pPr>
              <a:spcBef>
                <a:spcPct val="50000"/>
              </a:spcBef>
              <a:buClrTx/>
              <a:buSzTx/>
              <a:buFontTx/>
              <a:buNone/>
            </a:pPr>
            <a:r>
              <a:rPr lang="en-US" altLang="zh-CN" sz="2400" b="1">
                <a:latin typeface="Times New Roman" panose="02020603050405020304" pitchFamily="18" charset="0"/>
                <a:ea typeface="华文中宋" panose="02010600040101010101" pitchFamily="2" charset="-122"/>
                <a:hlinkClick r:id="" action="ppaction://customshow?id=42&amp;return=true"/>
              </a:rPr>
              <a:t>1.7.2 </a:t>
            </a:r>
            <a:r>
              <a:rPr lang="zh-CN" altLang="en-US" sz="2400" b="1">
                <a:latin typeface="Times New Roman" panose="02020603050405020304" pitchFamily="18" charset="0"/>
                <a:ea typeface="华文中宋" panose="02010600040101010101" pitchFamily="2" charset="-122"/>
                <a:hlinkClick r:id="" action="ppaction://customshow?id=42&amp;return=true"/>
              </a:rPr>
              <a:t>分层、报文、报文段、数据报和帧</a:t>
            </a:r>
            <a:endParaRPr lang="zh-CN" altLang="en-US" sz="2400" b="1">
              <a:latin typeface="Times New Roman" panose="02020603050405020304" pitchFamily="18" charset="0"/>
              <a:ea typeface="华文中宋" panose="02010600040101010101" pitchFamily="2" charset="-122"/>
            </a:endParaRPr>
          </a:p>
        </p:txBody>
      </p:sp>
      <p:sp>
        <p:nvSpPr>
          <p:cNvPr id="330980" name="AutoShape 228"/>
          <p:cNvSpPr>
            <a:spLocks noChangeArrowheads="1"/>
          </p:cNvSpPr>
          <p:nvPr/>
        </p:nvSpPr>
        <p:spPr bwMode="auto">
          <a:xfrm>
            <a:off x="3816350" y="1733550"/>
            <a:ext cx="3017838" cy="1355725"/>
          </a:xfrm>
          <a:prstGeom prst="wedgeEllipseCallout">
            <a:avLst>
              <a:gd name="adj1" fmla="val -56366"/>
              <a:gd name="adj2" fmla="val 90514"/>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hlink"/>
                </a:solidFill>
                <a:latin typeface="华文中宋" panose="02010600040101010101" pitchFamily="2" charset="-122"/>
                <a:ea typeface="华文中宋" panose="02010600040101010101" pitchFamily="2" charset="-122"/>
              </a:rPr>
              <a:t>如何组成一个完整的体系？</a:t>
            </a:r>
          </a:p>
          <a:p>
            <a:pPr>
              <a:spcBef>
                <a:spcPct val="0"/>
              </a:spcBef>
              <a:buClrTx/>
              <a:buSzTx/>
              <a:buFontTx/>
              <a:buNone/>
            </a:pPr>
            <a:endParaRPr lang="zh-CN" altLang="en-US" sz="2400" b="1">
              <a:solidFill>
                <a:schemeClr val="hlink"/>
              </a:solidFill>
              <a:latin typeface="华文中宋" panose="0201060004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animEffect transition="in" filter="blinds(horizontal)">
                                      <p:cBhvr>
                                        <p:cTn id="7" dur="500"/>
                                        <p:tgtEl>
                                          <p:spTgt spid="330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0755">
                                            <p:txEl>
                                              <p:pRg st="1" end="1"/>
                                            </p:txEl>
                                          </p:spTgt>
                                        </p:tgtEl>
                                        <p:attrNameLst>
                                          <p:attrName>style.visibility</p:attrName>
                                        </p:attrNameLst>
                                      </p:cBhvr>
                                      <p:to>
                                        <p:strVal val="visible"/>
                                      </p:to>
                                    </p:set>
                                    <p:animEffect transition="in" filter="blinds(horizontal)">
                                      <p:cBhvr>
                                        <p:cTn id="12" dur="500"/>
                                        <p:tgtEl>
                                          <p:spTgt spid="330755">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30755">
                                            <p:txEl>
                                              <p:pRg st="2" end="2"/>
                                            </p:txEl>
                                          </p:spTgt>
                                        </p:tgtEl>
                                        <p:attrNameLst>
                                          <p:attrName>style.visibility</p:attrName>
                                        </p:attrNameLst>
                                      </p:cBhvr>
                                      <p:to>
                                        <p:strVal val="visible"/>
                                      </p:to>
                                    </p:set>
                                    <p:animEffect transition="in" filter="blinds(horizontal)">
                                      <p:cBhvr>
                                        <p:cTn id="15" dur="500"/>
                                        <p:tgtEl>
                                          <p:spTgt spid="33075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30755">
                                            <p:txEl>
                                              <p:pRg st="3" end="3"/>
                                            </p:txEl>
                                          </p:spTgt>
                                        </p:tgtEl>
                                        <p:attrNameLst>
                                          <p:attrName>style.visibility</p:attrName>
                                        </p:attrNameLst>
                                      </p:cBhvr>
                                      <p:to>
                                        <p:strVal val="visible"/>
                                      </p:to>
                                    </p:set>
                                    <p:animEffect transition="in" filter="blinds(horizontal)">
                                      <p:cBhvr>
                                        <p:cTn id="18" dur="500"/>
                                        <p:tgtEl>
                                          <p:spTgt spid="330755">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30755">
                                            <p:txEl>
                                              <p:pRg st="4" end="4"/>
                                            </p:txEl>
                                          </p:spTgt>
                                        </p:tgtEl>
                                        <p:attrNameLst>
                                          <p:attrName>style.visibility</p:attrName>
                                        </p:attrNameLst>
                                      </p:cBhvr>
                                      <p:to>
                                        <p:strVal val="visible"/>
                                      </p:to>
                                    </p:set>
                                    <p:animEffect transition="in" filter="blinds(horizontal)">
                                      <p:cBhvr>
                                        <p:cTn id="21" dur="500"/>
                                        <p:tgtEl>
                                          <p:spTgt spid="330755">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0755">
                                            <p:txEl>
                                              <p:pRg st="5" end="5"/>
                                            </p:txEl>
                                          </p:spTgt>
                                        </p:tgtEl>
                                        <p:attrNameLst>
                                          <p:attrName>style.visibility</p:attrName>
                                        </p:attrNameLst>
                                      </p:cBhvr>
                                      <p:to>
                                        <p:strVal val="visible"/>
                                      </p:to>
                                    </p:set>
                                    <p:animEffect transition="in" filter="blinds(horizontal)">
                                      <p:cBhvr>
                                        <p:cTn id="24" dur="500"/>
                                        <p:tgtEl>
                                          <p:spTgt spid="330755">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30755">
                                            <p:txEl>
                                              <p:pRg st="6" end="6"/>
                                            </p:txEl>
                                          </p:spTgt>
                                        </p:tgtEl>
                                        <p:attrNameLst>
                                          <p:attrName>style.visibility</p:attrName>
                                        </p:attrNameLst>
                                      </p:cBhvr>
                                      <p:to>
                                        <p:strVal val="visible"/>
                                      </p:to>
                                    </p:set>
                                    <p:animEffect transition="in" filter="blinds(horizontal)">
                                      <p:cBhvr>
                                        <p:cTn id="27" dur="500"/>
                                        <p:tgtEl>
                                          <p:spTgt spid="330755">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30755">
                                            <p:txEl>
                                              <p:pRg st="7" end="7"/>
                                            </p:txEl>
                                          </p:spTgt>
                                        </p:tgtEl>
                                        <p:attrNameLst>
                                          <p:attrName>style.visibility</p:attrName>
                                        </p:attrNameLst>
                                      </p:cBhvr>
                                      <p:to>
                                        <p:strVal val="visible"/>
                                      </p:to>
                                    </p:set>
                                    <p:animEffect transition="in" filter="blinds(horizontal)">
                                      <p:cBhvr>
                                        <p:cTn id="30" dur="500"/>
                                        <p:tgtEl>
                                          <p:spTgt spid="330755">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0980"/>
                                        </p:tgtEl>
                                        <p:attrNameLst>
                                          <p:attrName>style.visibility</p:attrName>
                                        </p:attrNameLst>
                                      </p:cBhvr>
                                      <p:to>
                                        <p:strVal val="visible"/>
                                      </p:to>
                                    </p:set>
                                    <p:anim calcmode="lin" valueType="num">
                                      <p:cBhvr additive="base">
                                        <p:cTn id="35" dur="500" fill="hold"/>
                                        <p:tgtEl>
                                          <p:spTgt spid="330980"/>
                                        </p:tgtEl>
                                        <p:attrNameLst>
                                          <p:attrName>ppt_x</p:attrName>
                                        </p:attrNameLst>
                                      </p:cBhvr>
                                      <p:tavLst>
                                        <p:tav tm="0">
                                          <p:val>
                                            <p:strVal val="#ppt_x"/>
                                          </p:val>
                                        </p:tav>
                                        <p:tav tm="100000">
                                          <p:val>
                                            <p:strVal val="#ppt_x"/>
                                          </p:val>
                                        </p:tav>
                                      </p:tavLst>
                                    </p:anim>
                                    <p:anim calcmode="lin" valueType="num">
                                      <p:cBhvr additive="base">
                                        <p:cTn id="36" dur="500" fill="hold"/>
                                        <p:tgtEl>
                                          <p:spTgt spid="330980"/>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30978"/>
                                        </p:tgtEl>
                                        <p:attrNameLst>
                                          <p:attrName>style.visibility</p:attrName>
                                        </p:attrNameLst>
                                      </p:cBhvr>
                                      <p:to>
                                        <p:strVal val="visible"/>
                                      </p:to>
                                    </p:set>
                                    <p:animEffect transition="in" filter="dissolve">
                                      <p:cBhvr>
                                        <p:cTn id="41" dur="500"/>
                                        <p:tgtEl>
                                          <p:spTgt spid="330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p:bldP spid="330978" grpId="0"/>
      <p:bldP spid="330980"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932349F-613B-4EDD-85CE-8D6624E8D2B2}" type="slidenum">
              <a:rPr lang="en-US" altLang="zh-CN" sz="1400" smtClean="0"/>
              <a:pPr>
                <a:spcBef>
                  <a:spcPct val="0"/>
                </a:spcBef>
                <a:buClrTx/>
                <a:buSzTx/>
                <a:buFontTx/>
                <a:buNone/>
              </a:pPr>
              <a:t>146</a:t>
            </a:fld>
            <a:endParaRPr lang="en-US" altLang="zh-CN" sz="1400" smtClean="0"/>
          </a:p>
        </p:txBody>
      </p:sp>
      <p:sp>
        <p:nvSpPr>
          <p:cNvPr id="331778" name="Rectangle 2"/>
          <p:cNvSpPr>
            <a:spLocks noGrp="1" noChangeArrowheads="1"/>
          </p:cNvSpPr>
          <p:nvPr>
            <p:ph type="title"/>
          </p:nvPr>
        </p:nvSpPr>
        <p:spPr>
          <a:xfrm>
            <a:off x="533400" y="411163"/>
            <a:ext cx="8397875" cy="831850"/>
          </a:xfrm>
        </p:spPr>
        <p:txBody>
          <a:bodyPr/>
          <a:lstStyle/>
          <a:p>
            <a:pPr>
              <a:defRPr/>
            </a:pPr>
            <a:r>
              <a:rPr lang="zh-CN" altLang="en-US" i="1"/>
              <a:t>一、</a:t>
            </a:r>
            <a:r>
              <a:rPr lang="zh-CN" altLang="en-US"/>
              <a:t>体系结构</a:t>
            </a:r>
          </a:p>
        </p:txBody>
      </p:sp>
      <p:sp>
        <p:nvSpPr>
          <p:cNvPr id="331779" name="Rectangle 3"/>
          <p:cNvSpPr>
            <a:spLocks noGrp="1" noChangeArrowheads="1"/>
          </p:cNvSpPr>
          <p:nvPr>
            <p:ph type="body" idx="1"/>
          </p:nvPr>
        </p:nvSpPr>
        <p:spPr>
          <a:xfrm>
            <a:off x="533400" y="1993900"/>
            <a:ext cx="7772400" cy="3467100"/>
          </a:xfrm>
        </p:spPr>
        <p:txBody>
          <a:bodyPr/>
          <a:lstStyle/>
          <a:p>
            <a:pPr eaLnBrk="1">
              <a:lnSpc>
                <a:spcPct val="120000"/>
              </a:lnSpc>
              <a:buFont typeface="Wingdings" panose="05000000000000000000" pitchFamily="2" charset="2"/>
              <a:buNone/>
            </a:pPr>
            <a:r>
              <a:rPr lang="zh-CN" altLang="en-US" b="1" smtClean="0">
                <a:solidFill>
                  <a:srgbClr val="FF0000"/>
                </a:solidFill>
                <a:latin typeface="华文中宋" panose="02010600040101010101" pitchFamily="2" charset="-122"/>
                <a:ea typeface="华文中宋" panose="02010600040101010101" pitchFamily="2" charset="-122"/>
              </a:rPr>
              <a:t>      </a:t>
            </a:r>
            <a:r>
              <a:rPr lang="zh-CN" altLang="en-US" b="1" smtClean="0">
                <a:latin typeface="华文中宋" panose="02010600040101010101" pitchFamily="2" charset="-122"/>
                <a:ea typeface="华文中宋" panose="02010600040101010101" pitchFamily="2" charset="-122"/>
              </a:rPr>
              <a:t>网络的</a:t>
            </a:r>
            <a:r>
              <a:rPr lang="zh-CN" altLang="en-US" b="1" smtClean="0">
                <a:solidFill>
                  <a:srgbClr val="FF0000"/>
                </a:solidFill>
                <a:latin typeface="华文中宋" panose="02010600040101010101" pitchFamily="2" charset="-122"/>
                <a:ea typeface="华文中宋" panose="02010600040101010101" pitchFamily="2" charset="-122"/>
              </a:rPr>
              <a:t>分层结构及其各层协议</a:t>
            </a:r>
            <a:r>
              <a:rPr lang="zh-CN" altLang="en-US" b="1" smtClean="0">
                <a:latin typeface="华文中宋" panose="02010600040101010101" pitchFamily="2" charset="-122"/>
                <a:ea typeface="华文中宋" panose="02010600040101010101" pitchFamily="2" charset="-122"/>
              </a:rPr>
              <a:t>的集合，是对</a:t>
            </a:r>
            <a:r>
              <a:rPr lang="zh-CN" altLang="en-US" b="1" smtClean="0">
                <a:solidFill>
                  <a:srgbClr val="FF0000"/>
                </a:solidFill>
                <a:latin typeface="华文中宋" panose="02010600040101010101" pitchFamily="2" charset="-122"/>
                <a:ea typeface="华文中宋" panose="02010600040101010101" pitchFamily="2" charset="-122"/>
              </a:rPr>
              <a:t>网络及其组成部分功能</a:t>
            </a:r>
            <a:r>
              <a:rPr lang="zh-CN" altLang="en-US" b="1" smtClean="0">
                <a:latin typeface="华文中宋" panose="02010600040101010101" pitchFamily="2" charset="-122"/>
                <a:ea typeface="华文中宋" panose="02010600040101010101" pitchFamily="2" charset="-122"/>
              </a:rPr>
              <a:t>的精确定义。</a:t>
            </a:r>
          </a:p>
          <a:p>
            <a:pPr eaLnBrk="1">
              <a:lnSpc>
                <a:spcPct val="120000"/>
              </a:lnSpc>
              <a:buFont typeface="Wingdings" panose="05000000000000000000" pitchFamily="2" charset="2"/>
              <a:buNone/>
            </a:pPr>
            <a:endParaRPr lang="zh-CN" altLang="en-US" b="1" i="1" smtClean="0">
              <a:latin typeface="华文中宋" panose="02010600040101010101" pitchFamily="2" charset="-122"/>
              <a:ea typeface="华文中宋" panose="02010600040101010101" pitchFamily="2" charset="-122"/>
            </a:endParaRPr>
          </a:p>
          <a:p>
            <a:pPr eaLnBrk="1">
              <a:lnSpc>
                <a:spcPct val="120000"/>
              </a:lnSpc>
            </a:pPr>
            <a:r>
              <a:rPr lang="zh-CN" altLang="en-US" b="1" smtClean="0">
                <a:solidFill>
                  <a:schemeClr val="accent2"/>
                </a:solidFill>
                <a:latin typeface="楷体_GB2312" pitchFamily="49" charset="-122"/>
                <a:ea typeface="楷体_GB2312" pitchFamily="49" charset="-122"/>
              </a:rPr>
              <a:t>例</a:t>
            </a:r>
            <a:r>
              <a:rPr lang="en-US" altLang="zh-CN" b="1" smtClean="0">
                <a:solidFill>
                  <a:schemeClr val="accent2"/>
                </a:solidFill>
                <a:latin typeface="华文中宋" panose="02010600040101010101" pitchFamily="2" charset="-122"/>
                <a:ea typeface="楷体_GB2312" pitchFamily="49" charset="-122"/>
              </a:rPr>
              <a:t>——</a:t>
            </a:r>
            <a:r>
              <a:rPr lang="zh-CN" altLang="en-US" b="1" smtClean="0">
                <a:solidFill>
                  <a:schemeClr val="accent2"/>
                </a:solidFill>
                <a:latin typeface="楷体_GB2312" pitchFamily="49" charset="-122"/>
                <a:ea typeface="楷体_GB2312" pitchFamily="49" charset="-122"/>
              </a:rPr>
              <a:t>飞行航线系统：</a:t>
            </a:r>
          </a:p>
          <a:p>
            <a:pPr eaLnBrk="1">
              <a:lnSpc>
                <a:spcPct val="120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乘客乘坐某个航班所进行的一系列动作，如图</a:t>
            </a:r>
            <a:r>
              <a:rPr lang="en-US" altLang="zh-CN" b="1" smtClean="0">
                <a:latin typeface="方正大标宋简体" panose="02010601030101010101" pitchFamily="2" charset="-122"/>
                <a:ea typeface="华文中宋" panose="02010600040101010101" pitchFamily="2" charset="-122"/>
              </a:rPr>
              <a:t>1-15</a:t>
            </a:r>
            <a:r>
              <a:rPr lang="zh-CN" altLang="en-US" b="1" smtClean="0">
                <a:latin typeface="方正大标宋简体" panose="02010601030101010101" pitchFamily="2" charset="-122"/>
                <a:ea typeface="华文中宋" panose="02010600040101010101" pitchFamily="2" charset="-122"/>
              </a:rPr>
              <a:t>。</a:t>
            </a:r>
          </a:p>
          <a:p>
            <a:pPr eaLnBrk="1">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31779">
                                            <p:txEl>
                                              <p:pRg st="2" end="2"/>
                                            </p:txEl>
                                          </p:spTgt>
                                        </p:tgtEl>
                                        <p:attrNameLst>
                                          <p:attrName>style.visibility</p:attrName>
                                        </p:attrNameLst>
                                      </p:cBhvr>
                                      <p:to>
                                        <p:strVal val="visible"/>
                                      </p:to>
                                    </p:set>
                                    <p:animEffect transition="in" filter="dissolve">
                                      <p:cBhvr>
                                        <p:cTn id="7" dur="500"/>
                                        <p:tgtEl>
                                          <p:spTgt spid="331779">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31779">
                                            <p:txEl>
                                              <p:pRg st="3" end="3"/>
                                            </p:txEl>
                                          </p:spTgt>
                                        </p:tgtEl>
                                        <p:attrNameLst>
                                          <p:attrName>style.visibility</p:attrName>
                                        </p:attrNameLst>
                                      </p:cBhvr>
                                      <p:to>
                                        <p:strVal val="visible"/>
                                      </p:to>
                                    </p:set>
                                    <p:animEffect transition="in" filter="dissolve">
                                      <p:cBhvr>
                                        <p:cTn id="10" dur="500"/>
                                        <p:tgtEl>
                                          <p:spTgt spid="3317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E7B9805-EFAD-45EA-AA63-8EBD5CC727C0}" type="slidenum">
              <a:rPr lang="en-US" altLang="zh-CN" sz="1400" smtClean="0"/>
              <a:pPr>
                <a:spcBef>
                  <a:spcPct val="0"/>
                </a:spcBef>
                <a:buClrTx/>
                <a:buSzTx/>
                <a:buFontTx/>
                <a:buNone/>
              </a:pPr>
              <a:t>147</a:t>
            </a:fld>
            <a:endParaRPr lang="en-US" altLang="zh-CN" sz="1400" smtClean="0"/>
          </a:p>
        </p:txBody>
      </p:sp>
      <p:sp>
        <p:nvSpPr>
          <p:cNvPr id="100354" name="Rectangle 2"/>
          <p:cNvSpPr>
            <a:spLocks noGrp="1" noChangeArrowheads="1"/>
          </p:cNvSpPr>
          <p:nvPr>
            <p:ph type="title"/>
          </p:nvPr>
        </p:nvSpPr>
        <p:spPr>
          <a:xfrm>
            <a:off x="533400" y="411163"/>
            <a:ext cx="8397875" cy="831850"/>
          </a:xfrm>
        </p:spPr>
        <p:txBody>
          <a:bodyPr/>
          <a:lstStyle/>
          <a:p>
            <a:pPr>
              <a:defRPr/>
            </a:pPr>
            <a:r>
              <a:rPr lang="zh-CN" altLang="en-US"/>
              <a:t>空中旅行的一系列动作</a:t>
            </a:r>
            <a:endParaRPr lang="en-US" altLang="zh-CN"/>
          </a:p>
        </p:txBody>
      </p:sp>
      <p:sp>
        <p:nvSpPr>
          <p:cNvPr id="100361" name="Rectangle 9"/>
          <p:cNvSpPr>
            <a:spLocks noChangeArrowheads="1"/>
          </p:cNvSpPr>
          <p:nvPr/>
        </p:nvSpPr>
        <p:spPr bwMode="auto">
          <a:xfrm>
            <a:off x="1346200" y="1830388"/>
            <a:ext cx="2349500" cy="246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票务（购买）</a:t>
            </a:r>
          </a:p>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行李（托运）</a:t>
            </a:r>
          </a:p>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登机口（登机）</a:t>
            </a:r>
          </a:p>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跑道起飞</a:t>
            </a:r>
          </a:p>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飞机飞行</a:t>
            </a:r>
            <a:endParaRPr lang="en-US" altLang="zh-CN" sz="2400" b="1">
              <a:latin typeface="华文中宋" panose="02010600040101010101" pitchFamily="2" charset="-122"/>
              <a:ea typeface="华文中宋" panose="02010600040101010101" pitchFamily="2" charset="-122"/>
            </a:endParaRPr>
          </a:p>
        </p:txBody>
      </p:sp>
      <p:sp>
        <p:nvSpPr>
          <p:cNvPr id="100363" name="Line 11"/>
          <p:cNvSpPr>
            <a:spLocks noChangeShapeType="1"/>
          </p:cNvSpPr>
          <p:nvPr/>
        </p:nvSpPr>
        <p:spPr bwMode="auto">
          <a:xfrm>
            <a:off x="889000" y="2032000"/>
            <a:ext cx="0" cy="245110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4" name="Freeform 12"/>
          <p:cNvSpPr>
            <a:spLocks/>
          </p:cNvSpPr>
          <p:nvPr/>
        </p:nvSpPr>
        <p:spPr bwMode="auto">
          <a:xfrm>
            <a:off x="889000" y="4483100"/>
            <a:ext cx="6550025" cy="571500"/>
          </a:xfrm>
          <a:custGeom>
            <a:avLst/>
            <a:gdLst>
              <a:gd name="T0" fmla="*/ 0 w 4126"/>
              <a:gd name="T1" fmla="*/ 0 h 360"/>
              <a:gd name="T2" fmla="*/ 2147483646 w 4126"/>
              <a:gd name="T3" fmla="*/ 907256250 h 360"/>
              <a:gd name="T4" fmla="*/ 2147483646 w 4126"/>
              <a:gd name="T5" fmla="*/ 2520950 h 360"/>
              <a:gd name="T6" fmla="*/ 0 60000 65536"/>
              <a:gd name="T7" fmla="*/ 0 60000 65536"/>
              <a:gd name="T8" fmla="*/ 0 60000 65536"/>
            </a:gdLst>
            <a:ahLst/>
            <a:cxnLst>
              <a:cxn ang="T6">
                <a:pos x="T0" y="T1"/>
              </a:cxn>
              <a:cxn ang="T7">
                <a:pos x="T2" y="T3"/>
              </a:cxn>
              <a:cxn ang="T8">
                <a:pos x="T4" y="T5"/>
              </a:cxn>
            </a:cxnLst>
            <a:rect l="0" t="0" r="r" b="b"/>
            <a:pathLst>
              <a:path w="4126" h="360">
                <a:moveTo>
                  <a:pt x="0" y="0"/>
                </a:moveTo>
                <a:cubicBezTo>
                  <a:pt x="323" y="60"/>
                  <a:pt x="1248" y="360"/>
                  <a:pt x="1936" y="360"/>
                </a:cubicBezTo>
                <a:cubicBezTo>
                  <a:pt x="2624" y="360"/>
                  <a:pt x="3670" y="76"/>
                  <a:pt x="4126" y="1"/>
                </a:cubicBezTo>
              </a:path>
            </a:pathLst>
          </a:custGeom>
          <a:noFill/>
          <a:ln w="76200" cap="flat" cmpd="sng">
            <a:solidFill>
              <a:srgbClr val="FF0000"/>
            </a:solidFill>
            <a:prstDash val="dash"/>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5" name="Line 13"/>
          <p:cNvSpPr>
            <a:spLocks noChangeShapeType="1"/>
          </p:cNvSpPr>
          <p:nvPr/>
        </p:nvSpPr>
        <p:spPr bwMode="auto">
          <a:xfrm flipV="1">
            <a:off x="7439025" y="2032000"/>
            <a:ext cx="0" cy="245110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367" name="Text Box 15"/>
          <p:cNvSpPr txBox="1">
            <a:spLocks noChangeArrowheads="1"/>
          </p:cNvSpPr>
          <p:nvPr/>
        </p:nvSpPr>
        <p:spPr bwMode="auto">
          <a:xfrm>
            <a:off x="5064125" y="1830388"/>
            <a:ext cx="2374900" cy="246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票务（投诉） </a:t>
            </a:r>
          </a:p>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行李（认领）</a:t>
            </a:r>
          </a:p>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登机口（离机）</a:t>
            </a:r>
          </a:p>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跑道着陆</a:t>
            </a:r>
          </a:p>
          <a:p>
            <a:pPr>
              <a:lnSpc>
                <a:spcPct val="130000"/>
              </a:lnSpc>
              <a:spcBef>
                <a:spcPct val="0"/>
              </a:spcBef>
              <a:buClrTx/>
              <a:buSzTx/>
              <a:buFontTx/>
              <a:buNone/>
            </a:pPr>
            <a:r>
              <a:rPr lang="zh-CN" altLang="en-US" sz="2400" b="1">
                <a:latin typeface="华文中宋" panose="02010600040101010101" pitchFamily="2" charset="-122"/>
                <a:ea typeface="华文中宋" panose="02010600040101010101" pitchFamily="2" charset="-122"/>
              </a:rPr>
              <a:t>飞机飞行</a:t>
            </a:r>
          </a:p>
        </p:txBody>
      </p:sp>
      <p:sp>
        <p:nvSpPr>
          <p:cNvPr id="100368" name="Text Box 16"/>
          <p:cNvSpPr txBox="1">
            <a:spLocks noChangeArrowheads="1"/>
          </p:cNvSpPr>
          <p:nvPr/>
        </p:nvSpPr>
        <p:spPr bwMode="auto">
          <a:xfrm>
            <a:off x="3352800" y="4198938"/>
            <a:ext cx="15494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30000"/>
              </a:lnSpc>
              <a:spcBef>
                <a:spcPct val="0"/>
              </a:spcBef>
              <a:buClrTx/>
              <a:buSzTx/>
              <a:buFontTx/>
              <a:buNone/>
            </a:pPr>
            <a:r>
              <a:rPr lang="zh-CN" altLang="en-US" sz="2400" b="1">
                <a:solidFill>
                  <a:srgbClr val="0000FF"/>
                </a:solidFill>
                <a:latin typeface="华文中宋" panose="02010600040101010101" pitchFamily="2" charset="-122"/>
                <a:ea typeface="华文中宋" panose="02010600040101010101" pitchFamily="2" charset="-122"/>
              </a:rPr>
              <a:t>空中飞行</a:t>
            </a:r>
          </a:p>
        </p:txBody>
      </p:sp>
      <p:sp>
        <p:nvSpPr>
          <p:cNvPr id="166922" name="AutoShape 17">
            <a:hlinkClick r:id="" action="ppaction://hlinkshowjump?jump=nextslide" highlightClick="1"/>
          </p:cNvPr>
          <p:cNvSpPr>
            <a:spLocks noChangeArrowheads="1"/>
          </p:cNvSpPr>
          <p:nvPr/>
        </p:nvSpPr>
        <p:spPr bwMode="auto">
          <a:xfrm>
            <a:off x="7439025" y="6273800"/>
            <a:ext cx="536575" cy="3810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0361"/>
                                        </p:tgtEl>
                                        <p:attrNameLst>
                                          <p:attrName>style.visibility</p:attrName>
                                        </p:attrNameLst>
                                      </p:cBhvr>
                                      <p:to>
                                        <p:strVal val="visible"/>
                                      </p:to>
                                    </p:set>
                                    <p:animEffect transition="in" filter="wipe(up)">
                                      <p:cBhvr>
                                        <p:cTn id="7" dur="500"/>
                                        <p:tgtEl>
                                          <p:spTgt spid="10036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0363"/>
                                        </p:tgtEl>
                                        <p:attrNameLst>
                                          <p:attrName>style.visibility</p:attrName>
                                        </p:attrNameLst>
                                      </p:cBhvr>
                                      <p:to>
                                        <p:strVal val="visible"/>
                                      </p:to>
                                    </p:set>
                                    <p:animEffect transition="in" filter="wipe(up)">
                                      <p:cBhvr>
                                        <p:cTn id="10" dur="500"/>
                                        <p:tgtEl>
                                          <p:spTgt spid="10036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0368"/>
                                        </p:tgtEl>
                                        <p:attrNameLst>
                                          <p:attrName>style.visibility</p:attrName>
                                        </p:attrNameLst>
                                      </p:cBhvr>
                                      <p:to>
                                        <p:strVal val="visible"/>
                                      </p:to>
                                    </p:set>
                                    <p:animEffect transition="in" filter="wipe(left)">
                                      <p:cBhvr>
                                        <p:cTn id="15" dur="500"/>
                                        <p:tgtEl>
                                          <p:spTgt spid="10036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0364"/>
                                        </p:tgtEl>
                                        <p:attrNameLst>
                                          <p:attrName>style.visibility</p:attrName>
                                        </p:attrNameLst>
                                      </p:cBhvr>
                                      <p:to>
                                        <p:strVal val="visible"/>
                                      </p:to>
                                    </p:set>
                                    <p:animEffect transition="in" filter="wipe(left)">
                                      <p:cBhvr>
                                        <p:cTn id="18" dur="500"/>
                                        <p:tgtEl>
                                          <p:spTgt spid="1003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0365"/>
                                        </p:tgtEl>
                                        <p:attrNameLst>
                                          <p:attrName>style.visibility</p:attrName>
                                        </p:attrNameLst>
                                      </p:cBhvr>
                                      <p:to>
                                        <p:strVal val="visible"/>
                                      </p:to>
                                    </p:set>
                                    <p:animEffect transition="in" filter="wipe(down)">
                                      <p:cBhvr>
                                        <p:cTn id="23" dur="500"/>
                                        <p:tgtEl>
                                          <p:spTgt spid="10036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0367"/>
                                        </p:tgtEl>
                                        <p:attrNameLst>
                                          <p:attrName>style.visibility</p:attrName>
                                        </p:attrNameLst>
                                      </p:cBhvr>
                                      <p:to>
                                        <p:strVal val="visible"/>
                                      </p:to>
                                    </p:set>
                                    <p:animEffect transition="in" filter="wipe(down)">
                                      <p:cBhvr>
                                        <p:cTn id="26" dur="500"/>
                                        <p:tgtEl>
                                          <p:spTgt spid="100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61" grpId="0"/>
      <p:bldP spid="100363" grpId="0" animBg="1"/>
      <p:bldP spid="100364" grpId="0" animBg="1"/>
      <p:bldP spid="100365" grpId="0" animBg="1"/>
      <p:bldP spid="100367" grpId="0"/>
      <p:bldP spid="100368"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4FD1A8DC-3EA4-4D2A-9F16-5883B93402D7}" type="slidenum">
              <a:rPr lang="en-US" altLang="zh-CN" sz="1400" smtClean="0"/>
              <a:pPr>
                <a:spcBef>
                  <a:spcPct val="0"/>
                </a:spcBef>
                <a:buClrTx/>
                <a:buSzTx/>
                <a:buFontTx/>
                <a:buNone/>
              </a:pPr>
              <a:t>148</a:t>
            </a:fld>
            <a:endParaRPr lang="en-US" altLang="zh-CN" sz="1400" smtClean="0"/>
          </a:p>
        </p:txBody>
      </p:sp>
      <p:sp>
        <p:nvSpPr>
          <p:cNvPr id="332840" name="Rectangle 40"/>
          <p:cNvSpPr>
            <a:spLocks noGrp="1" noChangeArrowheads="1"/>
          </p:cNvSpPr>
          <p:nvPr>
            <p:ph type="title"/>
          </p:nvPr>
        </p:nvSpPr>
        <p:spPr/>
        <p:txBody>
          <a:bodyPr/>
          <a:lstStyle/>
          <a:p>
            <a:pPr>
              <a:defRPr/>
            </a:pPr>
            <a:r>
              <a:rPr lang="zh-CN" altLang="en-US"/>
              <a:t>分层 结构</a:t>
            </a:r>
          </a:p>
        </p:txBody>
      </p:sp>
      <p:sp>
        <p:nvSpPr>
          <p:cNvPr id="168964" name="Rectangle 3"/>
          <p:cNvSpPr>
            <a:spLocks noGrp="1" noChangeArrowheads="1"/>
          </p:cNvSpPr>
          <p:nvPr>
            <p:ph type="body" sz="half" idx="1"/>
          </p:nvPr>
        </p:nvSpPr>
        <p:spPr>
          <a:xfrm>
            <a:off x="533400" y="1371600"/>
            <a:ext cx="7772400" cy="1274763"/>
          </a:xfrm>
        </p:spPr>
        <p:txBody>
          <a:bodyPr/>
          <a:lstStyle/>
          <a:p>
            <a:pPr eaLnBrk="1">
              <a:lnSpc>
                <a:spcPct val="125000"/>
              </a:lnSpc>
            </a:pPr>
            <a:r>
              <a:rPr lang="zh-CN" altLang="en-US" sz="2400" b="1" smtClean="0">
                <a:latin typeface="方正大标宋简体" panose="02010601030101010101" pitchFamily="2" charset="-122"/>
                <a:ea typeface="华文中宋" panose="02010600040101010101" pitchFamily="2" charset="-122"/>
              </a:rPr>
              <a:t>为了研究和设计方便，一般采用分层的方法，</a:t>
            </a:r>
            <a:r>
              <a:rPr lang="zh-CN" altLang="en-US" sz="2400" b="1" smtClean="0">
                <a:solidFill>
                  <a:srgbClr val="FF0000"/>
                </a:solidFill>
                <a:latin typeface="方正大标宋简体" panose="02010601030101010101" pitchFamily="2" charset="-122"/>
                <a:ea typeface="华文中宋" panose="02010600040101010101" pitchFamily="2" charset="-122"/>
              </a:rPr>
              <a:t>即按照功能划分为若干个层次。</a:t>
            </a:r>
            <a:r>
              <a:rPr lang="zh-CN" altLang="en-US" sz="2400" b="1" smtClean="0">
                <a:latin typeface="方正大标宋简体" panose="02010601030101010101" pitchFamily="2" charset="-122"/>
                <a:ea typeface="华文中宋" panose="02010600040101010101" pitchFamily="2" charset="-122"/>
              </a:rPr>
              <a:t>如图：</a:t>
            </a:r>
          </a:p>
        </p:txBody>
      </p:sp>
      <p:graphicFrame>
        <p:nvGraphicFramePr>
          <p:cNvPr id="332846" name="Group 46"/>
          <p:cNvGraphicFramePr>
            <a:graphicFrameLocks noGrp="1"/>
          </p:cNvGraphicFramePr>
          <p:nvPr>
            <p:ph sz="half" idx="2"/>
          </p:nvPr>
        </p:nvGraphicFramePr>
        <p:xfrm>
          <a:off x="5849938" y="2865438"/>
          <a:ext cx="1711325" cy="2814637"/>
        </p:xfrm>
        <a:graphic>
          <a:graphicData uri="http://schemas.openxmlformats.org/drawingml/2006/table">
            <a:tbl>
              <a:tblPr/>
              <a:tblGrid>
                <a:gridCol w="1711325"/>
              </a:tblGrid>
              <a:tr h="514350">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第 </a:t>
                      </a:r>
                      <a:r>
                        <a:rPr kumimoji="0" lang="en-US" altLang="zh-CN" sz="2000" b="1" i="1"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N </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1975">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第 </a:t>
                      </a:r>
                      <a:r>
                        <a:rPr kumimoji="0" lang="en-US" altLang="zh-CN" sz="2000" b="1" i="1"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N-</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1 </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6100">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4513">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第 </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2 </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7700">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第 </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1 </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层</a:t>
                      </a: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32847" name="Line 47"/>
          <p:cNvSpPr>
            <a:spLocks noChangeShapeType="1"/>
          </p:cNvSpPr>
          <p:nvPr/>
        </p:nvSpPr>
        <p:spPr bwMode="auto">
          <a:xfrm flipV="1">
            <a:off x="8027988" y="2865438"/>
            <a:ext cx="0" cy="2814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2848" name="Text Box 48"/>
          <p:cNvSpPr txBox="1">
            <a:spLocks noChangeArrowheads="1"/>
          </p:cNvSpPr>
          <p:nvPr/>
        </p:nvSpPr>
        <p:spPr bwMode="auto">
          <a:xfrm>
            <a:off x="844550" y="2489200"/>
            <a:ext cx="4578350" cy="332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20000"/>
              </a:lnSpc>
              <a:spcBef>
                <a:spcPct val="15000"/>
              </a:spcBef>
              <a:buClrTx/>
            </a:pPr>
            <a:r>
              <a:rPr lang="zh-CN" altLang="en-US" sz="2400" b="1">
                <a:latin typeface="华文中宋" panose="02010600040101010101" pitchFamily="2" charset="-122"/>
                <a:ea typeface="华文中宋" panose="02010600040101010101" pitchFamily="2" charset="-122"/>
              </a:rPr>
              <a:t> </a:t>
            </a:r>
            <a:r>
              <a:rPr lang="zh-CN" altLang="en-US" sz="2400" b="1">
                <a:solidFill>
                  <a:schemeClr val="accent2"/>
                </a:solidFill>
                <a:latin typeface="楷体_GB2312" pitchFamily="49" charset="-122"/>
                <a:ea typeface="楷体_GB2312" pitchFamily="49" charset="-122"/>
              </a:rPr>
              <a:t>分层特点：</a:t>
            </a:r>
          </a:p>
          <a:p>
            <a:pPr>
              <a:lnSpc>
                <a:spcPct val="120000"/>
              </a:lnSpc>
              <a:spcBef>
                <a:spcPct val="15000"/>
              </a:spcBef>
              <a:buFont typeface="Wingdings" panose="05000000000000000000" pitchFamily="2" charset="2"/>
              <a:buChar char="ü"/>
            </a:pPr>
            <a:r>
              <a:rPr lang="zh-CN" altLang="en-US" sz="2400" b="1">
                <a:latin typeface="华文中宋" panose="02010600040101010101" pitchFamily="2" charset="-122"/>
                <a:ea typeface="华文中宋" panose="02010600040101010101" pitchFamily="2" charset="-122"/>
              </a:rPr>
              <a:t> 每层功能独立；</a:t>
            </a:r>
          </a:p>
          <a:p>
            <a:pPr>
              <a:lnSpc>
                <a:spcPct val="120000"/>
              </a:lnSpc>
              <a:spcBef>
                <a:spcPct val="15000"/>
              </a:spcBef>
              <a:buFont typeface="Wingdings" panose="05000000000000000000" pitchFamily="2" charset="2"/>
              <a:buChar char="ü"/>
            </a:pPr>
            <a:r>
              <a:rPr lang="zh-CN" altLang="en-US" sz="2400" b="1">
                <a:latin typeface="华文中宋" panose="02010600040101010101" pitchFamily="2" charset="-122"/>
                <a:ea typeface="华文中宋" panose="02010600040101010101" pitchFamily="2" charset="-122"/>
              </a:rPr>
              <a:t> 每两个相邻层之间有一</a:t>
            </a:r>
            <a:r>
              <a:rPr lang="zh-CN" altLang="en-US" sz="2400" b="1">
                <a:solidFill>
                  <a:srgbClr val="FF0000"/>
                </a:solidFill>
                <a:latin typeface="华文中宋" panose="02010600040101010101" pitchFamily="2" charset="-122"/>
                <a:ea typeface="华文中宋" panose="02010600040101010101" pitchFamily="2" charset="-122"/>
              </a:rPr>
              <a:t>逻辑接口</a:t>
            </a:r>
            <a:r>
              <a:rPr lang="zh-CN" altLang="en-US" sz="2400" b="1">
                <a:latin typeface="华文中宋" panose="02010600040101010101" pitchFamily="2" charset="-122"/>
                <a:ea typeface="华文中宋" panose="02010600040101010101" pitchFamily="2" charset="-122"/>
              </a:rPr>
              <a:t>，可交换信息；</a:t>
            </a:r>
          </a:p>
          <a:p>
            <a:pPr>
              <a:lnSpc>
                <a:spcPct val="120000"/>
              </a:lnSpc>
              <a:spcBef>
                <a:spcPct val="15000"/>
              </a:spcBef>
              <a:buFont typeface="Wingdings" panose="05000000000000000000" pitchFamily="2" charset="2"/>
              <a:buChar char="ü"/>
            </a:pPr>
            <a:r>
              <a:rPr lang="zh-CN" altLang="en-US" sz="2400" b="1">
                <a:latin typeface="华文中宋" panose="02010600040101010101" pitchFamily="2" charset="-122"/>
                <a:ea typeface="华文中宋" panose="02010600040101010101" pitchFamily="2" charset="-122"/>
              </a:rPr>
              <a:t> 上一层建立在下一层基础上，上一层可调用下一层的服务，下一层为上一层提供服务。</a:t>
            </a:r>
          </a:p>
        </p:txBody>
      </p:sp>
      <p:sp>
        <p:nvSpPr>
          <p:cNvPr id="168981" name="Text Box 49"/>
          <p:cNvSpPr txBox="1">
            <a:spLocks noChangeArrowheads="1"/>
          </p:cNvSpPr>
          <p:nvPr/>
        </p:nvSpPr>
        <p:spPr bwMode="auto">
          <a:xfrm>
            <a:off x="8428038" y="27225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32850" name="Text Box 50"/>
          <p:cNvSpPr txBox="1">
            <a:spLocks noChangeArrowheads="1"/>
          </p:cNvSpPr>
          <p:nvPr/>
        </p:nvSpPr>
        <p:spPr bwMode="auto">
          <a:xfrm>
            <a:off x="8305800" y="2838450"/>
            <a:ext cx="508000" cy="541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400">
                <a:latin typeface="Times New Roman" panose="02020603050405020304" pitchFamily="18" charset="0"/>
                <a:ea typeface="华文中宋" panose="02010600040101010101" pitchFamily="2" charset="-122"/>
              </a:rPr>
              <a:t>高</a:t>
            </a:r>
          </a:p>
        </p:txBody>
      </p:sp>
      <p:sp>
        <p:nvSpPr>
          <p:cNvPr id="332851" name="Text Box 51"/>
          <p:cNvSpPr txBox="1">
            <a:spLocks noChangeArrowheads="1"/>
          </p:cNvSpPr>
          <p:nvPr/>
        </p:nvSpPr>
        <p:spPr bwMode="auto">
          <a:xfrm>
            <a:off x="8358188" y="5032375"/>
            <a:ext cx="508000" cy="541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400">
                <a:latin typeface="Times New Roman" panose="02020603050405020304" pitchFamily="18" charset="0"/>
                <a:ea typeface="华文中宋" panose="02010600040101010101" pitchFamily="2" charset="-122"/>
              </a:rPr>
              <a:t>低</a:t>
            </a:r>
          </a:p>
        </p:txBody>
      </p:sp>
      <p:sp>
        <p:nvSpPr>
          <p:cNvPr id="168984" name="AutoShape 52">
            <a:hlinkClick r:id="" action="ppaction://hlinkshowjump?jump=nextslide" highlightClick="1"/>
          </p:cNvPr>
          <p:cNvSpPr>
            <a:spLocks noChangeArrowheads="1"/>
          </p:cNvSpPr>
          <p:nvPr/>
        </p:nvSpPr>
        <p:spPr bwMode="auto">
          <a:xfrm>
            <a:off x="7561263" y="6357938"/>
            <a:ext cx="466725" cy="3048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32854" name="Line 54"/>
          <p:cNvSpPr>
            <a:spLocks noChangeShapeType="1"/>
          </p:cNvSpPr>
          <p:nvPr/>
        </p:nvSpPr>
        <p:spPr bwMode="auto">
          <a:xfrm>
            <a:off x="6057900" y="3179763"/>
            <a:ext cx="0" cy="401637"/>
          </a:xfrm>
          <a:prstGeom prst="line">
            <a:avLst/>
          </a:prstGeom>
          <a:noFill/>
          <a:ln w="28575">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2855" name="Oval 55"/>
          <p:cNvSpPr>
            <a:spLocks noChangeAspect="1" noChangeArrowheads="1"/>
          </p:cNvSpPr>
          <p:nvPr/>
        </p:nvSpPr>
        <p:spPr bwMode="auto">
          <a:xfrm>
            <a:off x="6026150" y="3349625"/>
            <a:ext cx="61913" cy="60325"/>
          </a:xfrm>
          <a:prstGeom prst="ellipse">
            <a:avLst/>
          </a:prstGeom>
          <a:solidFill>
            <a:srgbClr val="0033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32857" name="AutoShape 57"/>
          <p:cNvSpPr>
            <a:spLocks noChangeArrowheads="1"/>
          </p:cNvSpPr>
          <p:nvPr/>
        </p:nvSpPr>
        <p:spPr bwMode="auto">
          <a:xfrm>
            <a:off x="4262438" y="1371600"/>
            <a:ext cx="3527425" cy="1019175"/>
          </a:xfrm>
          <a:prstGeom prst="wedgeRoundRectCallout">
            <a:avLst>
              <a:gd name="adj1" fmla="val -1889"/>
              <a:gd name="adj2" fmla="val 14299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hlink"/>
                </a:solidFill>
                <a:latin typeface="Times New Roman" panose="02020603050405020304" pitchFamily="18" charset="0"/>
                <a:ea typeface="华文中宋" panose="02010600040101010101" pitchFamily="2" charset="-122"/>
              </a:rPr>
              <a:t>服务访问点</a:t>
            </a:r>
            <a:r>
              <a:rPr lang="en-US" altLang="zh-CN" sz="2400" b="1">
                <a:solidFill>
                  <a:schemeClr val="hlink"/>
                </a:solidFill>
                <a:latin typeface="Times New Roman" panose="02020603050405020304" pitchFamily="18" charset="0"/>
                <a:ea typeface="华文中宋" panose="02010600040101010101" pitchFamily="2" charset="-122"/>
              </a:rPr>
              <a:t>SAP</a:t>
            </a:r>
            <a:endParaRPr lang="zh-CN" altLang="en-US" sz="2400" b="1">
              <a:solidFill>
                <a:schemeClr val="hlink"/>
              </a:solidFill>
              <a:latin typeface="Times New Roman" panose="02020603050405020304" pitchFamily="18" charset="0"/>
              <a:ea typeface="华文中宋" panose="02010600040101010101" pitchFamily="2" charset="-122"/>
            </a:endParaRPr>
          </a:p>
          <a:p>
            <a:pPr>
              <a:spcBef>
                <a:spcPct val="0"/>
              </a:spcBef>
              <a:buClrTx/>
              <a:buSzTx/>
              <a:buFontTx/>
              <a:buNone/>
            </a:pPr>
            <a:r>
              <a:rPr lang="en-US" altLang="zh-CN" sz="2400" b="1">
                <a:solidFill>
                  <a:schemeClr val="hlink"/>
                </a:solidFill>
                <a:latin typeface="Times New Roman" panose="02020603050405020304" pitchFamily="18" charset="0"/>
                <a:ea typeface="华文中宋" panose="02010600040101010101" pitchFamily="2" charset="-122"/>
              </a:rPr>
              <a:t>Service Access Point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2846"/>
                                        </p:tgtEl>
                                        <p:attrNameLst>
                                          <p:attrName>style.visibility</p:attrName>
                                        </p:attrNameLst>
                                      </p:cBhvr>
                                      <p:to>
                                        <p:strVal val="visible"/>
                                      </p:to>
                                    </p:set>
                                    <p:animEffect transition="in" filter="wipe(down)">
                                      <p:cBhvr>
                                        <p:cTn id="7" dur="500"/>
                                        <p:tgtEl>
                                          <p:spTgt spid="33284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32847"/>
                                        </p:tgtEl>
                                        <p:attrNameLst>
                                          <p:attrName>style.visibility</p:attrName>
                                        </p:attrNameLst>
                                      </p:cBhvr>
                                      <p:to>
                                        <p:strVal val="visible"/>
                                      </p:to>
                                    </p:set>
                                    <p:animEffect transition="in" filter="wipe(down)">
                                      <p:cBhvr>
                                        <p:cTn id="10" dur="500"/>
                                        <p:tgtEl>
                                          <p:spTgt spid="33284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2850"/>
                                        </p:tgtEl>
                                        <p:attrNameLst>
                                          <p:attrName>style.visibility</p:attrName>
                                        </p:attrNameLst>
                                      </p:cBhvr>
                                      <p:to>
                                        <p:strVal val="visible"/>
                                      </p:to>
                                    </p:set>
                                    <p:animEffect transition="in" filter="wipe(down)">
                                      <p:cBhvr>
                                        <p:cTn id="13" dur="500"/>
                                        <p:tgtEl>
                                          <p:spTgt spid="3328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2851"/>
                                        </p:tgtEl>
                                        <p:attrNameLst>
                                          <p:attrName>style.visibility</p:attrName>
                                        </p:attrNameLst>
                                      </p:cBhvr>
                                      <p:to>
                                        <p:strVal val="visible"/>
                                      </p:to>
                                    </p:set>
                                    <p:animEffect transition="in" filter="wipe(down)">
                                      <p:cBhvr>
                                        <p:cTn id="16" dur="500"/>
                                        <p:tgtEl>
                                          <p:spTgt spid="3328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332848">
                                            <p:txEl>
                                              <p:pRg st="0" end="0"/>
                                            </p:txEl>
                                          </p:spTgt>
                                        </p:tgtEl>
                                        <p:attrNameLst>
                                          <p:attrName>style.visibility</p:attrName>
                                        </p:attrNameLst>
                                      </p:cBhvr>
                                      <p:to>
                                        <p:strVal val="visible"/>
                                      </p:to>
                                    </p:set>
                                    <p:animEffect transition="in" filter="wipe(down)">
                                      <p:cBhvr>
                                        <p:cTn id="21" dur="500"/>
                                        <p:tgtEl>
                                          <p:spTgt spid="332848">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nodeType="clickEffect">
                                  <p:stCondLst>
                                    <p:cond delay="0"/>
                                  </p:stCondLst>
                                  <p:childTnLst>
                                    <p:set>
                                      <p:cBhvr>
                                        <p:cTn id="25" dur="1" fill="hold">
                                          <p:stCondLst>
                                            <p:cond delay="0"/>
                                          </p:stCondLst>
                                        </p:cTn>
                                        <p:tgtEl>
                                          <p:spTgt spid="332848">
                                            <p:txEl>
                                              <p:pRg st="1" end="1"/>
                                            </p:txEl>
                                          </p:spTgt>
                                        </p:tgtEl>
                                        <p:attrNameLst>
                                          <p:attrName>style.visibility</p:attrName>
                                        </p:attrNameLst>
                                      </p:cBhvr>
                                      <p:to>
                                        <p:strVal val="visible"/>
                                      </p:to>
                                    </p:set>
                                    <p:animEffect transition="in" filter="wipe(down)">
                                      <p:cBhvr>
                                        <p:cTn id="26" dur="500"/>
                                        <p:tgtEl>
                                          <p:spTgt spid="332848">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332848">
                                            <p:txEl>
                                              <p:pRg st="2" end="2"/>
                                            </p:txEl>
                                          </p:spTgt>
                                        </p:tgtEl>
                                        <p:attrNameLst>
                                          <p:attrName>style.visibility</p:attrName>
                                        </p:attrNameLst>
                                      </p:cBhvr>
                                      <p:to>
                                        <p:strVal val="visible"/>
                                      </p:to>
                                    </p:set>
                                    <p:animEffect transition="in" filter="wipe(down)">
                                      <p:cBhvr>
                                        <p:cTn id="31" dur="500"/>
                                        <p:tgtEl>
                                          <p:spTgt spid="332848">
                                            <p:txEl>
                                              <p:pRg st="2" end="2"/>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32855"/>
                                        </p:tgtEl>
                                        <p:attrNameLst>
                                          <p:attrName>style.visibility</p:attrName>
                                        </p:attrNameLst>
                                      </p:cBhvr>
                                      <p:to>
                                        <p:strVal val="visible"/>
                                      </p:to>
                                    </p:set>
                                    <p:animEffect transition="in" filter="wipe(down)">
                                      <p:cBhvr>
                                        <p:cTn id="36" dur="500"/>
                                        <p:tgtEl>
                                          <p:spTgt spid="33285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32854"/>
                                        </p:tgtEl>
                                        <p:attrNameLst>
                                          <p:attrName>style.visibility</p:attrName>
                                        </p:attrNameLst>
                                      </p:cBhvr>
                                      <p:to>
                                        <p:strVal val="visible"/>
                                      </p:to>
                                    </p:set>
                                    <p:animEffect transition="in" filter="wipe(down)">
                                      <p:cBhvr>
                                        <p:cTn id="39" dur="500"/>
                                        <p:tgtEl>
                                          <p:spTgt spid="33285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32857"/>
                                        </p:tgtEl>
                                        <p:attrNameLst>
                                          <p:attrName>style.visibility</p:attrName>
                                        </p:attrNameLst>
                                      </p:cBhvr>
                                      <p:to>
                                        <p:strVal val="visible"/>
                                      </p:to>
                                    </p:set>
                                    <p:animEffect transition="in" filter="dissolve">
                                      <p:cBhvr>
                                        <p:cTn id="44" dur="500"/>
                                        <p:tgtEl>
                                          <p:spTgt spid="33285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332848">
                                            <p:txEl>
                                              <p:pRg st="3" end="3"/>
                                            </p:txEl>
                                          </p:spTgt>
                                        </p:tgtEl>
                                        <p:attrNameLst>
                                          <p:attrName>style.visibility</p:attrName>
                                        </p:attrNameLst>
                                      </p:cBhvr>
                                      <p:to>
                                        <p:strVal val="visible"/>
                                      </p:to>
                                    </p:set>
                                    <p:animEffect transition="in" filter="wipe(down)">
                                      <p:cBhvr>
                                        <p:cTn id="49" dur="500"/>
                                        <p:tgtEl>
                                          <p:spTgt spid="3328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47" grpId="0" animBg="1"/>
      <p:bldP spid="332850" grpId="0" animBg="1"/>
      <p:bldP spid="332851" grpId="0" animBg="1"/>
      <p:bldP spid="332854" grpId="0" animBg="1"/>
      <p:bldP spid="332855" grpId="0" animBg="1"/>
      <p:bldP spid="33285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A5FEC6C-A0FC-4A01-8D07-D581304C1198}" type="slidenum">
              <a:rPr lang="en-US" altLang="zh-CN" sz="1400" smtClean="0"/>
              <a:pPr>
                <a:spcBef>
                  <a:spcPct val="0"/>
                </a:spcBef>
                <a:buClrTx/>
                <a:buSzTx/>
                <a:buFontTx/>
                <a:buNone/>
              </a:pPr>
              <a:t>149</a:t>
            </a:fld>
            <a:endParaRPr lang="en-US" altLang="zh-CN" sz="1400" smtClean="0"/>
          </a:p>
        </p:txBody>
      </p:sp>
      <p:sp>
        <p:nvSpPr>
          <p:cNvPr id="169987" name="Rectangle 2"/>
          <p:cNvSpPr>
            <a:spLocks noChangeArrowheads="1"/>
          </p:cNvSpPr>
          <p:nvPr/>
        </p:nvSpPr>
        <p:spPr bwMode="auto">
          <a:xfrm>
            <a:off x="444500" y="1838325"/>
            <a:ext cx="1631950" cy="171767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Times New Roman" panose="02020603050405020304" pitchFamily="18" charset="0"/>
              <a:ea typeface="宋体" panose="02010600030101010101" pitchFamily="2" charset="-122"/>
            </a:endParaRPr>
          </a:p>
        </p:txBody>
      </p:sp>
      <p:sp>
        <p:nvSpPr>
          <p:cNvPr id="169988" name="Text Box 3"/>
          <p:cNvSpPr txBox="1">
            <a:spLocks noChangeArrowheads="1"/>
          </p:cNvSpPr>
          <p:nvPr/>
        </p:nvSpPr>
        <p:spPr bwMode="auto">
          <a:xfrm>
            <a:off x="434975" y="1922463"/>
            <a:ext cx="1700213" cy="162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lnSpc>
                <a:spcPct val="80000"/>
              </a:lnSpc>
              <a:spcBef>
                <a:spcPct val="0"/>
              </a:spcBef>
              <a:buClrTx/>
              <a:buSzTx/>
              <a:buFontTx/>
              <a:buNone/>
            </a:pPr>
            <a:r>
              <a:rPr lang="zh-CN" altLang="en-US" sz="1400">
                <a:latin typeface="Arial" panose="020B0604020202020204" pitchFamily="34" charset="0"/>
                <a:ea typeface="宋体" panose="02010600030101010101" pitchFamily="2" charset="-122"/>
              </a:rPr>
              <a:t>票务（购买）</a:t>
            </a: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r>
              <a:rPr lang="zh-CN" altLang="en-US" sz="1400">
                <a:latin typeface="Arial" panose="020B0604020202020204" pitchFamily="34" charset="0"/>
                <a:ea typeface="宋体" panose="02010600030101010101" pitchFamily="2" charset="-122"/>
              </a:rPr>
              <a:t>行李（托运）</a:t>
            </a: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r>
              <a:rPr lang="zh-CN" altLang="en-US" sz="1400">
                <a:latin typeface="Arial" panose="020B0604020202020204" pitchFamily="34" charset="0"/>
                <a:ea typeface="宋体" panose="02010600030101010101" pitchFamily="2" charset="-122"/>
              </a:rPr>
              <a:t>登机口（登机）</a:t>
            </a: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r>
              <a:rPr lang="zh-CN" altLang="en-US" sz="1400">
                <a:latin typeface="Arial" panose="020B0604020202020204" pitchFamily="34" charset="0"/>
                <a:ea typeface="宋体" panose="02010600030101010101" pitchFamily="2" charset="-122"/>
              </a:rPr>
              <a:t>起飞</a:t>
            </a:r>
          </a:p>
          <a:p>
            <a:pPr algn="ctr">
              <a:lnSpc>
                <a:spcPct val="80000"/>
              </a:lnSpc>
              <a:spcBef>
                <a:spcPct val="0"/>
              </a:spcBef>
              <a:buClrTx/>
              <a:buSzTx/>
              <a:buFontTx/>
              <a:buNone/>
            </a:pP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r>
              <a:rPr lang="zh-CN" altLang="en-US" sz="1400">
                <a:latin typeface="Arial" panose="020B0604020202020204" pitchFamily="34" charset="0"/>
                <a:ea typeface="宋体" panose="02010600030101010101" pitchFamily="2" charset="-122"/>
              </a:rPr>
              <a:t>按路线飞行 </a:t>
            </a:r>
            <a:endParaRPr lang="en-US" altLang="zh-CN" sz="1400">
              <a:latin typeface="Arial" panose="020B0604020202020204" pitchFamily="34" charset="0"/>
              <a:ea typeface="宋体" panose="02010600030101010101" pitchFamily="2" charset="-122"/>
            </a:endParaRPr>
          </a:p>
        </p:txBody>
      </p:sp>
      <p:sp>
        <p:nvSpPr>
          <p:cNvPr id="169989" name="Line 4"/>
          <p:cNvSpPr>
            <a:spLocks noChangeShapeType="1"/>
          </p:cNvSpPr>
          <p:nvPr/>
        </p:nvSpPr>
        <p:spPr bwMode="auto">
          <a:xfrm>
            <a:off x="455613" y="2197100"/>
            <a:ext cx="162083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90" name="Line 5"/>
          <p:cNvSpPr>
            <a:spLocks noChangeShapeType="1"/>
          </p:cNvSpPr>
          <p:nvPr/>
        </p:nvSpPr>
        <p:spPr bwMode="auto">
          <a:xfrm>
            <a:off x="461963" y="2544763"/>
            <a:ext cx="162083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91" name="Line 6"/>
          <p:cNvSpPr>
            <a:spLocks noChangeShapeType="1"/>
          </p:cNvSpPr>
          <p:nvPr/>
        </p:nvSpPr>
        <p:spPr bwMode="auto">
          <a:xfrm>
            <a:off x="455613" y="2890838"/>
            <a:ext cx="162083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92" name="Line 7"/>
          <p:cNvSpPr>
            <a:spLocks noChangeShapeType="1"/>
          </p:cNvSpPr>
          <p:nvPr/>
        </p:nvSpPr>
        <p:spPr bwMode="auto">
          <a:xfrm>
            <a:off x="468313" y="3238500"/>
            <a:ext cx="162083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93" name="Text Box 8"/>
          <p:cNvSpPr txBox="1">
            <a:spLocks noChangeArrowheads="1"/>
          </p:cNvSpPr>
          <p:nvPr/>
        </p:nvSpPr>
        <p:spPr bwMode="auto">
          <a:xfrm>
            <a:off x="827088" y="3676650"/>
            <a:ext cx="793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r>
              <a:rPr lang="zh-CN" altLang="en-US" sz="1200">
                <a:latin typeface="Arial" panose="020B0604020202020204" pitchFamily="34" charset="0"/>
                <a:ea typeface="宋体" panose="02010600030101010101" pitchFamily="2" charset="-122"/>
              </a:rPr>
              <a:t>离开机场</a:t>
            </a:r>
          </a:p>
        </p:txBody>
      </p:sp>
      <p:sp>
        <p:nvSpPr>
          <p:cNvPr id="169994" name="Text Box 9"/>
          <p:cNvSpPr txBox="1">
            <a:spLocks noChangeArrowheads="1"/>
          </p:cNvSpPr>
          <p:nvPr/>
        </p:nvSpPr>
        <p:spPr bwMode="auto">
          <a:xfrm>
            <a:off x="5897563" y="3686175"/>
            <a:ext cx="793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r>
              <a:rPr lang="zh-CN" altLang="en-US" sz="1200">
                <a:latin typeface="Arial" panose="020B0604020202020204" pitchFamily="34" charset="0"/>
                <a:ea typeface="宋体" panose="02010600030101010101" pitchFamily="2" charset="-122"/>
              </a:rPr>
              <a:t>到达机场</a:t>
            </a:r>
          </a:p>
        </p:txBody>
      </p:sp>
      <p:sp>
        <p:nvSpPr>
          <p:cNvPr id="169995" name="Text Box 10"/>
          <p:cNvSpPr txBox="1">
            <a:spLocks noChangeArrowheads="1"/>
          </p:cNvSpPr>
          <p:nvPr/>
        </p:nvSpPr>
        <p:spPr bwMode="auto">
          <a:xfrm>
            <a:off x="2949575" y="3681413"/>
            <a:ext cx="1708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r>
              <a:rPr lang="zh-CN" altLang="en-US" sz="1200">
                <a:latin typeface="Arial" panose="020B0604020202020204" pitchFamily="34" charset="0"/>
                <a:ea typeface="宋体" panose="02010600030101010101" pitchFamily="2" charset="-122"/>
              </a:rPr>
              <a:t>中间空中交通控制中心</a:t>
            </a:r>
            <a:endParaRPr lang="en-US" altLang="zh-CN" sz="1200">
              <a:latin typeface="Arial" panose="020B0604020202020204" pitchFamily="34" charset="0"/>
              <a:ea typeface="宋体" panose="02010600030101010101" pitchFamily="2" charset="-122"/>
            </a:endParaRPr>
          </a:p>
        </p:txBody>
      </p:sp>
      <p:pic>
        <p:nvPicPr>
          <p:cNvPr id="169996" name="Picture 11" descr="yylgaifm[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30525" y="1474788"/>
            <a:ext cx="1528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97" name="Line 12"/>
          <p:cNvSpPr>
            <a:spLocks noChangeShapeType="1"/>
          </p:cNvSpPr>
          <p:nvPr/>
        </p:nvSpPr>
        <p:spPr bwMode="auto">
          <a:xfrm>
            <a:off x="3411538" y="1314450"/>
            <a:ext cx="45085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98" name="Line 13"/>
          <p:cNvSpPr>
            <a:spLocks noChangeShapeType="1"/>
          </p:cNvSpPr>
          <p:nvPr/>
        </p:nvSpPr>
        <p:spPr bwMode="auto">
          <a:xfrm>
            <a:off x="3563938" y="1466850"/>
            <a:ext cx="45085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999" name="Line 14"/>
          <p:cNvSpPr>
            <a:spLocks noChangeShapeType="1"/>
          </p:cNvSpPr>
          <p:nvPr/>
        </p:nvSpPr>
        <p:spPr bwMode="auto">
          <a:xfrm>
            <a:off x="3716338" y="1619250"/>
            <a:ext cx="450850"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000" name="Rectangle 16"/>
          <p:cNvSpPr>
            <a:spLocks noChangeArrowheads="1"/>
          </p:cNvSpPr>
          <p:nvPr/>
        </p:nvSpPr>
        <p:spPr bwMode="auto">
          <a:xfrm>
            <a:off x="2311400" y="3262313"/>
            <a:ext cx="1382713" cy="2952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70001" name="Text Box 17"/>
          <p:cNvSpPr txBox="1">
            <a:spLocks noChangeArrowheads="1"/>
          </p:cNvSpPr>
          <p:nvPr/>
        </p:nvSpPr>
        <p:spPr bwMode="auto">
          <a:xfrm>
            <a:off x="2305050" y="3282950"/>
            <a:ext cx="1700213"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80000"/>
              </a:lnSpc>
              <a:spcBef>
                <a:spcPct val="0"/>
              </a:spcBef>
              <a:buClrTx/>
              <a:buSzTx/>
              <a:buFontTx/>
              <a:buNone/>
            </a:pPr>
            <a:r>
              <a:rPr lang="en-US" altLang="zh-CN" sz="1400">
                <a:latin typeface="Arial" panose="020B0604020202020204" pitchFamily="34" charset="0"/>
                <a:ea typeface="宋体" panose="02010600030101010101" pitchFamily="2" charset="-122"/>
              </a:rPr>
              <a:t>airplane routing</a:t>
            </a:r>
          </a:p>
        </p:txBody>
      </p:sp>
      <p:sp>
        <p:nvSpPr>
          <p:cNvPr id="170002" name="Rectangle 19"/>
          <p:cNvSpPr>
            <a:spLocks noChangeArrowheads="1"/>
          </p:cNvSpPr>
          <p:nvPr/>
        </p:nvSpPr>
        <p:spPr bwMode="auto">
          <a:xfrm>
            <a:off x="3868738" y="3262313"/>
            <a:ext cx="1382712" cy="2952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70003" name="Text Box 20"/>
          <p:cNvSpPr txBox="1">
            <a:spLocks noChangeArrowheads="1"/>
          </p:cNvSpPr>
          <p:nvPr/>
        </p:nvSpPr>
        <p:spPr bwMode="auto">
          <a:xfrm>
            <a:off x="3862388" y="3282950"/>
            <a:ext cx="1700212"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80000"/>
              </a:lnSpc>
              <a:spcBef>
                <a:spcPct val="0"/>
              </a:spcBef>
              <a:buClrTx/>
              <a:buSzTx/>
              <a:buFontTx/>
              <a:buNone/>
            </a:pPr>
            <a:r>
              <a:rPr lang="en-US" altLang="zh-CN" sz="1400">
                <a:latin typeface="Arial" panose="020B0604020202020204" pitchFamily="34" charset="0"/>
                <a:ea typeface="宋体" panose="02010600030101010101" pitchFamily="2" charset="-122"/>
              </a:rPr>
              <a:t>airplane routing</a:t>
            </a:r>
          </a:p>
        </p:txBody>
      </p:sp>
      <p:sp>
        <p:nvSpPr>
          <p:cNvPr id="170004" name="Rectangle 21"/>
          <p:cNvSpPr>
            <a:spLocks noChangeArrowheads="1"/>
          </p:cNvSpPr>
          <p:nvPr/>
        </p:nvSpPr>
        <p:spPr bwMode="auto">
          <a:xfrm>
            <a:off x="5495925" y="1849438"/>
            <a:ext cx="1631950" cy="171767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70005" name="Text Box 22"/>
          <p:cNvSpPr txBox="1">
            <a:spLocks noChangeArrowheads="1"/>
          </p:cNvSpPr>
          <p:nvPr/>
        </p:nvSpPr>
        <p:spPr bwMode="auto">
          <a:xfrm>
            <a:off x="5441950" y="1924050"/>
            <a:ext cx="1700213" cy="162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lnSpc>
                <a:spcPct val="80000"/>
              </a:lnSpc>
              <a:spcBef>
                <a:spcPct val="0"/>
              </a:spcBef>
              <a:buClrTx/>
              <a:buSzTx/>
              <a:buFontTx/>
              <a:buNone/>
            </a:pPr>
            <a:r>
              <a:rPr lang="zh-CN" altLang="en-US" sz="1400">
                <a:latin typeface="Times New Roman" panose="02020603050405020304" pitchFamily="18" charset="0"/>
                <a:ea typeface="宋体" panose="02010600030101010101" pitchFamily="2" charset="-122"/>
              </a:rPr>
              <a:t>票务（投诉）</a:t>
            </a: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r>
              <a:rPr lang="zh-CN" altLang="en-US" sz="1400">
                <a:latin typeface="Arial" panose="020B0604020202020204" pitchFamily="34" charset="0"/>
                <a:ea typeface="宋体" panose="02010600030101010101" pitchFamily="2" charset="-122"/>
              </a:rPr>
              <a:t>行李（认领）</a:t>
            </a: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r>
              <a:rPr lang="zh-CN" altLang="en-US" sz="1400">
                <a:latin typeface="Arial" panose="020B0604020202020204" pitchFamily="34" charset="0"/>
                <a:ea typeface="宋体" panose="02010600030101010101" pitchFamily="2" charset="-122"/>
              </a:rPr>
              <a:t>登机口（离机）</a:t>
            </a: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r>
              <a:rPr lang="zh-CN" altLang="en-US" sz="1400">
                <a:latin typeface="Arial" panose="020B0604020202020204" pitchFamily="34" charset="0"/>
                <a:ea typeface="宋体" panose="02010600030101010101" pitchFamily="2" charset="-122"/>
              </a:rPr>
              <a:t>着陆</a:t>
            </a: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endParaRPr lang="en-US" altLang="zh-CN" sz="1400">
              <a:latin typeface="Arial" panose="020B0604020202020204" pitchFamily="34" charset="0"/>
              <a:ea typeface="宋体" panose="02010600030101010101" pitchFamily="2" charset="-122"/>
            </a:endParaRPr>
          </a:p>
          <a:p>
            <a:pPr algn="ctr">
              <a:lnSpc>
                <a:spcPct val="80000"/>
              </a:lnSpc>
              <a:spcBef>
                <a:spcPct val="0"/>
              </a:spcBef>
              <a:buClrTx/>
              <a:buSzTx/>
              <a:buFontTx/>
              <a:buNone/>
            </a:pPr>
            <a:r>
              <a:rPr lang="zh-CN" altLang="en-US" sz="1400">
                <a:latin typeface="Arial" panose="020B0604020202020204" pitchFamily="34" charset="0"/>
                <a:ea typeface="宋体" panose="02010600030101010101" pitchFamily="2" charset="-122"/>
              </a:rPr>
              <a:t>按路线飞行</a:t>
            </a:r>
            <a:endParaRPr lang="en-US" altLang="zh-CN" sz="1400">
              <a:latin typeface="Arial" panose="020B0604020202020204" pitchFamily="34" charset="0"/>
              <a:ea typeface="宋体" panose="02010600030101010101" pitchFamily="2" charset="-122"/>
            </a:endParaRPr>
          </a:p>
        </p:txBody>
      </p:sp>
      <p:sp>
        <p:nvSpPr>
          <p:cNvPr id="170006" name="Line 23"/>
          <p:cNvSpPr>
            <a:spLocks noChangeShapeType="1"/>
          </p:cNvSpPr>
          <p:nvPr/>
        </p:nvSpPr>
        <p:spPr bwMode="auto">
          <a:xfrm>
            <a:off x="5507038" y="2208213"/>
            <a:ext cx="162083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007" name="Line 24"/>
          <p:cNvSpPr>
            <a:spLocks noChangeShapeType="1"/>
          </p:cNvSpPr>
          <p:nvPr/>
        </p:nvSpPr>
        <p:spPr bwMode="auto">
          <a:xfrm>
            <a:off x="5513388" y="2555875"/>
            <a:ext cx="162083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008" name="Line 25"/>
          <p:cNvSpPr>
            <a:spLocks noChangeShapeType="1"/>
          </p:cNvSpPr>
          <p:nvPr/>
        </p:nvSpPr>
        <p:spPr bwMode="auto">
          <a:xfrm>
            <a:off x="5507038" y="2901950"/>
            <a:ext cx="1620837"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009" name="Line 26"/>
          <p:cNvSpPr>
            <a:spLocks noChangeShapeType="1"/>
          </p:cNvSpPr>
          <p:nvPr/>
        </p:nvSpPr>
        <p:spPr bwMode="auto">
          <a:xfrm>
            <a:off x="5519738" y="3249613"/>
            <a:ext cx="1620837"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010" name="Rectangle 27"/>
          <p:cNvSpPr>
            <a:spLocks noChangeArrowheads="1"/>
          </p:cNvSpPr>
          <p:nvPr/>
        </p:nvSpPr>
        <p:spPr bwMode="auto">
          <a:xfrm>
            <a:off x="450850" y="3317875"/>
            <a:ext cx="8402638" cy="184150"/>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70011" name="Rectangle 28"/>
          <p:cNvSpPr>
            <a:spLocks noChangeArrowheads="1"/>
          </p:cNvSpPr>
          <p:nvPr/>
        </p:nvSpPr>
        <p:spPr bwMode="auto">
          <a:xfrm>
            <a:off x="450850" y="2968625"/>
            <a:ext cx="8402638" cy="195263"/>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70012" name="Rectangle 29"/>
          <p:cNvSpPr>
            <a:spLocks noChangeArrowheads="1"/>
          </p:cNvSpPr>
          <p:nvPr/>
        </p:nvSpPr>
        <p:spPr bwMode="auto">
          <a:xfrm>
            <a:off x="450850" y="2641600"/>
            <a:ext cx="8402638" cy="184150"/>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70013" name="Rectangle 30"/>
          <p:cNvSpPr>
            <a:spLocks noChangeArrowheads="1"/>
          </p:cNvSpPr>
          <p:nvPr/>
        </p:nvSpPr>
        <p:spPr bwMode="auto">
          <a:xfrm>
            <a:off x="450850" y="2292350"/>
            <a:ext cx="8391525" cy="195263"/>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70014" name="Rectangle 31"/>
          <p:cNvSpPr>
            <a:spLocks noChangeArrowheads="1"/>
          </p:cNvSpPr>
          <p:nvPr/>
        </p:nvSpPr>
        <p:spPr bwMode="auto">
          <a:xfrm>
            <a:off x="434975" y="1935163"/>
            <a:ext cx="8393113" cy="195262"/>
          </a:xfrm>
          <a:prstGeom prst="rect">
            <a:avLst/>
          </a:prstGeom>
          <a:gradFill rotWithShape="1">
            <a:gsLst>
              <a:gs pos="0">
                <a:schemeClr val="accent1">
                  <a:alpha val="50000"/>
                </a:schemeClr>
              </a:gs>
              <a:gs pos="100000">
                <a:schemeClr val="accent1">
                  <a:alpha val="53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Times New Roman" panose="02020603050405020304" pitchFamily="18" charset="0"/>
              <a:ea typeface="宋体" panose="02010600030101010101" pitchFamily="2" charset="-122"/>
            </a:endParaRPr>
          </a:p>
        </p:txBody>
      </p:sp>
      <p:sp>
        <p:nvSpPr>
          <p:cNvPr id="170015" name="Text Box 32"/>
          <p:cNvSpPr txBox="1">
            <a:spLocks noChangeArrowheads="1"/>
          </p:cNvSpPr>
          <p:nvPr/>
        </p:nvSpPr>
        <p:spPr bwMode="auto">
          <a:xfrm>
            <a:off x="7672388" y="1908175"/>
            <a:ext cx="5318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r>
              <a:rPr lang="zh-CN" altLang="en-US" sz="1200">
                <a:latin typeface="Arial" panose="020B0604020202020204" pitchFamily="34" charset="0"/>
                <a:ea typeface="宋体" panose="02010600030101010101" pitchFamily="2" charset="-122"/>
              </a:rPr>
              <a:t> 票务</a:t>
            </a:r>
          </a:p>
        </p:txBody>
      </p:sp>
      <p:sp>
        <p:nvSpPr>
          <p:cNvPr id="170016" name="Text Box 33"/>
          <p:cNvSpPr txBox="1">
            <a:spLocks noChangeArrowheads="1"/>
          </p:cNvSpPr>
          <p:nvPr/>
        </p:nvSpPr>
        <p:spPr bwMode="auto">
          <a:xfrm>
            <a:off x="7745413" y="2239963"/>
            <a:ext cx="488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r>
              <a:rPr lang="zh-CN" altLang="en-US" sz="1200">
                <a:latin typeface="Arial" panose="020B0604020202020204" pitchFamily="34" charset="0"/>
                <a:ea typeface="宋体" panose="02010600030101010101" pitchFamily="2" charset="-122"/>
              </a:rPr>
              <a:t>行李</a:t>
            </a:r>
          </a:p>
        </p:txBody>
      </p:sp>
      <p:sp>
        <p:nvSpPr>
          <p:cNvPr id="170017" name="Text Box 34"/>
          <p:cNvSpPr txBox="1">
            <a:spLocks noChangeArrowheads="1"/>
          </p:cNvSpPr>
          <p:nvPr/>
        </p:nvSpPr>
        <p:spPr bwMode="auto">
          <a:xfrm>
            <a:off x="7761288" y="2576513"/>
            <a:ext cx="336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r>
              <a:rPr lang="zh-CN" altLang="en-US" sz="1200">
                <a:latin typeface="Arial" panose="020B0604020202020204" pitchFamily="34" charset="0"/>
                <a:ea typeface="宋体" panose="02010600030101010101" pitchFamily="2" charset="-122"/>
              </a:rPr>
              <a:t>门</a:t>
            </a:r>
          </a:p>
        </p:txBody>
      </p:sp>
      <p:sp>
        <p:nvSpPr>
          <p:cNvPr id="170018" name="Text Box 35"/>
          <p:cNvSpPr txBox="1">
            <a:spLocks noChangeArrowheads="1"/>
          </p:cNvSpPr>
          <p:nvPr/>
        </p:nvSpPr>
        <p:spPr bwMode="auto">
          <a:xfrm>
            <a:off x="7761288" y="2919413"/>
            <a:ext cx="8366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r>
              <a:rPr lang="zh-CN" altLang="en-US" sz="1200">
                <a:latin typeface="Arial" panose="020B0604020202020204" pitchFamily="34" charset="0"/>
                <a:ea typeface="宋体" panose="02010600030101010101" pitchFamily="2" charset="-122"/>
              </a:rPr>
              <a:t>起飞</a:t>
            </a:r>
            <a:r>
              <a:rPr lang="en-US" altLang="zh-CN" sz="1200">
                <a:latin typeface="Arial" panose="020B0604020202020204" pitchFamily="34" charset="0"/>
                <a:ea typeface="宋体" panose="02010600030101010101" pitchFamily="2" charset="-122"/>
              </a:rPr>
              <a:t>/</a:t>
            </a:r>
            <a:r>
              <a:rPr lang="zh-CN" altLang="en-US" sz="1200">
                <a:latin typeface="Arial" panose="020B0604020202020204" pitchFamily="34" charset="0"/>
                <a:ea typeface="宋体" panose="02010600030101010101" pitchFamily="2" charset="-122"/>
              </a:rPr>
              <a:t>着陆</a:t>
            </a:r>
          </a:p>
        </p:txBody>
      </p:sp>
      <p:sp>
        <p:nvSpPr>
          <p:cNvPr id="170019" name="Text Box 36"/>
          <p:cNvSpPr txBox="1">
            <a:spLocks noChangeArrowheads="1"/>
          </p:cNvSpPr>
          <p:nvPr/>
        </p:nvSpPr>
        <p:spPr bwMode="auto">
          <a:xfrm>
            <a:off x="7737475" y="3260725"/>
            <a:ext cx="946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r>
              <a:rPr lang="zh-CN" altLang="en-US" sz="1200">
                <a:latin typeface="Arial" panose="020B0604020202020204" pitchFamily="34" charset="0"/>
                <a:ea typeface="宋体" panose="02010600030101010101" pitchFamily="2" charset="-122"/>
              </a:rPr>
              <a:t>按路线飞行</a:t>
            </a:r>
          </a:p>
        </p:txBody>
      </p:sp>
      <p:sp>
        <p:nvSpPr>
          <p:cNvPr id="111655" name="Rectangle 39"/>
          <p:cNvSpPr>
            <a:spLocks noGrp="1" noChangeArrowheads="1"/>
          </p:cNvSpPr>
          <p:nvPr>
            <p:ph type="title"/>
          </p:nvPr>
        </p:nvSpPr>
        <p:spPr>
          <a:xfrm>
            <a:off x="533400" y="3175"/>
            <a:ext cx="7772400" cy="1143000"/>
          </a:xfrm>
        </p:spPr>
        <p:txBody>
          <a:bodyPr/>
          <a:lstStyle/>
          <a:p>
            <a:pPr>
              <a:defRPr/>
            </a:pPr>
            <a:r>
              <a:rPr lang="zh-CN" altLang="en-US"/>
              <a:t>航线功能的分层</a:t>
            </a:r>
            <a:endParaRPr lang="en-US" altLang="zh-CN"/>
          </a:p>
        </p:txBody>
      </p:sp>
      <p:sp>
        <p:nvSpPr>
          <p:cNvPr id="111656" name="Rectangle 40"/>
          <p:cNvSpPr>
            <a:spLocks noGrp="1" noChangeArrowheads="1"/>
          </p:cNvSpPr>
          <p:nvPr>
            <p:ph type="body" idx="1"/>
          </p:nvPr>
        </p:nvSpPr>
        <p:spPr>
          <a:xfrm>
            <a:off x="533400" y="4430713"/>
            <a:ext cx="7613650" cy="1763712"/>
          </a:xfrm>
        </p:spPr>
        <p:txBody>
          <a:bodyPr/>
          <a:lstStyle/>
          <a:p>
            <a:pPr eaLnBrk="1">
              <a:lnSpc>
                <a:spcPct val="90000"/>
              </a:lnSpc>
              <a:buFont typeface="Wingdings" panose="05000000000000000000" pitchFamily="2" charset="2"/>
              <a:buChar char="m"/>
            </a:pPr>
            <a:r>
              <a:rPr lang="zh-CN" altLang="en-US" b="1" smtClean="0">
                <a:latin typeface="华文中宋" panose="02010600040101010101" pitchFamily="2" charset="-122"/>
                <a:ea typeface="华文中宋" panose="02010600040101010101" pitchFamily="2" charset="-122"/>
              </a:rPr>
              <a:t>每层分别实现一种服务；</a:t>
            </a:r>
          </a:p>
          <a:p>
            <a:pPr eaLnBrk="1">
              <a:lnSpc>
                <a:spcPct val="90000"/>
              </a:lnSpc>
              <a:buFont typeface="Wingdings" panose="05000000000000000000" pitchFamily="2" charset="2"/>
              <a:buChar char="m"/>
            </a:pPr>
            <a:r>
              <a:rPr lang="zh-CN" altLang="en-US" b="1" smtClean="0">
                <a:latin typeface="华文中宋" panose="02010600040101010101" pitchFamily="2" charset="-122"/>
                <a:ea typeface="华文中宋" panose="02010600040101010101" pitchFamily="2" charset="-122"/>
              </a:rPr>
              <a:t>每层自己执行一些动作，如登机口；</a:t>
            </a:r>
            <a:r>
              <a:rPr lang="en-US" altLang="zh-CN" b="1" smtClean="0">
                <a:latin typeface="华文中宋" panose="02010600040101010101" pitchFamily="2" charset="-122"/>
                <a:ea typeface="华文中宋" panose="02010600040101010101" pitchFamily="2" charset="-122"/>
              </a:rPr>
              <a:t> </a:t>
            </a:r>
          </a:p>
          <a:p>
            <a:pPr eaLnBrk="1">
              <a:lnSpc>
                <a:spcPct val="90000"/>
              </a:lnSpc>
              <a:buFont typeface="Wingdings" panose="05000000000000000000" pitchFamily="2" charset="2"/>
              <a:buChar char="m"/>
            </a:pPr>
            <a:r>
              <a:rPr lang="zh-CN" altLang="en-US" b="1" smtClean="0">
                <a:latin typeface="华文中宋" panose="02010600040101010101" pitchFamily="2" charset="-122"/>
                <a:ea typeface="华文中宋" panose="02010600040101010101" pitchFamily="2" charset="-122"/>
              </a:rPr>
              <a:t>每层可以使用相邻下一层的服务：如起飞</a:t>
            </a:r>
            <a:r>
              <a:rPr lang="en-US" altLang="zh-CN" b="1" smtClean="0">
                <a:latin typeface="华文中宋" panose="02010600040101010101" pitchFamily="2" charset="-122"/>
                <a:ea typeface="华文中宋" panose="02010600040101010101" pitchFamily="2" charset="-122"/>
              </a:rPr>
              <a:t>/</a:t>
            </a:r>
            <a:r>
              <a:rPr lang="zh-CN" altLang="en-US" b="1" smtClean="0">
                <a:latin typeface="华文中宋" panose="02010600040101010101" pitchFamily="2" charset="-122"/>
                <a:ea typeface="华文中宋" panose="02010600040101010101" pitchFamily="2" charset="-122"/>
              </a:rPr>
              <a:t>着陆层</a:t>
            </a:r>
            <a:r>
              <a:rPr lang="zh-CN" altLang="en-US" b="1" smtClean="0">
                <a:latin typeface="方正大标宋简体" panose="02010601030101010101" pitchFamily="2" charset="-122"/>
                <a:ea typeface="方正大标宋简体" panose="02010601030101010101" pitchFamily="2" charset="-122"/>
              </a:rPr>
              <a:t>  </a:t>
            </a:r>
          </a:p>
        </p:txBody>
      </p:sp>
      <p:sp>
        <p:nvSpPr>
          <p:cNvPr id="170022" name="AutoShape 42">
            <a:hlinkClick r:id="" action="ppaction://hlinkshowjump?jump=nextslide" highlightClick="1"/>
          </p:cNvPr>
          <p:cNvSpPr>
            <a:spLocks noChangeArrowheads="1"/>
          </p:cNvSpPr>
          <p:nvPr/>
        </p:nvSpPr>
        <p:spPr bwMode="auto">
          <a:xfrm>
            <a:off x="7737475" y="6194425"/>
            <a:ext cx="409575" cy="33655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1656">
                                            <p:txEl>
                                              <p:pRg st="0" end="0"/>
                                            </p:txEl>
                                          </p:spTgt>
                                        </p:tgtEl>
                                        <p:attrNameLst>
                                          <p:attrName>style.visibility</p:attrName>
                                        </p:attrNameLst>
                                      </p:cBhvr>
                                      <p:to>
                                        <p:strVal val="visible"/>
                                      </p:to>
                                    </p:set>
                                    <p:animEffect transition="in" filter="box(in)">
                                      <p:cBhvr>
                                        <p:cTn id="7" dur="500"/>
                                        <p:tgtEl>
                                          <p:spTgt spid="1116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1656">
                                            <p:txEl>
                                              <p:pRg st="1" end="1"/>
                                            </p:txEl>
                                          </p:spTgt>
                                        </p:tgtEl>
                                        <p:attrNameLst>
                                          <p:attrName>style.visibility</p:attrName>
                                        </p:attrNameLst>
                                      </p:cBhvr>
                                      <p:to>
                                        <p:strVal val="visible"/>
                                      </p:to>
                                    </p:set>
                                    <p:animEffect transition="in" filter="box(in)">
                                      <p:cBhvr>
                                        <p:cTn id="12" dur="500"/>
                                        <p:tgtEl>
                                          <p:spTgt spid="11165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1656">
                                            <p:txEl>
                                              <p:pRg st="2" end="2"/>
                                            </p:txEl>
                                          </p:spTgt>
                                        </p:tgtEl>
                                        <p:attrNameLst>
                                          <p:attrName>style.visibility</p:attrName>
                                        </p:attrNameLst>
                                      </p:cBhvr>
                                      <p:to>
                                        <p:strVal val="visible"/>
                                      </p:to>
                                    </p:set>
                                    <p:animEffect transition="in" filter="box(in)">
                                      <p:cBhvr>
                                        <p:cTn id="17" dur="500"/>
                                        <p:tgtEl>
                                          <p:spTgt spid="11165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5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11163"/>
            <a:ext cx="8397875" cy="831850"/>
          </a:xfrm>
        </p:spPr>
        <p:txBody>
          <a:bodyPr/>
          <a:lstStyle/>
          <a:p>
            <a:pPr algn="ctr">
              <a:defRPr/>
            </a:pPr>
            <a:r>
              <a:rPr lang="zh-CN" altLang="en-US" dirty="0"/>
              <a:t>计算机网络和</a:t>
            </a:r>
            <a:r>
              <a:rPr lang="zh-CN" altLang="en-US" dirty="0" smtClean="0"/>
              <a:t>因特网</a:t>
            </a:r>
            <a:r>
              <a:rPr lang="en-US" altLang="zh-CN" dirty="0" smtClean="0"/>
              <a:t>(2)</a:t>
            </a:r>
            <a:endParaRPr lang="zh-CN" altLang="en-US" dirty="0"/>
          </a:p>
        </p:txBody>
      </p:sp>
      <p:sp>
        <p:nvSpPr>
          <p:cNvPr id="19459" name="内容占位符 2"/>
          <p:cNvSpPr>
            <a:spLocks noGrp="1"/>
          </p:cNvSpPr>
          <p:nvPr>
            <p:ph idx="1"/>
          </p:nvPr>
        </p:nvSpPr>
        <p:spPr>
          <a:xfrm>
            <a:off x="533400" y="1489075"/>
            <a:ext cx="8397875" cy="4759325"/>
          </a:xfrm>
        </p:spPr>
        <p:txBody>
          <a:bodyPr/>
          <a:lstStyle/>
          <a:p>
            <a:pPr>
              <a:lnSpc>
                <a:spcPct val="120000"/>
              </a:lnSpc>
              <a:buFont typeface="Wingdings" panose="05000000000000000000" pitchFamily="2" charset="2"/>
              <a:buNone/>
            </a:pPr>
            <a:r>
              <a:rPr lang="zh-CN" altLang="en-US" b="1" dirty="0" smtClean="0">
                <a:solidFill>
                  <a:schemeClr val="tx2"/>
                </a:solidFill>
              </a:rPr>
              <a:t>基本概念</a:t>
            </a:r>
            <a:endParaRPr lang="en-US" altLang="zh-CN" b="1" dirty="0" smtClean="0">
              <a:solidFill>
                <a:schemeClr val="tx2"/>
              </a:solidFill>
            </a:endParaRPr>
          </a:p>
          <a:p>
            <a:pPr>
              <a:lnSpc>
                <a:spcPct val="120000"/>
              </a:lnSpc>
            </a:pPr>
            <a:r>
              <a:rPr lang="zh-CN" altLang="en-US" b="1" dirty="0" smtClean="0">
                <a:solidFill>
                  <a:schemeClr val="tx2"/>
                </a:solidFill>
              </a:rPr>
              <a:t>网络</a:t>
            </a:r>
            <a:r>
              <a:rPr lang="en-US" altLang="zh-CN" b="1" dirty="0" smtClean="0"/>
              <a:t>(network)</a:t>
            </a:r>
            <a:r>
              <a:rPr lang="zh-CN" altLang="en-US" b="1" dirty="0" smtClean="0"/>
              <a:t>由若干</a:t>
            </a:r>
            <a:r>
              <a:rPr lang="zh-CN" altLang="en-US" b="1" dirty="0" smtClean="0">
                <a:solidFill>
                  <a:schemeClr val="tx2"/>
                </a:solidFill>
              </a:rPr>
              <a:t>结点</a:t>
            </a:r>
            <a:r>
              <a:rPr lang="en-US" altLang="zh-CN" b="1" dirty="0" smtClean="0"/>
              <a:t>(node)</a:t>
            </a:r>
            <a:r>
              <a:rPr lang="zh-CN" altLang="en-US" b="1" dirty="0" smtClean="0"/>
              <a:t>和连接这些结点的</a:t>
            </a:r>
            <a:r>
              <a:rPr lang="zh-CN" altLang="en-US" b="1" dirty="0" smtClean="0">
                <a:solidFill>
                  <a:schemeClr val="tx2"/>
                </a:solidFill>
              </a:rPr>
              <a:t>链路</a:t>
            </a:r>
            <a:r>
              <a:rPr lang="en-US" altLang="zh-CN" b="1" dirty="0" smtClean="0"/>
              <a:t>(link)</a:t>
            </a:r>
            <a:r>
              <a:rPr lang="zh-CN" altLang="en-US" b="1" dirty="0" smtClean="0"/>
              <a:t>组成。 </a:t>
            </a:r>
          </a:p>
          <a:p>
            <a:pPr>
              <a:lnSpc>
                <a:spcPct val="120000"/>
              </a:lnSpc>
            </a:pPr>
            <a:r>
              <a:rPr lang="zh-CN" altLang="en-US" b="1" dirty="0" smtClean="0"/>
              <a:t>互联网是“</a:t>
            </a:r>
            <a:r>
              <a:rPr lang="zh-CN" altLang="en-US" b="1" dirty="0" smtClean="0">
                <a:solidFill>
                  <a:schemeClr val="tx2"/>
                </a:solidFill>
              </a:rPr>
              <a:t>网络的网络</a:t>
            </a:r>
            <a:r>
              <a:rPr lang="zh-CN" altLang="en-US" b="1" dirty="0" smtClean="0"/>
              <a:t>”</a:t>
            </a:r>
            <a:r>
              <a:rPr lang="en-US" altLang="zh-CN" b="1" dirty="0" smtClean="0"/>
              <a:t>(network of networks)</a:t>
            </a:r>
            <a:r>
              <a:rPr lang="zh-CN" altLang="en-US" b="1" dirty="0" smtClean="0"/>
              <a:t> </a:t>
            </a:r>
          </a:p>
          <a:p>
            <a:pPr>
              <a:lnSpc>
                <a:spcPct val="120000"/>
              </a:lnSpc>
            </a:pPr>
            <a:r>
              <a:rPr lang="zh-CN" altLang="en-US" b="1" dirty="0" smtClean="0">
                <a:solidFill>
                  <a:schemeClr val="tx2"/>
                </a:solidFill>
              </a:rPr>
              <a:t>因特网</a:t>
            </a:r>
            <a:r>
              <a:rPr lang="en-US" altLang="zh-CN" b="1" dirty="0" smtClean="0">
                <a:solidFill>
                  <a:schemeClr val="tx2"/>
                </a:solidFill>
              </a:rPr>
              <a:t>(Internet)</a:t>
            </a:r>
            <a:r>
              <a:rPr lang="zh-CN" altLang="en-US" b="1" dirty="0" smtClean="0"/>
              <a:t>：当前全球最大的、开放的、由众多网络相互连接而成的计算机网络，采用 </a:t>
            </a:r>
            <a:r>
              <a:rPr lang="en-US" altLang="zh-CN" b="1" dirty="0" smtClean="0"/>
              <a:t>TCP/IP </a:t>
            </a:r>
            <a:r>
              <a:rPr lang="zh-CN" altLang="en-US" b="1" dirty="0" smtClean="0"/>
              <a:t>协议族作为通信的规则。</a:t>
            </a:r>
          </a:p>
          <a:p>
            <a:pPr>
              <a:lnSpc>
                <a:spcPct val="120000"/>
              </a:lnSpc>
            </a:pPr>
            <a:r>
              <a:rPr lang="zh-CN" altLang="en-US" b="1" dirty="0" smtClean="0"/>
              <a:t>连接在因特网上的计算机都称为</a:t>
            </a:r>
            <a:r>
              <a:rPr lang="zh-CN" altLang="en-US" b="1" dirty="0" smtClean="0">
                <a:solidFill>
                  <a:schemeClr val="tx2"/>
                </a:solidFill>
              </a:rPr>
              <a:t>主机</a:t>
            </a:r>
            <a:r>
              <a:rPr lang="en-US" altLang="zh-CN" b="1" dirty="0" smtClean="0"/>
              <a:t>(host)</a:t>
            </a:r>
            <a:r>
              <a:rPr lang="zh-CN" altLang="en-US" b="1" dirty="0" smtClean="0"/>
              <a:t>。 </a:t>
            </a:r>
          </a:p>
        </p:txBody>
      </p:sp>
      <p:sp>
        <p:nvSpPr>
          <p:cNvPr id="19460" name="灯片编号占位符 3"/>
          <p:cNvSpPr>
            <a:spLocks noGrp="1"/>
          </p:cNvSpPr>
          <p:nvPr>
            <p:ph type="sldNum" sz="quarter" idx="12"/>
          </p:nvPr>
        </p:nvSpPr>
        <p:spPr>
          <a:noFill/>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49AEA8CA-DBD7-45A4-916F-6B6D5D8FC217}" type="slidenum">
              <a:rPr lang="en-US" altLang="zh-CN" sz="1400" smtClean="0">
                <a:latin typeface="方正大标宋简体" panose="02010601030101010101" pitchFamily="2" charset="-122"/>
                <a:ea typeface="方正大标宋简体" panose="02010601030101010101" pitchFamily="2" charset="-122"/>
              </a:rPr>
              <a:pPr/>
              <a:t>15</a:t>
            </a:fld>
            <a:endParaRPr lang="en-US" altLang="zh-CN" sz="1400" smtClean="0">
              <a:latin typeface="方正大标宋简体" panose="02010601030101010101" pitchFamily="2" charset="-122"/>
              <a:ea typeface="方正大标宋简体" panose="02010601030101010101" pitchFamily="2" charset="-122"/>
            </a:endParaRPr>
          </a:p>
        </p:txBody>
      </p:sp>
    </p:spTree>
  </p:cSld>
  <p:clrMapOvr>
    <a:masterClrMapping/>
  </p:clrMapOvr>
  <p:transition>
    <p:random/>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89BAD036-F44C-4F39-BC27-20E21F59A259}" type="slidenum">
              <a:rPr lang="en-US" altLang="zh-CN" sz="1400" smtClean="0"/>
              <a:pPr>
                <a:spcBef>
                  <a:spcPct val="0"/>
                </a:spcBef>
                <a:buClrTx/>
                <a:buSzTx/>
                <a:buFontTx/>
                <a:buNone/>
              </a:pPr>
              <a:t>150</a:t>
            </a:fld>
            <a:endParaRPr lang="en-US" altLang="zh-CN" sz="1400" smtClean="0"/>
          </a:p>
        </p:txBody>
      </p:sp>
      <p:sp>
        <p:nvSpPr>
          <p:cNvPr id="104450"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分层结构主要优点</a:t>
            </a:r>
            <a:endParaRPr lang="en-US" altLang="zh-CN">
              <a:solidFill>
                <a:srgbClr val="008000"/>
              </a:solidFill>
            </a:endParaRPr>
          </a:p>
        </p:txBody>
      </p:sp>
      <p:sp>
        <p:nvSpPr>
          <p:cNvPr id="104451" name="Rectangle 3"/>
          <p:cNvSpPr>
            <a:spLocks noGrp="1" noChangeArrowheads="1"/>
          </p:cNvSpPr>
          <p:nvPr>
            <p:ph type="body" idx="1"/>
          </p:nvPr>
        </p:nvSpPr>
        <p:spPr>
          <a:xfrm>
            <a:off x="546100" y="1346200"/>
            <a:ext cx="7772400" cy="4648200"/>
          </a:xfrm>
        </p:spPr>
        <p:txBody>
          <a:bodyPr/>
          <a:lstStyle/>
          <a:p>
            <a:pPr eaLnBrk="1">
              <a:buClr>
                <a:srgbClr val="4D4D4D"/>
              </a:buClr>
            </a:pPr>
            <a:r>
              <a:rPr lang="zh-CN" altLang="en-US" b="1" smtClean="0">
                <a:solidFill>
                  <a:schemeClr val="accent2"/>
                </a:solidFill>
                <a:latin typeface="方正大标宋简体" panose="02010601030101010101" pitchFamily="2" charset="-122"/>
                <a:ea typeface="楷体_GB2312" pitchFamily="49" charset="-122"/>
              </a:rPr>
              <a:t>使复杂系统简化：</a:t>
            </a:r>
          </a:p>
          <a:p>
            <a:pPr eaLnBrk="1">
              <a:buClr>
                <a:srgbClr val="4D4D4D"/>
              </a:buClr>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将一个大而复杂系统划分为若干个明确、特定的部分，分别讨论研究。</a:t>
            </a:r>
          </a:p>
          <a:p>
            <a:pPr eaLnBrk="1">
              <a:lnSpc>
                <a:spcPct val="120000"/>
              </a:lnSpc>
              <a:buClr>
                <a:srgbClr val="4D4D4D"/>
              </a:buClr>
            </a:pPr>
            <a:r>
              <a:rPr lang="zh-CN" altLang="en-US" b="1" smtClean="0">
                <a:solidFill>
                  <a:schemeClr val="accent2"/>
                </a:solidFill>
                <a:latin typeface="方正大标宋简体" panose="02010601030101010101" pitchFamily="2" charset="-122"/>
                <a:ea typeface="楷体_GB2312" pitchFamily="49" charset="-122"/>
              </a:rPr>
              <a:t>易于维护、系统的更新</a:t>
            </a:r>
            <a:endParaRPr lang="en-US" altLang="zh-CN" b="1" smtClean="0">
              <a:solidFill>
                <a:schemeClr val="accent2"/>
              </a:solidFill>
              <a:latin typeface="方正大标宋简体" panose="02010601030101010101" pitchFamily="2" charset="-122"/>
              <a:ea typeface="楷体_GB2312" pitchFamily="49" charset="-122"/>
            </a:endParaRPr>
          </a:p>
          <a:p>
            <a:pPr lvl="1" eaLnBrk="1">
              <a:lnSpc>
                <a:spcPct val="120000"/>
              </a:lnSpc>
            </a:pPr>
            <a:r>
              <a:rPr lang="zh-CN" altLang="en-US" b="1" smtClean="0">
                <a:solidFill>
                  <a:srgbClr val="FF0000"/>
                </a:solidFill>
                <a:latin typeface="方正大标宋简体" panose="02010601030101010101" pitchFamily="2" charset="-122"/>
                <a:ea typeface="华文中宋" panose="02010600040101010101" pitchFamily="2" charset="-122"/>
              </a:rPr>
              <a:t>某层功能变化，不会影响系统其余部分：</a:t>
            </a:r>
          </a:p>
          <a:p>
            <a:pPr lvl="1" eaLnBrk="1">
              <a:lnSpc>
                <a:spcPct val="120000"/>
              </a:lnSpc>
              <a:buFont typeface="ZapfDingbats" pitchFamily="82" charset="2"/>
              <a:buNone/>
            </a:pPr>
            <a:r>
              <a:rPr lang="zh-CN" altLang="en-US" b="1" smtClean="0">
                <a:latin typeface="方正大标宋简体" panose="02010601030101010101" pitchFamily="2" charset="-122"/>
                <a:ea typeface="华文中宋" panose="02010600040101010101" pitchFamily="2" charset="-122"/>
              </a:rPr>
              <a:t>           只要保持对其上层提供的服务，及其使用下层的服务不变。</a:t>
            </a:r>
          </a:p>
          <a:p>
            <a:pPr lvl="1" eaLnBrk="1">
              <a:lnSpc>
                <a:spcPct val="120000"/>
              </a:lnSpc>
              <a:buFont typeface="ZapfDingbats" pitchFamily="82" charset="2"/>
              <a:buNone/>
            </a:pPr>
            <a:r>
              <a:rPr lang="zh-CN" altLang="en-US" b="1" smtClean="0">
                <a:latin typeface="方正大标宋简体" panose="02010601030101010101" pitchFamily="2" charset="-122"/>
                <a:ea typeface="华文中宋" panose="02010600040101010101" pitchFamily="2" charset="-122"/>
              </a:rPr>
              <a:t>          如，改变登机过程不影响系统的其他部分。</a:t>
            </a:r>
          </a:p>
        </p:txBody>
      </p:sp>
      <p:sp>
        <p:nvSpPr>
          <p:cNvPr id="172037" name="AutoShape 4">
            <a:hlinkClick r:id="" action="ppaction://hlinkshowjump?jump=nextslide" highlightClick="1"/>
          </p:cNvPr>
          <p:cNvSpPr>
            <a:spLocks noChangeArrowheads="1"/>
          </p:cNvSpPr>
          <p:nvPr/>
        </p:nvSpPr>
        <p:spPr bwMode="auto">
          <a:xfrm>
            <a:off x="7764463" y="6372225"/>
            <a:ext cx="541337" cy="2905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wipe(down)">
                                      <p:cBhvr>
                                        <p:cTn id="7" dur="500"/>
                                        <p:tgtEl>
                                          <p:spTgt spid="10445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4451">
                                            <p:txEl>
                                              <p:pRg st="1" end="1"/>
                                            </p:txEl>
                                          </p:spTgt>
                                        </p:tgtEl>
                                        <p:attrNameLst>
                                          <p:attrName>style.visibility</p:attrName>
                                        </p:attrNameLst>
                                      </p:cBhvr>
                                      <p:to>
                                        <p:strVal val="visible"/>
                                      </p:to>
                                    </p:set>
                                    <p:animEffect transition="in" filter="wipe(down)">
                                      <p:cBhvr>
                                        <p:cTn id="10" dur="500"/>
                                        <p:tgtEl>
                                          <p:spTgt spid="1044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animEffect transition="in" filter="wipe(down)">
                                      <p:cBhvr>
                                        <p:cTn id="15" dur="500"/>
                                        <p:tgtEl>
                                          <p:spTgt spid="104451">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04451">
                                            <p:txEl>
                                              <p:pRg st="3" end="3"/>
                                            </p:txEl>
                                          </p:spTgt>
                                        </p:tgtEl>
                                        <p:attrNameLst>
                                          <p:attrName>style.visibility</p:attrName>
                                        </p:attrNameLst>
                                      </p:cBhvr>
                                      <p:to>
                                        <p:strVal val="visible"/>
                                      </p:to>
                                    </p:set>
                                    <p:animEffect transition="in" filter="wipe(down)">
                                      <p:cBhvr>
                                        <p:cTn id="18" dur="500"/>
                                        <p:tgtEl>
                                          <p:spTgt spid="10445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104451">
                                            <p:txEl>
                                              <p:pRg st="4" end="4"/>
                                            </p:txEl>
                                          </p:spTgt>
                                        </p:tgtEl>
                                        <p:attrNameLst>
                                          <p:attrName>style.visibility</p:attrName>
                                        </p:attrNameLst>
                                      </p:cBhvr>
                                      <p:to>
                                        <p:strVal val="visible"/>
                                      </p:to>
                                    </p:set>
                                    <p:animEffect transition="in" filter="wipe(down)">
                                      <p:cBhvr>
                                        <p:cTn id="23" dur="500"/>
                                        <p:tgtEl>
                                          <p:spTgt spid="104451">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04451">
                                            <p:txEl>
                                              <p:pRg st="5" end="5"/>
                                            </p:txEl>
                                          </p:spTgt>
                                        </p:tgtEl>
                                        <p:attrNameLst>
                                          <p:attrName>style.visibility</p:attrName>
                                        </p:attrNameLst>
                                      </p:cBhvr>
                                      <p:to>
                                        <p:strVal val="visible"/>
                                      </p:to>
                                    </p:set>
                                    <p:animEffect transition="in" filter="wipe(down)">
                                      <p:cBhvr>
                                        <p:cTn id="26" dur="500"/>
                                        <p:tgtEl>
                                          <p:spTgt spid="1044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9AD99FA-A5F3-4FFC-8823-BF4B404F3245}" type="slidenum">
              <a:rPr lang="en-US" altLang="zh-CN" sz="1400" smtClean="0"/>
              <a:pPr>
                <a:spcBef>
                  <a:spcPct val="0"/>
                </a:spcBef>
                <a:buClrTx/>
                <a:buSzTx/>
                <a:buFontTx/>
                <a:buNone/>
              </a:pPr>
              <a:t>151</a:t>
            </a:fld>
            <a:endParaRPr lang="en-US" altLang="zh-CN" sz="1400" smtClean="0"/>
          </a:p>
        </p:txBody>
      </p:sp>
      <p:sp>
        <p:nvSpPr>
          <p:cNvPr id="334850"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二、协议分层</a:t>
            </a:r>
          </a:p>
        </p:txBody>
      </p:sp>
      <p:sp>
        <p:nvSpPr>
          <p:cNvPr id="334851" name="Rectangle 3"/>
          <p:cNvSpPr>
            <a:spLocks noGrp="1" noChangeArrowheads="1"/>
          </p:cNvSpPr>
          <p:nvPr>
            <p:ph type="body" idx="1"/>
          </p:nvPr>
        </p:nvSpPr>
        <p:spPr>
          <a:xfrm>
            <a:off x="533400" y="1765300"/>
            <a:ext cx="7772400" cy="4483100"/>
          </a:xfrm>
        </p:spPr>
        <p:txBody>
          <a:bodyPr/>
          <a:lstStyle/>
          <a:p>
            <a:pPr eaLnBrk="1">
              <a:lnSpc>
                <a:spcPct val="130000"/>
              </a:lnSpc>
              <a:buClr>
                <a:srgbClr val="4D4D4D"/>
              </a:buClr>
            </a:pPr>
            <a:r>
              <a:rPr lang="zh-CN" altLang="en-US" b="1" smtClean="0">
                <a:solidFill>
                  <a:schemeClr val="accent2"/>
                </a:solidFill>
                <a:latin typeface="楷体_GB2312" pitchFamily="49" charset="-122"/>
                <a:ea typeface="楷体_GB2312" pitchFamily="49" charset="-122"/>
              </a:rPr>
              <a:t>协议：</a:t>
            </a:r>
            <a:r>
              <a:rPr lang="zh-CN" altLang="en-US" b="1" smtClean="0">
                <a:solidFill>
                  <a:srgbClr val="FF0000"/>
                </a:solidFill>
                <a:latin typeface="华文中宋" panose="02010600040101010101" pitchFamily="2" charset="-122"/>
                <a:ea typeface="华文中宋" panose="02010600040101010101" pitchFamily="2" charset="-122"/>
              </a:rPr>
              <a:t>控制网络中信息的发送和接收。</a:t>
            </a:r>
          </a:p>
          <a:p>
            <a:pPr eaLnBrk="1">
              <a:lnSpc>
                <a:spcPct val="130000"/>
              </a:lnSpc>
              <a:buClr>
                <a:srgbClr val="4D4D4D"/>
              </a:buClr>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定义了通信实体之间交换报文的格式和次序，以及在报文传输和</a:t>
            </a:r>
            <a:r>
              <a:rPr lang="en-US" altLang="zh-CN" b="1" smtClean="0">
                <a:latin typeface="华文中宋" panose="02010600040101010101" pitchFamily="2" charset="-122"/>
                <a:ea typeface="华文中宋" panose="02010600040101010101" pitchFamily="2" charset="-122"/>
              </a:rPr>
              <a:t>/</a:t>
            </a:r>
            <a:r>
              <a:rPr lang="zh-CN" altLang="en-US" b="1" smtClean="0">
                <a:latin typeface="华文中宋" panose="02010600040101010101" pitchFamily="2" charset="-122"/>
                <a:ea typeface="华文中宋" panose="02010600040101010101" pitchFamily="2" charset="-122"/>
              </a:rPr>
              <a:t>或接收或其他事件所采取的动作。</a:t>
            </a:r>
            <a:endParaRPr lang="zh-CN" altLang="en-US" b="1" i="1" smtClean="0">
              <a:latin typeface="华文中宋" panose="02010600040101010101" pitchFamily="2" charset="-122"/>
              <a:ea typeface="华文中宋" panose="02010600040101010101" pitchFamily="2" charset="-122"/>
            </a:endParaRPr>
          </a:p>
          <a:p>
            <a:pPr eaLnBrk="1">
              <a:lnSpc>
                <a:spcPct val="130000"/>
              </a:lnSpc>
              <a:buClr>
                <a:srgbClr val="4D4D4D"/>
              </a:buClr>
            </a:pPr>
            <a:r>
              <a:rPr lang="zh-CN" altLang="en-US" b="1" smtClean="0">
                <a:solidFill>
                  <a:schemeClr val="accent2"/>
                </a:solidFill>
                <a:latin typeface="楷体_GB2312" pitchFamily="49" charset="-122"/>
                <a:ea typeface="楷体_GB2312" pitchFamily="49" charset="-122"/>
              </a:rPr>
              <a:t>协议分层：</a:t>
            </a:r>
          </a:p>
          <a:p>
            <a:pPr eaLnBrk="1">
              <a:lnSpc>
                <a:spcPct val="130000"/>
              </a:lnSpc>
              <a:buClr>
                <a:srgbClr val="4D4D4D"/>
              </a:buClr>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a:t>
            </a:r>
            <a:r>
              <a:rPr lang="zh-CN" altLang="en-US" b="1" smtClean="0">
                <a:latin typeface="方正大标宋简体" panose="02010601030101010101" pitchFamily="2" charset="-122"/>
                <a:ea typeface="华文中宋" panose="02010600040101010101" pitchFamily="2" charset="-122"/>
              </a:rPr>
              <a:t>采用</a:t>
            </a:r>
            <a:r>
              <a:rPr lang="zh-CN" altLang="en-US" b="1" smtClean="0">
                <a:solidFill>
                  <a:srgbClr val="FF0000"/>
                </a:solidFill>
                <a:latin typeface="方正大标宋简体" panose="02010601030101010101" pitchFamily="2" charset="-122"/>
                <a:ea typeface="华文中宋" panose="02010600040101010101" pitchFamily="2" charset="-122"/>
              </a:rPr>
              <a:t>分层</a:t>
            </a:r>
            <a:r>
              <a:rPr lang="en-US" altLang="zh-CN" b="1" smtClean="0">
                <a:solidFill>
                  <a:srgbClr val="FF0000"/>
                </a:solidFill>
                <a:latin typeface="方正大标宋简体" panose="02010601030101010101" pitchFamily="2" charset="-122"/>
                <a:ea typeface="华文中宋" panose="02010600040101010101" pitchFamily="2" charset="-122"/>
              </a:rPr>
              <a:t>(layer)</a:t>
            </a:r>
            <a:r>
              <a:rPr lang="zh-CN" altLang="en-US" b="1" smtClean="0">
                <a:solidFill>
                  <a:srgbClr val="FF0000"/>
                </a:solidFill>
                <a:latin typeface="方正大标宋简体" panose="02010601030101010101" pitchFamily="2" charset="-122"/>
                <a:ea typeface="华文中宋" panose="02010600040101010101" pitchFamily="2" charset="-122"/>
              </a:rPr>
              <a:t>的方式</a:t>
            </a:r>
            <a:r>
              <a:rPr lang="zh-CN" altLang="en-US" b="1" smtClean="0">
                <a:latin typeface="方正大标宋简体" panose="02010601030101010101" pitchFamily="2" charset="-122"/>
                <a:ea typeface="华文中宋" panose="02010600040101010101" pitchFamily="2" charset="-122"/>
              </a:rPr>
              <a:t>组织协议及实现协议的网络硬件和软件。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4851">
                                            <p:txEl>
                                              <p:pRg st="0" end="0"/>
                                            </p:txEl>
                                          </p:spTgt>
                                        </p:tgtEl>
                                        <p:attrNameLst>
                                          <p:attrName>style.visibility</p:attrName>
                                        </p:attrNameLst>
                                      </p:cBhvr>
                                      <p:to>
                                        <p:strVal val="visible"/>
                                      </p:to>
                                    </p:set>
                                    <p:animEffect transition="in" filter="wipe(down)">
                                      <p:cBhvr>
                                        <p:cTn id="7" dur="500"/>
                                        <p:tgtEl>
                                          <p:spTgt spid="33485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34851">
                                            <p:txEl>
                                              <p:pRg st="1" end="1"/>
                                            </p:txEl>
                                          </p:spTgt>
                                        </p:tgtEl>
                                        <p:attrNameLst>
                                          <p:attrName>style.visibility</p:attrName>
                                        </p:attrNameLst>
                                      </p:cBhvr>
                                      <p:to>
                                        <p:strVal val="visible"/>
                                      </p:to>
                                    </p:set>
                                    <p:animEffect transition="in" filter="wipe(down)">
                                      <p:cBhvr>
                                        <p:cTn id="10" dur="500"/>
                                        <p:tgtEl>
                                          <p:spTgt spid="33485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34851">
                                            <p:txEl>
                                              <p:pRg st="2" end="2"/>
                                            </p:txEl>
                                          </p:spTgt>
                                        </p:tgtEl>
                                        <p:attrNameLst>
                                          <p:attrName>style.visibility</p:attrName>
                                        </p:attrNameLst>
                                      </p:cBhvr>
                                      <p:to>
                                        <p:strVal val="visible"/>
                                      </p:to>
                                    </p:set>
                                    <p:animEffect transition="in" filter="wipe(down)">
                                      <p:cBhvr>
                                        <p:cTn id="15" dur="500"/>
                                        <p:tgtEl>
                                          <p:spTgt spid="334851">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34851">
                                            <p:txEl>
                                              <p:pRg st="3" end="3"/>
                                            </p:txEl>
                                          </p:spTgt>
                                        </p:tgtEl>
                                        <p:attrNameLst>
                                          <p:attrName>style.visibility</p:attrName>
                                        </p:attrNameLst>
                                      </p:cBhvr>
                                      <p:to>
                                        <p:strVal val="visible"/>
                                      </p:to>
                                    </p:set>
                                    <p:animEffect transition="in" filter="wipe(down)">
                                      <p:cBhvr>
                                        <p:cTn id="18" dur="500"/>
                                        <p:tgtEl>
                                          <p:spTgt spid="3348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BD905475-62CF-4C28-8135-AC911AFD06C7}" type="slidenum">
              <a:rPr lang="en-US" altLang="zh-CN" sz="1400" smtClean="0"/>
              <a:pPr>
                <a:spcBef>
                  <a:spcPct val="0"/>
                </a:spcBef>
                <a:buClrTx/>
                <a:buSzTx/>
                <a:buFontTx/>
                <a:buNone/>
              </a:pPr>
              <a:t>152</a:t>
            </a:fld>
            <a:endParaRPr lang="en-US" altLang="zh-CN" sz="1400" smtClean="0"/>
          </a:p>
        </p:txBody>
      </p:sp>
      <p:sp>
        <p:nvSpPr>
          <p:cNvPr id="336898" name="Rectangle 2"/>
          <p:cNvSpPr>
            <a:spLocks noGrp="1" noChangeArrowheads="1"/>
          </p:cNvSpPr>
          <p:nvPr>
            <p:ph type="title"/>
          </p:nvPr>
        </p:nvSpPr>
        <p:spPr>
          <a:xfrm>
            <a:off x="533400" y="217488"/>
            <a:ext cx="7772400" cy="936625"/>
          </a:xfrm>
        </p:spPr>
        <p:txBody>
          <a:bodyPr/>
          <a:lstStyle/>
          <a:p>
            <a:pPr>
              <a:defRPr/>
            </a:pPr>
            <a:r>
              <a:rPr lang="zh-CN" altLang="en-US"/>
              <a:t>协议分层说明</a:t>
            </a:r>
            <a:endParaRPr lang="en-US" altLang="zh-CN"/>
          </a:p>
        </p:txBody>
      </p:sp>
      <p:sp>
        <p:nvSpPr>
          <p:cNvPr id="336899" name="Rectangle 3"/>
          <p:cNvSpPr>
            <a:spLocks noGrp="1" noChangeArrowheads="1"/>
          </p:cNvSpPr>
          <p:nvPr>
            <p:ph type="body" idx="1"/>
          </p:nvPr>
        </p:nvSpPr>
        <p:spPr>
          <a:xfrm>
            <a:off x="533400" y="1408113"/>
            <a:ext cx="8178800" cy="4484687"/>
          </a:xfrm>
        </p:spPr>
        <p:txBody>
          <a:bodyPr/>
          <a:lstStyle/>
          <a:p>
            <a:pPr eaLnBrk="1">
              <a:lnSpc>
                <a:spcPct val="12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每层都有相应的一系列协议，如</a:t>
            </a:r>
            <a:r>
              <a:rPr lang="en-US" altLang="zh-CN" b="1" smtClean="0">
                <a:latin typeface="方正大标宋简体" panose="02010601030101010101" pitchFamily="2" charset="-122"/>
                <a:ea typeface="华文中宋" panose="02010600040101010101" pitchFamily="2" charset="-122"/>
              </a:rPr>
              <a:t>TCP</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HTTP</a:t>
            </a:r>
            <a:r>
              <a:rPr lang="zh-CN" altLang="en-US" b="1" smtClean="0">
                <a:latin typeface="方正大标宋简体" panose="02010601030101010101" pitchFamily="2" charset="-122"/>
                <a:ea typeface="华文中宋" panose="02010600040101010101" pitchFamily="2" charset="-122"/>
              </a:rPr>
              <a:t>；</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lnSpc>
                <a:spcPct val="115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每层协议通过软件、硬件或两者结合实现。</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lnSpc>
                <a:spcPct val="115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每层协议可分布在网络的不同组件中：如端系统、分组交换机。</a:t>
            </a: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sym typeface="Wingdings" panose="05000000000000000000" pitchFamily="2" charset="2"/>
              </a:rPr>
              <a:t>             如应用层协议在端系统中用软件实现。</a:t>
            </a:r>
            <a:endParaRPr lang="en-US" altLang="zh-CN"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lnSpc>
                <a:spcPct val="115000"/>
              </a:lnSpc>
              <a:buFont typeface="Wingdings" panose="05000000000000000000" pitchFamily="2" charset="2"/>
              <a:buChar char="ü"/>
            </a:pPr>
            <a:r>
              <a:rPr lang="zh-CN" altLang="en-US" b="1" i="1" smtClean="0">
                <a:solidFill>
                  <a:srgbClr val="FF0000"/>
                </a:solidFill>
                <a:latin typeface="方正大标宋简体" panose="02010601030101010101" pitchFamily="2" charset="-122"/>
                <a:ea typeface="华文中宋" panose="02010600040101010101" pitchFamily="2" charset="-122"/>
              </a:rPr>
              <a:t>协议栈</a:t>
            </a:r>
            <a:r>
              <a:rPr lang="zh-CN" altLang="en-US" b="1" smtClean="0">
                <a:latin typeface="方正大标宋简体" panose="02010601030101010101" pitchFamily="2" charset="-122"/>
                <a:ea typeface="华文中宋" panose="02010600040101010101" pitchFamily="2" charset="-122"/>
              </a:rPr>
              <a:t> </a:t>
            </a:r>
            <a:r>
              <a:rPr lang="en-US" altLang="zh-CN" b="1" smtClean="0">
                <a:latin typeface="方正大标宋简体" panose="02010601030101010101" pitchFamily="2" charset="-122"/>
                <a:ea typeface="华文中宋" panose="02010600040101010101" pitchFamily="2" charset="-122"/>
              </a:rPr>
              <a:t>(protocol stack)</a:t>
            </a:r>
            <a:r>
              <a:rPr lang="zh-CN" altLang="en-US" b="1" smtClean="0">
                <a:latin typeface="方正大标宋简体" panose="02010601030101010101" pitchFamily="2" charset="-122"/>
                <a:ea typeface="华文中宋" panose="02010600040101010101" pitchFamily="2" charset="-122"/>
              </a:rPr>
              <a:t>：各层所有协议的集合。</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6899">
                                            <p:txEl>
                                              <p:pRg st="0" end="0"/>
                                            </p:txEl>
                                          </p:spTgt>
                                        </p:tgtEl>
                                        <p:attrNameLst>
                                          <p:attrName>style.visibility</p:attrName>
                                        </p:attrNameLst>
                                      </p:cBhvr>
                                      <p:to>
                                        <p:strVal val="visible"/>
                                      </p:to>
                                    </p:set>
                                    <p:animEffect transition="in" filter="blinds(horizontal)">
                                      <p:cBhvr>
                                        <p:cTn id="7" dur="500"/>
                                        <p:tgtEl>
                                          <p:spTgt spid="3368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6899">
                                            <p:txEl>
                                              <p:pRg st="1" end="1"/>
                                            </p:txEl>
                                          </p:spTgt>
                                        </p:tgtEl>
                                        <p:attrNameLst>
                                          <p:attrName>style.visibility</p:attrName>
                                        </p:attrNameLst>
                                      </p:cBhvr>
                                      <p:to>
                                        <p:strVal val="visible"/>
                                      </p:to>
                                    </p:set>
                                    <p:animEffect transition="in" filter="blinds(horizontal)">
                                      <p:cBhvr>
                                        <p:cTn id="12" dur="500"/>
                                        <p:tgtEl>
                                          <p:spTgt spid="3368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6899">
                                            <p:txEl>
                                              <p:pRg st="2" end="2"/>
                                            </p:txEl>
                                          </p:spTgt>
                                        </p:tgtEl>
                                        <p:attrNameLst>
                                          <p:attrName>style.visibility</p:attrName>
                                        </p:attrNameLst>
                                      </p:cBhvr>
                                      <p:to>
                                        <p:strVal val="visible"/>
                                      </p:to>
                                    </p:set>
                                    <p:animEffect transition="in" filter="blinds(horizontal)">
                                      <p:cBhvr>
                                        <p:cTn id="17" dur="500"/>
                                        <p:tgtEl>
                                          <p:spTgt spid="3368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6899">
                                            <p:txEl>
                                              <p:pRg st="3" end="3"/>
                                            </p:txEl>
                                          </p:spTgt>
                                        </p:tgtEl>
                                        <p:attrNameLst>
                                          <p:attrName>style.visibility</p:attrName>
                                        </p:attrNameLst>
                                      </p:cBhvr>
                                      <p:to>
                                        <p:strVal val="visible"/>
                                      </p:to>
                                    </p:set>
                                    <p:animEffect transition="in" filter="blinds(horizontal)">
                                      <p:cBhvr>
                                        <p:cTn id="22" dur="500"/>
                                        <p:tgtEl>
                                          <p:spTgt spid="3368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6899">
                                            <p:txEl>
                                              <p:pRg st="4" end="4"/>
                                            </p:txEl>
                                          </p:spTgt>
                                        </p:tgtEl>
                                        <p:attrNameLst>
                                          <p:attrName>style.visibility</p:attrName>
                                        </p:attrNameLst>
                                      </p:cBhvr>
                                      <p:to>
                                        <p:strVal val="visible"/>
                                      </p:to>
                                    </p:set>
                                    <p:animEffect transition="in" filter="blinds(horizontal)">
                                      <p:cBhvr>
                                        <p:cTn id="27" dur="500"/>
                                        <p:tgtEl>
                                          <p:spTgt spid="3368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FEE3706-7316-4216-9426-339F33FC2CEF}" type="slidenum">
              <a:rPr lang="en-US" altLang="zh-CN" sz="1400" smtClean="0"/>
              <a:pPr>
                <a:spcBef>
                  <a:spcPct val="0"/>
                </a:spcBef>
                <a:buClrTx/>
                <a:buSzTx/>
                <a:buFontTx/>
                <a:buNone/>
              </a:pPr>
              <a:t>153</a:t>
            </a:fld>
            <a:endParaRPr lang="en-US" altLang="zh-CN" sz="1400" smtClean="0"/>
          </a:p>
        </p:txBody>
      </p:sp>
      <p:sp>
        <p:nvSpPr>
          <p:cNvPr id="421890" name="Rectangle 2"/>
          <p:cNvSpPr>
            <a:spLocks noGrp="1" noChangeArrowheads="1"/>
          </p:cNvSpPr>
          <p:nvPr>
            <p:ph type="title"/>
          </p:nvPr>
        </p:nvSpPr>
        <p:spPr>
          <a:xfrm>
            <a:off x="533400" y="228600"/>
            <a:ext cx="7772400" cy="928688"/>
          </a:xfrm>
        </p:spPr>
        <p:txBody>
          <a:bodyPr/>
          <a:lstStyle/>
          <a:p>
            <a:pPr>
              <a:defRPr/>
            </a:pPr>
            <a:r>
              <a:rPr lang="zh-CN" altLang="en-US"/>
              <a:t>协议分层</a:t>
            </a:r>
            <a:r>
              <a:rPr lang="zh-CN" altLang="en-US">
                <a:ea typeface="华文中宋" panose="02010600040101010101" pitchFamily="2" charset="-122"/>
              </a:rPr>
              <a:t>服务模型</a:t>
            </a:r>
            <a:endParaRPr lang="zh-CN" altLang="en-US"/>
          </a:p>
        </p:txBody>
      </p:sp>
      <p:sp>
        <p:nvSpPr>
          <p:cNvPr id="421891" name="Rectangle 3"/>
          <p:cNvSpPr>
            <a:spLocks noGrp="1" noChangeArrowheads="1"/>
          </p:cNvSpPr>
          <p:nvPr>
            <p:ph type="body" idx="1"/>
          </p:nvPr>
        </p:nvSpPr>
        <p:spPr>
          <a:xfrm>
            <a:off x="319088" y="1157288"/>
            <a:ext cx="4891087" cy="5068887"/>
          </a:xfrm>
        </p:spPr>
        <p:txBody>
          <a:bodyPr/>
          <a:lstStyle/>
          <a:p>
            <a:pPr eaLnBrk="1">
              <a:lnSpc>
                <a:spcPct val="120000"/>
              </a:lnSpc>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上层调用下层的服务，下层为上层提供服务。</a:t>
            </a:r>
          </a:p>
          <a:p>
            <a:pPr eaLnBrk="1">
              <a:lnSpc>
                <a:spcPct val="12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如图，低层（第</a:t>
            </a:r>
            <a:r>
              <a:rPr lang="en-US" altLang="zh-CN" b="1" i="1" smtClean="0">
                <a:latin typeface="方正大标宋简体" panose="02010601030101010101" pitchFamily="2" charset="-122"/>
                <a:ea typeface="华文中宋" panose="02010600040101010101" pitchFamily="2" charset="-122"/>
              </a:rPr>
              <a:t>n</a:t>
            </a:r>
            <a:r>
              <a:rPr lang="zh-CN" altLang="en-US" b="1" smtClean="0">
                <a:latin typeface="方正大标宋简体" panose="02010601030101010101" pitchFamily="2" charset="-122"/>
                <a:ea typeface="华文中宋" panose="02010600040101010101" pitchFamily="2" charset="-122"/>
              </a:rPr>
              <a:t>层）向相邻高层（第</a:t>
            </a:r>
            <a:r>
              <a:rPr lang="en-US" altLang="zh-CN" b="1" i="1" smtClean="0">
                <a:latin typeface="方正大标宋简体" panose="02010601030101010101" pitchFamily="2" charset="-122"/>
                <a:ea typeface="华文中宋" panose="02010600040101010101" pitchFamily="2" charset="-122"/>
              </a:rPr>
              <a:t>n+</a:t>
            </a:r>
            <a:r>
              <a:rPr lang="en-US" altLang="zh-CN" b="1" smtClean="0">
                <a:latin typeface="方正大标宋简体" panose="02010601030101010101" pitchFamily="2" charset="-122"/>
                <a:ea typeface="华文中宋" panose="02010600040101010101" pitchFamily="2" charset="-122"/>
              </a:rPr>
              <a:t>1</a:t>
            </a:r>
            <a:r>
              <a:rPr lang="zh-CN" altLang="en-US" b="1" smtClean="0">
                <a:latin typeface="方正大标宋简体" panose="02010601030101010101" pitchFamily="2" charset="-122"/>
                <a:ea typeface="华文中宋" panose="02010600040101010101" pitchFamily="2" charset="-122"/>
              </a:rPr>
              <a:t>层）提供服务。</a:t>
            </a:r>
          </a:p>
          <a:p>
            <a:pPr eaLnBrk="1">
              <a:lnSpc>
                <a:spcPct val="12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通过第</a:t>
            </a:r>
            <a:r>
              <a:rPr lang="en-US" altLang="zh-CN" b="1" i="1" smtClean="0">
                <a:latin typeface="方正大标宋简体" panose="02010601030101010101" pitchFamily="2" charset="-122"/>
                <a:ea typeface="华文中宋" panose="02010600040101010101" pitchFamily="2" charset="-122"/>
              </a:rPr>
              <a:t>n</a:t>
            </a:r>
            <a:r>
              <a:rPr lang="zh-CN" altLang="en-US" b="1" smtClean="0">
                <a:latin typeface="方正大标宋简体" panose="02010601030101010101" pitchFamily="2" charset="-122"/>
                <a:ea typeface="华文中宋" panose="02010600040101010101" pitchFamily="2" charset="-122"/>
              </a:rPr>
              <a:t>层本身执行某些动作，或再使用其相邻下层（第</a:t>
            </a:r>
            <a:r>
              <a:rPr lang="en-US" altLang="zh-CN" b="1" i="1" smtClean="0">
                <a:latin typeface="方正大标宋简体" panose="02010601030101010101" pitchFamily="2" charset="-122"/>
                <a:ea typeface="华文中宋" panose="02010600040101010101" pitchFamily="2" charset="-122"/>
              </a:rPr>
              <a:t>n-</a:t>
            </a:r>
            <a:r>
              <a:rPr lang="en-US" altLang="zh-CN" b="1" smtClean="0">
                <a:latin typeface="方正大标宋简体" panose="02010601030101010101" pitchFamily="2" charset="-122"/>
                <a:ea typeface="华文中宋" panose="02010600040101010101" pitchFamily="2" charset="-122"/>
              </a:rPr>
              <a:t>1</a:t>
            </a:r>
            <a:r>
              <a:rPr lang="zh-CN" altLang="en-US" b="1" smtClean="0">
                <a:latin typeface="方正大标宋简体" panose="02010601030101010101" pitchFamily="2" charset="-122"/>
                <a:ea typeface="华文中宋" panose="02010600040101010101" pitchFamily="2" charset="-122"/>
              </a:rPr>
              <a:t>层）的服务，来完成向其上层（第</a:t>
            </a:r>
            <a:r>
              <a:rPr lang="en-US" altLang="zh-CN" b="1" i="1" smtClean="0">
                <a:latin typeface="方正大标宋简体" panose="02010601030101010101" pitchFamily="2" charset="-122"/>
                <a:ea typeface="华文中宋" panose="02010600040101010101" pitchFamily="2" charset="-122"/>
              </a:rPr>
              <a:t>n+</a:t>
            </a:r>
            <a:r>
              <a:rPr lang="en-US" altLang="zh-CN" b="1" smtClean="0">
                <a:latin typeface="方正大标宋简体" panose="02010601030101010101" pitchFamily="2" charset="-122"/>
                <a:ea typeface="华文中宋" panose="02010600040101010101" pitchFamily="2" charset="-122"/>
              </a:rPr>
              <a:t>1</a:t>
            </a:r>
            <a:r>
              <a:rPr lang="zh-CN" altLang="en-US" b="1" smtClean="0">
                <a:latin typeface="方正大标宋简体" panose="02010601030101010101" pitchFamily="2" charset="-122"/>
                <a:ea typeface="华文中宋" panose="02010600040101010101" pitchFamily="2" charset="-122"/>
              </a:rPr>
              <a:t>层）提供的服务。</a:t>
            </a:r>
          </a:p>
          <a:p>
            <a:pPr eaLnBrk="1">
              <a:lnSpc>
                <a:spcPct val="12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例：</a:t>
            </a:r>
          </a:p>
        </p:txBody>
      </p:sp>
      <p:grpSp>
        <p:nvGrpSpPr>
          <p:cNvPr id="421892" name="Group 4"/>
          <p:cNvGrpSpPr>
            <a:grpSpLocks/>
          </p:cNvGrpSpPr>
          <p:nvPr/>
        </p:nvGrpSpPr>
        <p:grpSpPr bwMode="auto">
          <a:xfrm>
            <a:off x="5210175" y="1371600"/>
            <a:ext cx="3819525" cy="2728913"/>
            <a:chOff x="2160" y="3156"/>
            <a:chExt cx="5610" cy="3300"/>
          </a:xfrm>
        </p:grpSpPr>
        <p:sp>
          <p:nvSpPr>
            <p:cNvPr id="176142" name="Rectangle 5"/>
            <p:cNvSpPr>
              <a:spLocks noChangeArrowheads="1"/>
            </p:cNvSpPr>
            <p:nvPr/>
          </p:nvSpPr>
          <p:spPr bwMode="auto">
            <a:xfrm>
              <a:off x="2877" y="4326"/>
              <a:ext cx="3240" cy="46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pic>
          <p:nvPicPr>
            <p:cNvPr id="176143" name="Picture 6"/>
            <p:cNvPicPr>
              <a:picLocks noChangeAspect="1" noChangeArrowheads="1"/>
            </p:cNvPicPr>
            <p:nvPr/>
          </p:nvPicPr>
          <p:blipFill>
            <a:blip r:embed="rId2" cstate="print">
              <a:lum bright="-26000" contrast="-8000"/>
              <a:extLst>
                <a:ext uri="{28A0092B-C50C-407E-A947-70E740481C1C}">
                  <a14:useLocalDpi xmlns:a14="http://schemas.microsoft.com/office/drawing/2010/main" val="0"/>
                </a:ext>
              </a:extLst>
            </a:blip>
            <a:srcRect/>
            <a:stretch>
              <a:fillRect/>
            </a:stretch>
          </p:blipFill>
          <p:spPr bwMode="auto">
            <a:xfrm>
              <a:off x="2160" y="3156"/>
              <a:ext cx="5610" cy="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44" name="Rectangle 7"/>
            <p:cNvSpPr>
              <a:spLocks noChangeArrowheads="1"/>
            </p:cNvSpPr>
            <p:nvPr/>
          </p:nvSpPr>
          <p:spPr bwMode="auto">
            <a:xfrm>
              <a:off x="3240" y="6120"/>
              <a:ext cx="3240" cy="3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421896" name="AutoShape 8"/>
          <p:cNvSpPr>
            <a:spLocks noChangeArrowheads="1"/>
          </p:cNvSpPr>
          <p:nvPr/>
        </p:nvSpPr>
        <p:spPr bwMode="auto">
          <a:xfrm>
            <a:off x="6483350" y="1752600"/>
            <a:ext cx="1095375" cy="269875"/>
          </a:xfrm>
          <a:prstGeom prst="wedgeRectCallout">
            <a:avLst>
              <a:gd name="adj1" fmla="val -71593"/>
              <a:gd name="adj2" fmla="val -55884"/>
            </a:avLst>
          </a:prstGeom>
          <a:solidFill>
            <a:srgbClr val="FFFFFF"/>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1400" b="1">
                <a:solidFill>
                  <a:srgbClr val="FF0000"/>
                </a:solidFill>
                <a:latin typeface="Times New Roman" panose="02020603050405020304" pitchFamily="18" charset="0"/>
                <a:ea typeface="宋体" panose="02010600030101010101" pitchFamily="2" charset="-122"/>
              </a:rPr>
              <a:t>第</a:t>
            </a:r>
            <a:r>
              <a:rPr lang="en-US" altLang="zh-CN" sz="1400" b="1" i="1">
                <a:solidFill>
                  <a:srgbClr val="FF0000"/>
                </a:solidFill>
                <a:latin typeface="Times New Roman" panose="02020603050405020304" pitchFamily="18" charset="0"/>
                <a:ea typeface="宋体" panose="02010600030101010101" pitchFamily="2" charset="-122"/>
              </a:rPr>
              <a:t>n+1</a:t>
            </a:r>
            <a:r>
              <a:rPr lang="zh-CN" altLang="en-US" sz="1400" b="1">
                <a:solidFill>
                  <a:srgbClr val="FF0000"/>
                </a:solidFill>
                <a:latin typeface="Times New Roman" panose="02020603050405020304" pitchFamily="18" charset="0"/>
                <a:ea typeface="宋体" panose="02010600030101010101" pitchFamily="2" charset="-122"/>
              </a:rPr>
              <a:t>层</a:t>
            </a:r>
            <a:endParaRPr lang="zh-CN" altLang="en-US" sz="1400">
              <a:latin typeface="Times New Roman" panose="02020603050405020304" pitchFamily="18" charset="0"/>
              <a:ea typeface="宋体" panose="02010600030101010101" pitchFamily="2" charset="-122"/>
            </a:endParaRPr>
          </a:p>
        </p:txBody>
      </p:sp>
      <p:sp>
        <p:nvSpPr>
          <p:cNvPr id="421897" name="AutoShape 9"/>
          <p:cNvSpPr>
            <a:spLocks noChangeArrowheads="1"/>
          </p:cNvSpPr>
          <p:nvPr/>
        </p:nvSpPr>
        <p:spPr bwMode="auto">
          <a:xfrm>
            <a:off x="6135688" y="2673350"/>
            <a:ext cx="695325" cy="269875"/>
          </a:xfrm>
          <a:prstGeom prst="wedgeRectCallout">
            <a:avLst>
              <a:gd name="adj1" fmla="val -51829"/>
              <a:gd name="adj2" fmla="val 154116"/>
            </a:avLst>
          </a:prstGeom>
          <a:solidFill>
            <a:srgbClr val="FFFFFF"/>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1400" b="1">
                <a:solidFill>
                  <a:srgbClr val="FF0000"/>
                </a:solidFill>
                <a:latin typeface="Times New Roman" panose="02020603050405020304" pitchFamily="18" charset="0"/>
                <a:ea typeface="宋体" panose="02010600030101010101" pitchFamily="2" charset="-122"/>
              </a:rPr>
              <a:t>第</a:t>
            </a:r>
            <a:r>
              <a:rPr lang="en-US" altLang="zh-CN" sz="1400" b="1" i="1">
                <a:solidFill>
                  <a:srgbClr val="FF0000"/>
                </a:solidFill>
                <a:latin typeface="Times New Roman" panose="02020603050405020304" pitchFamily="18" charset="0"/>
                <a:ea typeface="宋体" panose="02010600030101010101" pitchFamily="2" charset="-122"/>
              </a:rPr>
              <a:t>n</a:t>
            </a:r>
            <a:r>
              <a:rPr lang="zh-CN" altLang="en-US" sz="1400" b="1">
                <a:solidFill>
                  <a:srgbClr val="FF0000"/>
                </a:solidFill>
                <a:latin typeface="Times New Roman" panose="02020603050405020304" pitchFamily="18" charset="0"/>
                <a:ea typeface="宋体" panose="02010600030101010101" pitchFamily="2" charset="-122"/>
              </a:rPr>
              <a:t>层</a:t>
            </a:r>
            <a:endParaRPr lang="zh-CN" altLang="en-US" sz="1400">
              <a:latin typeface="Times New Roman" panose="02020603050405020304" pitchFamily="18" charset="0"/>
              <a:ea typeface="宋体" panose="02010600030101010101" pitchFamily="2" charset="-122"/>
            </a:endParaRPr>
          </a:p>
        </p:txBody>
      </p:sp>
      <p:sp>
        <p:nvSpPr>
          <p:cNvPr id="421898" name="Text Box 10"/>
          <p:cNvSpPr txBox="1">
            <a:spLocks noChangeArrowheads="1"/>
          </p:cNvSpPr>
          <p:nvPr/>
        </p:nvSpPr>
        <p:spPr bwMode="auto">
          <a:xfrm>
            <a:off x="4533900" y="5151438"/>
            <a:ext cx="4265613" cy="119697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a:latin typeface="Times New Roman" panose="02020603050405020304" pitchFamily="18" charset="0"/>
                <a:ea typeface="华文中宋" panose="02010600040101010101" pitchFamily="2" charset="-122"/>
              </a:rPr>
              <a:t>通过使用第</a:t>
            </a:r>
            <a:r>
              <a:rPr lang="en-US" altLang="zh-CN" sz="2400" b="1" i="1">
                <a:latin typeface="Times New Roman" panose="02020603050405020304" pitchFamily="18" charset="0"/>
                <a:ea typeface="华文中宋" panose="02010600040101010101" pitchFamily="2" charset="-122"/>
              </a:rPr>
              <a:t>n</a:t>
            </a:r>
            <a:r>
              <a:rPr lang="en-US" altLang="zh-CN" sz="2400" b="1">
                <a:latin typeface="Times New Roman" panose="02020603050405020304" pitchFamily="18" charset="0"/>
                <a:ea typeface="华文中宋" panose="02010600040101010101" pitchFamily="2" charset="-122"/>
              </a:rPr>
              <a:t>-1</a:t>
            </a:r>
            <a:r>
              <a:rPr lang="zh-CN" altLang="en-US" sz="2400" b="1">
                <a:latin typeface="Times New Roman" panose="02020603050405020304" pitchFamily="18" charset="0"/>
                <a:ea typeface="华文中宋" panose="02010600040101010101" pitchFamily="2" charset="-122"/>
              </a:rPr>
              <a:t>层的不可靠报文传输服务，以及本层的检测和重传丢失报文的功能实现。</a:t>
            </a:r>
          </a:p>
        </p:txBody>
      </p:sp>
      <p:sp>
        <p:nvSpPr>
          <p:cNvPr id="176137" name="AutoShape 11">
            <a:hlinkClick r:id="" action="ppaction://hlinkshowjump?jump=nextslide" highlightClick="1"/>
          </p:cNvPr>
          <p:cNvSpPr>
            <a:spLocks noChangeArrowheads="1"/>
          </p:cNvSpPr>
          <p:nvPr/>
        </p:nvSpPr>
        <p:spPr bwMode="auto">
          <a:xfrm>
            <a:off x="8434388" y="6505575"/>
            <a:ext cx="530225" cy="290513"/>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421900" name="Text Box 12"/>
          <p:cNvSpPr txBox="1">
            <a:spLocks noChangeArrowheads="1"/>
          </p:cNvSpPr>
          <p:nvPr/>
        </p:nvSpPr>
        <p:spPr bwMode="auto">
          <a:xfrm>
            <a:off x="6461125" y="3922713"/>
            <a:ext cx="1443038" cy="314325"/>
          </a:xfrm>
          <a:prstGeom prst="rect">
            <a:avLst/>
          </a:prstGeom>
          <a:noFill/>
          <a:ln w="952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1400" b="1">
                <a:solidFill>
                  <a:srgbClr val="FF0000"/>
                </a:solidFill>
                <a:latin typeface="Times New Roman" panose="02020603050405020304" pitchFamily="18" charset="0"/>
                <a:ea typeface="宋体" panose="02010600030101010101" pitchFamily="2" charset="-122"/>
              </a:rPr>
              <a:t>第</a:t>
            </a:r>
            <a:r>
              <a:rPr lang="en-US" altLang="zh-CN" sz="1400" b="1">
                <a:solidFill>
                  <a:srgbClr val="FF0000"/>
                </a:solidFill>
                <a:latin typeface="Times New Roman" panose="02020603050405020304" pitchFamily="18" charset="0"/>
                <a:ea typeface="宋体" panose="02010600030101010101" pitchFamily="2" charset="-122"/>
              </a:rPr>
              <a:t>n-1</a:t>
            </a:r>
            <a:r>
              <a:rPr lang="zh-CN" altLang="en-US" sz="1400" b="1">
                <a:solidFill>
                  <a:srgbClr val="FF0000"/>
                </a:solidFill>
                <a:latin typeface="Times New Roman" panose="02020603050405020304" pitchFamily="18" charset="0"/>
                <a:ea typeface="宋体" panose="02010600030101010101" pitchFamily="2" charset="-122"/>
              </a:rPr>
              <a:t>层</a:t>
            </a:r>
          </a:p>
        </p:txBody>
      </p:sp>
      <p:sp>
        <p:nvSpPr>
          <p:cNvPr id="421901" name="Text Box 13"/>
          <p:cNvSpPr txBox="1">
            <a:spLocks noChangeArrowheads="1"/>
          </p:cNvSpPr>
          <p:nvPr/>
        </p:nvSpPr>
        <p:spPr bwMode="auto">
          <a:xfrm>
            <a:off x="254000" y="5595938"/>
            <a:ext cx="3784600" cy="4667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a:latin typeface="Times New Roman" panose="02020603050405020304" pitchFamily="18" charset="0"/>
                <a:ea typeface="华文中宋" panose="02010600040101010101" pitchFamily="2" charset="-122"/>
              </a:rPr>
              <a:t>第</a:t>
            </a:r>
            <a:r>
              <a:rPr lang="en-US" altLang="zh-CN" sz="2400" b="1" i="1">
                <a:latin typeface="Times New Roman" panose="02020603050405020304" pitchFamily="18" charset="0"/>
                <a:ea typeface="华文中宋" panose="02010600040101010101" pitchFamily="2" charset="-122"/>
              </a:rPr>
              <a:t>n</a:t>
            </a:r>
            <a:r>
              <a:rPr lang="zh-CN" altLang="en-US" sz="2400" b="1">
                <a:latin typeface="Times New Roman" panose="02020603050405020304" pitchFamily="18" charset="0"/>
                <a:ea typeface="华文中宋" panose="02010600040101010101" pitchFamily="2" charset="-122"/>
              </a:rPr>
              <a:t>层提供报文的可靠传输</a:t>
            </a:r>
          </a:p>
        </p:txBody>
      </p:sp>
      <p:sp>
        <p:nvSpPr>
          <p:cNvPr id="421902" name="AutoShape 14"/>
          <p:cNvSpPr>
            <a:spLocks noChangeArrowheads="1"/>
          </p:cNvSpPr>
          <p:nvPr/>
        </p:nvSpPr>
        <p:spPr bwMode="auto">
          <a:xfrm>
            <a:off x="4203700" y="5635625"/>
            <a:ext cx="330200" cy="284163"/>
          </a:xfrm>
          <a:prstGeom prst="rightArrow">
            <a:avLst>
              <a:gd name="adj1" fmla="val 50000"/>
              <a:gd name="adj2" fmla="val 290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421903" name="AutoShape 15"/>
          <p:cNvSpPr>
            <a:spLocks noChangeArrowheads="1"/>
          </p:cNvSpPr>
          <p:nvPr/>
        </p:nvSpPr>
        <p:spPr bwMode="auto">
          <a:xfrm>
            <a:off x="5699125" y="1752600"/>
            <a:ext cx="436563" cy="1190625"/>
          </a:xfrm>
          <a:prstGeom prst="upDownArrow">
            <a:avLst>
              <a:gd name="adj1" fmla="val 50000"/>
              <a:gd name="adj2" fmla="val 54545"/>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21891">
                                            <p:txEl>
                                              <p:pRg st="0" end="0"/>
                                            </p:txEl>
                                          </p:spTgt>
                                        </p:tgtEl>
                                        <p:attrNameLst>
                                          <p:attrName>style.visibility</p:attrName>
                                        </p:attrNameLst>
                                      </p:cBhvr>
                                      <p:to>
                                        <p:strVal val="visible"/>
                                      </p:to>
                                    </p:set>
                                    <p:animEffect transition="in" filter="wipe(down)">
                                      <p:cBhvr>
                                        <p:cTn id="7" dur="500"/>
                                        <p:tgtEl>
                                          <p:spTgt spid="421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21891">
                                            <p:txEl>
                                              <p:pRg st="1" end="1"/>
                                            </p:txEl>
                                          </p:spTgt>
                                        </p:tgtEl>
                                        <p:attrNameLst>
                                          <p:attrName>style.visibility</p:attrName>
                                        </p:attrNameLst>
                                      </p:cBhvr>
                                      <p:to>
                                        <p:strVal val="visible"/>
                                      </p:to>
                                    </p:set>
                                    <p:animEffect transition="in" filter="wipe(down)">
                                      <p:cBhvr>
                                        <p:cTn id="12" dur="500"/>
                                        <p:tgtEl>
                                          <p:spTgt spid="421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21892"/>
                                        </p:tgtEl>
                                        <p:attrNameLst>
                                          <p:attrName>style.visibility</p:attrName>
                                        </p:attrNameLst>
                                      </p:cBhvr>
                                      <p:to>
                                        <p:strVal val="visible"/>
                                      </p:to>
                                    </p:set>
                                    <p:animEffect transition="in" filter="wipe(down)">
                                      <p:cBhvr>
                                        <p:cTn id="17" dur="500"/>
                                        <p:tgtEl>
                                          <p:spTgt spid="42189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21896"/>
                                        </p:tgtEl>
                                        <p:attrNameLst>
                                          <p:attrName>style.visibility</p:attrName>
                                        </p:attrNameLst>
                                      </p:cBhvr>
                                      <p:to>
                                        <p:strVal val="visible"/>
                                      </p:to>
                                    </p:set>
                                    <p:animEffect transition="in" filter="wipe(down)">
                                      <p:cBhvr>
                                        <p:cTn id="20" dur="500"/>
                                        <p:tgtEl>
                                          <p:spTgt spid="42189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21897"/>
                                        </p:tgtEl>
                                        <p:attrNameLst>
                                          <p:attrName>style.visibility</p:attrName>
                                        </p:attrNameLst>
                                      </p:cBhvr>
                                      <p:to>
                                        <p:strVal val="visible"/>
                                      </p:to>
                                    </p:set>
                                    <p:animEffect transition="in" filter="wipe(down)">
                                      <p:cBhvr>
                                        <p:cTn id="23" dur="500"/>
                                        <p:tgtEl>
                                          <p:spTgt spid="42189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21900"/>
                                        </p:tgtEl>
                                        <p:attrNameLst>
                                          <p:attrName>style.visibility</p:attrName>
                                        </p:attrNameLst>
                                      </p:cBhvr>
                                      <p:to>
                                        <p:strVal val="visible"/>
                                      </p:to>
                                    </p:set>
                                    <p:animEffect transition="in" filter="wipe(down)">
                                      <p:cBhvr>
                                        <p:cTn id="26" dur="500"/>
                                        <p:tgtEl>
                                          <p:spTgt spid="421900"/>
                                        </p:tgtEl>
                                      </p:cBhvr>
                                    </p:animEffect>
                                  </p:childTnLst>
                                </p:cTn>
                              </p:par>
                            </p:childTnLst>
                          </p:cTn>
                        </p:par>
                        <p:par>
                          <p:cTn id="27" fill="hold" nodeType="afterGroup">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421903"/>
                                        </p:tgtEl>
                                        <p:attrNameLst>
                                          <p:attrName>style.visibility</p:attrName>
                                        </p:attrNameLst>
                                      </p:cBhvr>
                                      <p:to>
                                        <p:strVal val="visible"/>
                                      </p:to>
                                    </p:set>
                                    <p:animEffect transition="in" filter="wipe(down)">
                                      <p:cBhvr>
                                        <p:cTn id="30" dur="500"/>
                                        <p:tgtEl>
                                          <p:spTgt spid="42190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421891">
                                            <p:txEl>
                                              <p:pRg st="2" end="2"/>
                                            </p:txEl>
                                          </p:spTgt>
                                        </p:tgtEl>
                                        <p:attrNameLst>
                                          <p:attrName>style.visibility</p:attrName>
                                        </p:attrNameLst>
                                      </p:cBhvr>
                                      <p:to>
                                        <p:strVal val="visible"/>
                                      </p:to>
                                    </p:set>
                                    <p:animEffect transition="in" filter="wipe(down)">
                                      <p:cBhvr>
                                        <p:cTn id="35" dur="500"/>
                                        <p:tgtEl>
                                          <p:spTgt spid="421891">
                                            <p:txEl>
                                              <p:pRg st="2" end="2"/>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421891">
                                            <p:txEl>
                                              <p:pRg st="3" end="3"/>
                                            </p:txEl>
                                          </p:spTgt>
                                        </p:tgtEl>
                                        <p:attrNameLst>
                                          <p:attrName>style.visibility</p:attrName>
                                        </p:attrNameLst>
                                      </p:cBhvr>
                                      <p:to>
                                        <p:strVal val="visible"/>
                                      </p:to>
                                    </p:set>
                                    <p:animEffect transition="in" filter="wipe(down)">
                                      <p:cBhvr>
                                        <p:cTn id="40" dur="500"/>
                                        <p:tgtEl>
                                          <p:spTgt spid="421891">
                                            <p:txEl>
                                              <p:pRg st="3" end="3"/>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21901"/>
                                        </p:tgtEl>
                                        <p:attrNameLst>
                                          <p:attrName>style.visibility</p:attrName>
                                        </p:attrNameLst>
                                      </p:cBhvr>
                                      <p:to>
                                        <p:strVal val="visible"/>
                                      </p:to>
                                    </p:set>
                                    <p:animEffect transition="in" filter="dissolve">
                                      <p:cBhvr>
                                        <p:cTn id="45" dur="500"/>
                                        <p:tgtEl>
                                          <p:spTgt spid="42190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21902"/>
                                        </p:tgtEl>
                                        <p:attrNameLst>
                                          <p:attrName>style.visibility</p:attrName>
                                        </p:attrNameLst>
                                      </p:cBhvr>
                                      <p:to>
                                        <p:strVal val="visible"/>
                                      </p:to>
                                    </p:set>
                                    <p:animEffect transition="in" filter="dissolve">
                                      <p:cBhvr>
                                        <p:cTn id="50" dur="500"/>
                                        <p:tgtEl>
                                          <p:spTgt spid="421902"/>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21898"/>
                                        </p:tgtEl>
                                        <p:attrNameLst>
                                          <p:attrName>style.visibility</p:attrName>
                                        </p:attrNameLst>
                                      </p:cBhvr>
                                      <p:to>
                                        <p:strVal val="visible"/>
                                      </p:to>
                                    </p:set>
                                    <p:animEffect transition="in" filter="dissolve">
                                      <p:cBhvr>
                                        <p:cTn id="53" dur="500"/>
                                        <p:tgtEl>
                                          <p:spTgt spid="421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6" grpId="0" animBg="1"/>
      <p:bldP spid="421897" grpId="0" animBg="1"/>
      <p:bldP spid="421898" grpId="0" animBg="1"/>
      <p:bldP spid="421900" grpId="0" animBg="1"/>
      <p:bldP spid="421901" grpId="0" animBg="1"/>
      <p:bldP spid="421902" grpId="0" animBg="1"/>
      <p:bldP spid="42190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36AD723-7F64-42F9-8EFA-2280F62A7FA8}" type="slidenum">
              <a:rPr lang="en-US" altLang="zh-CN" sz="1400" smtClean="0"/>
              <a:pPr>
                <a:spcBef>
                  <a:spcPct val="0"/>
                </a:spcBef>
                <a:buClrTx/>
                <a:buSzTx/>
                <a:buFontTx/>
                <a:buNone/>
              </a:pPr>
              <a:t>154</a:t>
            </a:fld>
            <a:endParaRPr lang="en-US" altLang="zh-CN" sz="1400" smtClean="0"/>
          </a:p>
        </p:txBody>
      </p:sp>
      <p:sp>
        <p:nvSpPr>
          <p:cNvPr id="427010" name="Rectangle 2"/>
          <p:cNvSpPr>
            <a:spLocks noGrp="1" noChangeArrowheads="1"/>
          </p:cNvSpPr>
          <p:nvPr>
            <p:ph type="title"/>
          </p:nvPr>
        </p:nvSpPr>
        <p:spPr>
          <a:xfrm>
            <a:off x="533400" y="217488"/>
            <a:ext cx="7772400" cy="936625"/>
          </a:xfrm>
        </p:spPr>
        <p:txBody>
          <a:bodyPr/>
          <a:lstStyle/>
          <a:p>
            <a:pPr>
              <a:defRPr/>
            </a:pPr>
            <a:r>
              <a:rPr lang="zh-CN" altLang="en-US"/>
              <a:t>分层缺点</a:t>
            </a:r>
            <a:endParaRPr lang="en-US" altLang="zh-CN"/>
          </a:p>
        </p:txBody>
      </p:sp>
      <p:sp>
        <p:nvSpPr>
          <p:cNvPr id="427011" name="Rectangle 3"/>
          <p:cNvSpPr>
            <a:spLocks noGrp="1" noChangeArrowheads="1"/>
          </p:cNvSpPr>
          <p:nvPr>
            <p:ph type="body" idx="1"/>
          </p:nvPr>
        </p:nvSpPr>
        <p:spPr>
          <a:xfrm>
            <a:off x="533400" y="1878013"/>
            <a:ext cx="7772400" cy="3113087"/>
          </a:xfrm>
        </p:spPr>
        <p:txBody>
          <a:bodyPr/>
          <a:lstStyle/>
          <a:p>
            <a:pPr eaLnBrk="1">
              <a:lnSpc>
                <a:spcPct val="120000"/>
              </a:lnSpc>
            </a:pPr>
            <a:r>
              <a:rPr lang="zh-CN" altLang="en-US" b="1" smtClean="0">
                <a:latin typeface="方正大标宋简体" panose="02010601030101010101" pitchFamily="2" charset="-122"/>
                <a:ea typeface="方正大标宋简体" panose="02010601030101010101" pitchFamily="2" charset="-122"/>
              </a:rPr>
              <a:t>有些功能可能在不同层重复出现：</a:t>
            </a:r>
          </a:p>
          <a:p>
            <a:pPr eaLnBrk="1">
              <a:lnSpc>
                <a:spcPct val="120000"/>
              </a:lnSpc>
              <a:buFont typeface="Wingdings" panose="05000000000000000000" pitchFamily="2" charset="2"/>
              <a:buNone/>
            </a:pPr>
            <a:r>
              <a:rPr lang="zh-CN" altLang="en-US" b="1" smtClean="0">
                <a:latin typeface="方正大标宋简体" panose="02010601030101010101" pitchFamily="2" charset="-122"/>
                <a:ea typeface="方正大标宋简体" panose="02010601030101010101" pitchFamily="2" charset="-122"/>
              </a:rPr>
              <a:t>     如，基于链路和基于端到端传输的差错恢复；</a:t>
            </a:r>
          </a:p>
          <a:p>
            <a:pPr eaLnBrk="1">
              <a:lnSpc>
                <a:spcPct val="120000"/>
              </a:lnSpc>
            </a:pPr>
            <a:r>
              <a:rPr lang="zh-CN" altLang="en-US" b="1" smtClean="0">
                <a:latin typeface="方正大标宋简体" panose="02010601030101010101" pitchFamily="2" charset="-122"/>
                <a:ea typeface="方正大标宋简体" panose="02010601030101010101" pitchFamily="2" charset="-122"/>
              </a:rPr>
              <a:t> 某层的功能可能需要仅存在其他某层的信息。</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7011">
                                            <p:txEl>
                                              <p:pRg st="0" end="0"/>
                                            </p:txEl>
                                          </p:spTgt>
                                        </p:tgtEl>
                                        <p:attrNameLst>
                                          <p:attrName>style.visibility</p:attrName>
                                        </p:attrNameLst>
                                      </p:cBhvr>
                                      <p:to>
                                        <p:strVal val="visible"/>
                                      </p:to>
                                    </p:set>
                                    <p:animEffect transition="in" filter="blinds(horizontal)">
                                      <p:cBhvr>
                                        <p:cTn id="7" dur="500"/>
                                        <p:tgtEl>
                                          <p:spTgt spid="427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7011">
                                            <p:txEl>
                                              <p:pRg st="1" end="1"/>
                                            </p:txEl>
                                          </p:spTgt>
                                        </p:tgtEl>
                                        <p:attrNameLst>
                                          <p:attrName>style.visibility</p:attrName>
                                        </p:attrNameLst>
                                      </p:cBhvr>
                                      <p:to>
                                        <p:strVal val="visible"/>
                                      </p:to>
                                    </p:set>
                                    <p:animEffect transition="in" filter="blinds(horizontal)">
                                      <p:cBhvr>
                                        <p:cTn id="12" dur="500"/>
                                        <p:tgtEl>
                                          <p:spTgt spid="427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7011">
                                            <p:txEl>
                                              <p:pRg st="2" end="2"/>
                                            </p:txEl>
                                          </p:spTgt>
                                        </p:tgtEl>
                                        <p:attrNameLst>
                                          <p:attrName>style.visibility</p:attrName>
                                        </p:attrNameLst>
                                      </p:cBhvr>
                                      <p:to>
                                        <p:strVal val="visible"/>
                                      </p:to>
                                    </p:set>
                                    <p:animEffect transition="in" filter="blinds(horizontal)">
                                      <p:cBhvr>
                                        <p:cTn id="17" dur="500"/>
                                        <p:tgtEl>
                                          <p:spTgt spid="4270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灯片编号占位符 7"/>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16FDCA3E-CC48-4EAB-A02D-CD450C028F54}" type="slidenum">
              <a:rPr lang="en-US" altLang="zh-CN" sz="1400" smtClean="0"/>
              <a:pPr>
                <a:spcBef>
                  <a:spcPct val="0"/>
                </a:spcBef>
                <a:buClrTx/>
                <a:buSzTx/>
                <a:buFontTx/>
                <a:buNone/>
              </a:pPr>
              <a:t>155</a:t>
            </a:fld>
            <a:endParaRPr lang="en-US" altLang="zh-CN" sz="1400" smtClean="0"/>
          </a:p>
        </p:txBody>
      </p:sp>
      <p:sp>
        <p:nvSpPr>
          <p:cNvPr id="338946" name="Rectangle 2"/>
          <p:cNvSpPr>
            <a:spLocks noGrp="1" noChangeArrowheads="1"/>
          </p:cNvSpPr>
          <p:nvPr>
            <p:ph type="title"/>
          </p:nvPr>
        </p:nvSpPr>
        <p:spPr/>
        <p:txBody>
          <a:bodyPr/>
          <a:lstStyle/>
          <a:p>
            <a:pPr>
              <a:defRPr/>
            </a:pPr>
            <a:r>
              <a:rPr lang="zh-CN" altLang="en-US"/>
              <a:t>三、分层后数据传递的过程</a:t>
            </a:r>
          </a:p>
        </p:txBody>
      </p:sp>
      <p:sp>
        <p:nvSpPr>
          <p:cNvPr id="178180" name="Rectangle 3"/>
          <p:cNvSpPr>
            <a:spLocks noGrp="1" noChangeArrowheads="1"/>
          </p:cNvSpPr>
          <p:nvPr>
            <p:ph type="body" sz="half" idx="1"/>
          </p:nvPr>
        </p:nvSpPr>
        <p:spPr>
          <a:xfrm>
            <a:off x="533400" y="2413000"/>
            <a:ext cx="7978775" cy="1752600"/>
          </a:xfrm>
        </p:spPr>
        <p:txBody>
          <a:bodyPr/>
          <a:lstStyle/>
          <a:p>
            <a:pPr eaLnBrk="1">
              <a:lnSpc>
                <a:spcPct val="130000"/>
              </a:lnSpc>
              <a:buFont typeface="Wingdings" panose="05000000000000000000" pitchFamily="2" charset="2"/>
              <a:buNone/>
            </a:pPr>
            <a:r>
              <a:rPr lang="zh-CN" altLang="en-US" sz="2400" b="1" smtClean="0">
                <a:latin typeface="华文中宋" panose="02010600040101010101" pitchFamily="2" charset="-122"/>
                <a:ea typeface="华文中宋" panose="02010600040101010101" pitchFamily="2" charset="-122"/>
              </a:rPr>
              <a:t>          主机（端系统）间数据传送实际上并不是在对等层间直接进行，而是</a:t>
            </a:r>
            <a:r>
              <a:rPr lang="zh-CN" altLang="en-US" sz="2400" b="1" smtClean="0">
                <a:solidFill>
                  <a:srgbClr val="FF0000"/>
                </a:solidFill>
                <a:latin typeface="华文中宋" panose="02010600040101010101" pitchFamily="2" charset="-122"/>
                <a:ea typeface="华文中宋" panose="02010600040101010101" pitchFamily="2" charset="-122"/>
              </a:rPr>
              <a:t>通过相邻层间的传递合作完成</a:t>
            </a:r>
            <a:r>
              <a:rPr lang="zh-CN" altLang="en-US" sz="2400" b="1" i="1" smtClean="0">
                <a:latin typeface="华文中宋" panose="02010600040101010101" pitchFamily="2" charset="-122"/>
                <a:ea typeface="华文中宋" panose="02010600040101010101" pitchFamily="2" charset="-122"/>
              </a:rPr>
              <a:t>。</a:t>
            </a:r>
            <a:r>
              <a:rPr lang="zh-CN" altLang="en-US" sz="2400" b="1" smtClean="0">
                <a:latin typeface="华文中宋" panose="02010600040101010101" pitchFamily="2" charset="-122"/>
                <a:ea typeface="华文中宋" panose="02010600040101010101" pitchFamily="2" charset="-122"/>
              </a:rPr>
              <a:t> </a:t>
            </a:r>
          </a:p>
        </p:txBody>
      </p:sp>
      <p:sp>
        <p:nvSpPr>
          <p:cNvPr id="178181" name="AutoShape 28">
            <a:hlinkClick r:id="" action="ppaction://hlinkshowjump?jump=nextslide" highlightClick="1"/>
          </p:cNvPr>
          <p:cNvSpPr>
            <a:spLocks noChangeArrowheads="1"/>
          </p:cNvSpPr>
          <p:nvPr/>
        </p:nvSpPr>
        <p:spPr bwMode="auto">
          <a:xfrm>
            <a:off x="7940675" y="6489700"/>
            <a:ext cx="482600" cy="3683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1FDD87B-CDD9-4D46-B2B1-2C9577577A33}" type="slidenum">
              <a:rPr lang="en-US" altLang="zh-CN" sz="1400" smtClean="0"/>
              <a:pPr>
                <a:spcBef>
                  <a:spcPct val="0"/>
                </a:spcBef>
                <a:buClrTx/>
                <a:buSzTx/>
                <a:buFontTx/>
                <a:buNone/>
              </a:pPr>
              <a:t>156</a:t>
            </a:fld>
            <a:endParaRPr lang="en-US" altLang="zh-CN" sz="1400" smtClean="0"/>
          </a:p>
        </p:txBody>
      </p:sp>
      <p:graphicFrame>
        <p:nvGraphicFramePr>
          <p:cNvPr id="179203" name="Object 4"/>
          <p:cNvGraphicFramePr>
            <a:graphicFrameLocks noGrp="1" noChangeAspect="1"/>
          </p:cNvGraphicFramePr>
          <p:nvPr>
            <p:ph sz="half" idx="1"/>
          </p:nvPr>
        </p:nvGraphicFramePr>
        <p:xfrm>
          <a:off x="842963" y="3197225"/>
          <a:ext cx="6497637" cy="3519488"/>
        </p:xfrm>
        <a:graphic>
          <a:graphicData uri="http://schemas.openxmlformats.org/presentationml/2006/ole">
            <mc:AlternateContent xmlns:mc="http://schemas.openxmlformats.org/markup-compatibility/2006">
              <mc:Choice xmlns:v="urn:schemas-microsoft-com:vml" Requires="v">
                <p:oleObj spid="_x0000_s179308" name="演示文稿" r:id="rId3" imgW="3190875" imgH="2393950" progId="PowerPoint.Show.8">
                  <p:embed/>
                </p:oleObj>
              </mc:Choice>
              <mc:Fallback>
                <p:oleObj name="演示文稿" r:id="rId3" imgW="3190875" imgH="2393950" progId="PowerPoint.Show.8">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t="21204" b="9023"/>
                      <a:stretch>
                        <a:fillRect/>
                      </a:stretch>
                    </p:blipFill>
                    <p:spPr bwMode="auto">
                      <a:xfrm>
                        <a:off x="842963" y="3197225"/>
                        <a:ext cx="6497637" cy="351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8344" name="Text Box 8"/>
          <p:cNvSpPr txBox="1">
            <a:spLocks noChangeArrowheads="1"/>
          </p:cNvSpPr>
          <p:nvPr/>
        </p:nvSpPr>
        <p:spPr bwMode="auto">
          <a:xfrm>
            <a:off x="463550" y="1938338"/>
            <a:ext cx="7089775" cy="1258887"/>
          </a:xfrm>
          <a:prstGeom prst="rect">
            <a:avLst/>
          </a:prstGeom>
          <a:solidFill>
            <a:srgbClr val="FFFF00"/>
          </a:solidFill>
          <a:ln w="952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15000"/>
              </a:lnSpc>
              <a:spcBef>
                <a:spcPct val="0"/>
              </a:spcBef>
              <a:buClrTx/>
              <a:buSzTx/>
              <a:buFontTx/>
              <a:buNone/>
            </a:pPr>
            <a:r>
              <a:rPr lang="zh-CN" altLang="en-US" sz="2200" b="1" i="1">
                <a:solidFill>
                  <a:schemeClr val="accent2"/>
                </a:solidFill>
                <a:latin typeface="Times New Roman" panose="02020603050405020304" pitchFamily="18" charset="0"/>
                <a:ea typeface="楷体_GB2312" pitchFamily="49" charset="-122"/>
              </a:rPr>
              <a:t>接收方：</a:t>
            </a:r>
            <a:r>
              <a:rPr lang="zh-CN" altLang="en-US" sz="2200" b="1">
                <a:latin typeface="Times New Roman" panose="02020603050405020304" pitchFamily="18" charset="0"/>
                <a:ea typeface="华文中宋" panose="02010600040101010101" pitchFamily="2" charset="-122"/>
              </a:rPr>
              <a:t>将收到的数据</a:t>
            </a:r>
            <a:r>
              <a:rPr lang="zh-CN" altLang="en-US" sz="2200" b="1">
                <a:solidFill>
                  <a:srgbClr val="FF0000"/>
                </a:solidFill>
                <a:latin typeface="Times New Roman" panose="02020603050405020304" pitchFamily="18" charset="0"/>
                <a:ea typeface="华文中宋" panose="02010600040101010101" pitchFamily="2" charset="-122"/>
              </a:rPr>
              <a:t>由低层向高层逐层传递，</a:t>
            </a:r>
            <a:r>
              <a:rPr lang="zh-CN" altLang="en-US" sz="2200" b="1">
                <a:latin typeface="Times New Roman" panose="02020603050405020304" pitchFamily="18" charset="0"/>
                <a:ea typeface="华文中宋" panose="02010600040101010101" pitchFamily="2" charset="-122"/>
              </a:rPr>
              <a:t>每经过一层，</a:t>
            </a:r>
            <a:r>
              <a:rPr lang="zh-CN" altLang="en-US" sz="2200" b="1">
                <a:solidFill>
                  <a:srgbClr val="FF0000"/>
                </a:solidFill>
                <a:latin typeface="Times New Roman" panose="02020603050405020304" pitchFamily="18" charset="0"/>
                <a:ea typeface="华文中宋" panose="02010600040101010101" pitchFamily="2" charset="-122"/>
              </a:rPr>
              <a:t>去掉该层的控制信息</a:t>
            </a:r>
            <a:r>
              <a:rPr lang="zh-CN" altLang="en-US" sz="2200" b="1">
                <a:latin typeface="Times New Roman" panose="02020603050405020304" pitchFamily="18" charset="0"/>
                <a:ea typeface="华文中宋" panose="02010600040101010101" pitchFamily="2" charset="-122"/>
              </a:rPr>
              <a:t>，直到最高层，恢复为用户数据。</a:t>
            </a:r>
            <a:r>
              <a:rPr lang="zh-CN" altLang="en-US" sz="2200" b="1">
                <a:solidFill>
                  <a:srgbClr val="FF0000"/>
                </a:solidFill>
                <a:latin typeface="Times New Roman" panose="02020603050405020304" pitchFamily="18" charset="0"/>
                <a:ea typeface="华文中宋" panose="02010600040101010101" pitchFamily="2" charset="-122"/>
              </a:rPr>
              <a:t>（逐层解封）</a:t>
            </a:r>
          </a:p>
        </p:txBody>
      </p:sp>
      <p:graphicFrame>
        <p:nvGraphicFramePr>
          <p:cNvPr id="398345" name="Group 9"/>
          <p:cNvGraphicFramePr>
            <a:graphicFrameLocks noGrp="1"/>
          </p:cNvGraphicFramePr>
          <p:nvPr>
            <p:ph sz="half" idx="2"/>
          </p:nvPr>
        </p:nvGraphicFramePr>
        <p:xfrm>
          <a:off x="2154238" y="4699000"/>
          <a:ext cx="3810000" cy="546100"/>
        </p:xfrm>
        <a:graphic>
          <a:graphicData uri="http://schemas.openxmlformats.org/drawingml/2006/table">
            <a:tbl>
              <a:tblPr/>
              <a:tblGrid>
                <a:gridCol w="492125"/>
                <a:gridCol w="490537"/>
                <a:gridCol w="490538"/>
                <a:gridCol w="490537"/>
                <a:gridCol w="1363663"/>
                <a:gridCol w="482600"/>
              </a:tblGrid>
              <a:tr h="546100">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000" b="1" i="0" u="none" strike="noStrike" cap="none" normalizeH="0" baseline="-3000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000" b="1" i="0" u="none" strike="noStrike" cap="none" normalizeH="0" baseline="-3000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000" b="1" i="0" u="none" strike="noStrike" cap="none" normalizeH="0" baseline="-3000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000" b="1" i="0" u="none" strike="noStrike" cap="none" normalizeH="0" baseline="-3000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应用数据</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en-US" altLang="zh-CN" sz="2000" b="1" i="0" u="none" strike="noStrike" cap="none" normalizeH="0" baseline="-3000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bl>
          </a:graphicData>
        </a:graphic>
      </p:graphicFrame>
      <p:sp>
        <p:nvSpPr>
          <p:cNvPr id="398363" name="AutoShape 27"/>
          <p:cNvSpPr>
            <a:spLocks noChangeArrowheads="1"/>
          </p:cNvSpPr>
          <p:nvPr/>
        </p:nvSpPr>
        <p:spPr bwMode="auto">
          <a:xfrm>
            <a:off x="842963" y="3768725"/>
            <a:ext cx="231775" cy="2384425"/>
          </a:xfrm>
          <a:prstGeom prst="downArrow">
            <a:avLst>
              <a:gd name="adj1" fmla="val 50000"/>
              <a:gd name="adj2" fmla="val 257192"/>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98364" name="AutoShape 28"/>
          <p:cNvSpPr>
            <a:spLocks noChangeArrowheads="1"/>
          </p:cNvSpPr>
          <p:nvPr/>
        </p:nvSpPr>
        <p:spPr bwMode="auto">
          <a:xfrm>
            <a:off x="2252663" y="6621463"/>
            <a:ext cx="3228975" cy="236537"/>
          </a:xfrm>
          <a:prstGeom prst="rightArrow">
            <a:avLst>
              <a:gd name="adj1" fmla="val 50000"/>
              <a:gd name="adj2" fmla="val 34127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98365" name="AutoShape 29"/>
          <p:cNvSpPr>
            <a:spLocks noChangeArrowheads="1"/>
          </p:cNvSpPr>
          <p:nvPr/>
        </p:nvSpPr>
        <p:spPr bwMode="auto">
          <a:xfrm>
            <a:off x="7251700" y="3505200"/>
            <a:ext cx="301625" cy="2647950"/>
          </a:xfrm>
          <a:prstGeom prst="upArrow">
            <a:avLst>
              <a:gd name="adj1" fmla="val 50000"/>
              <a:gd name="adj2" fmla="val 219474"/>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98343" name="Text Box 7"/>
          <p:cNvSpPr txBox="1">
            <a:spLocks noChangeArrowheads="1"/>
          </p:cNvSpPr>
          <p:nvPr/>
        </p:nvSpPr>
        <p:spPr bwMode="auto">
          <a:xfrm>
            <a:off x="463550" y="530225"/>
            <a:ext cx="7308850" cy="1206500"/>
          </a:xfrm>
          <a:prstGeom prst="rect">
            <a:avLst/>
          </a:prstGeom>
          <a:solidFill>
            <a:srgbClr val="FFFF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10000"/>
              </a:lnSpc>
              <a:spcBef>
                <a:spcPct val="0"/>
              </a:spcBef>
              <a:buClrTx/>
              <a:buSzTx/>
              <a:buFontTx/>
              <a:buNone/>
            </a:pPr>
            <a:r>
              <a:rPr lang="zh-CN" altLang="en-US" sz="2200" b="1" i="1">
                <a:solidFill>
                  <a:schemeClr val="accent2"/>
                </a:solidFill>
                <a:latin typeface="Times New Roman" panose="02020603050405020304" pitchFamily="18" charset="0"/>
                <a:ea typeface="楷体_GB2312" pitchFamily="49" charset="-122"/>
              </a:rPr>
              <a:t>发送方：</a:t>
            </a:r>
            <a:r>
              <a:rPr lang="zh-CN" altLang="en-US" sz="2200" b="1">
                <a:latin typeface="Times New Roman" panose="02020603050405020304" pitchFamily="18" charset="0"/>
                <a:ea typeface="华文中宋" panose="02010600040101010101" pitchFamily="2" charset="-122"/>
              </a:rPr>
              <a:t>将用户数据由</a:t>
            </a:r>
            <a:r>
              <a:rPr lang="zh-CN" altLang="en-US" sz="2200" b="1">
                <a:solidFill>
                  <a:srgbClr val="FF0000"/>
                </a:solidFill>
                <a:latin typeface="Times New Roman" panose="02020603050405020304" pitchFamily="18" charset="0"/>
                <a:ea typeface="华文中宋" panose="02010600040101010101" pitchFamily="2" charset="-122"/>
              </a:rPr>
              <a:t>高层向低层逐层传递</a:t>
            </a:r>
            <a:r>
              <a:rPr lang="zh-CN" altLang="en-US" sz="2200" b="1">
                <a:latin typeface="Times New Roman" panose="02020603050405020304" pitchFamily="18" charset="0"/>
                <a:ea typeface="华文中宋" panose="02010600040101010101" pitchFamily="2" charset="-122"/>
              </a:rPr>
              <a:t>，每经过一层，</a:t>
            </a:r>
            <a:r>
              <a:rPr lang="zh-CN" altLang="en-US" sz="2200" b="1">
                <a:solidFill>
                  <a:srgbClr val="FF0000"/>
                </a:solidFill>
                <a:latin typeface="Times New Roman" panose="02020603050405020304" pitchFamily="18" charset="0"/>
                <a:ea typeface="华文中宋" panose="02010600040101010101" pitchFamily="2" charset="-122"/>
              </a:rPr>
              <a:t>加上该层的控制信息</a:t>
            </a:r>
            <a:r>
              <a:rPr lang="zh-CN" altLang="en-US" sz="2200" b="1">
                <a:latin typeface="Times New Roman" panose="02020603050405020304" pitchFamily="18" charset="0"/>
                <a:ea typeface="华文中宋" panose="02010600040101010101" pitchFamily="2" charset="-122"/>
              </a:rPr>
              <a:t>，直到最低层（物理层），然后直接通过物理媒体传输到目的方。</a:t>
            </a:r>
            <a:r>
              <a:rPr lang="zh-CN" altLang="en-US" sz="2200" b="1">
                <a:solidFill>
                  <a:srgbClr val="FF0000"/>
                </a:solidFill>
                <a:latin typeface="Times New Roman" panose="02020603050405020304" pitchFamily="18" charset="0"/>
                <a:ea typeface="华文中宋" panose="02010600040101010101" pitchFamily="2" charset="-122"/>
              </a:rPr>
              <a:t>（逐层封装）</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8343"/>
                                        </p:tgtEl>
                                        <p:attrNameLst>
                                          <p:attrName>style.visibility</p:attrName>
                                        </p:attrNameLst>
                                      </p:cBhvr>
                                      <p:to>
                                        <p:strVal val="visible"/>
                                      </p:to>
                                    </p:set>
                                    <p:animEffect transition="in" filter="wipe(down)">
                                      <p:cBhvr>
                                        <p:cTn id="7" dur="500"/>
                                        <p:tgtEl>
                                          <p:spTgt spid="3983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8363"/>
                                        </p:tgtEl>
                                        <p:attrNameLst>
                                          <p:attrName>style.visibility</p:attrName>
                                        </p:attrNameLst>
                                      </p:cBhvr>
                                      <p:to>
                                        <p:strVal val="visible"/>
                                      </p:to>
                                    </p:set>
                                    <p:animEffect transition="in" filter="wipe(up)">
                                      <p:cBhvr>
                                        <p:cTn id="12" dur="500"/>
                                        <p:tgtEl>
                                          <p:spTgt spid="3983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8364"/>
                                        </p:tgtEl>
                                        <p:attrNameLst>
                                          <p:attrName>style.visibility</p:attrName>
                                        </p:attrNameLst>
                                      </p:cBhvr>
                                      <p:to>
                                        <p:strVal val="visible"/>
                                      </p:to>
                                    </p:set>
                                    <p:animEffect transition="in" filter="wipe(left)">
                                      <p:cBhvr>
                                        <p:cTn id="17" dur="500"/>
                                        <p:tgtEl>
                                          <p:spTgt spid="3983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98344"/>
                                        </p:tgtEl>
                                        <p:attrNameLst>
                                          <p:attrName>style.visibility</p:attrName>
                                        </p:attrNameLst>
                                      </p:cBhvr>
                                      <p:to>
                                        <p:strVal val="visible"/>
                                      </p:to>
                                    </p:set>
                                    <p:animEffect transition="in" filter="wipe(down)">
                                      <p:cBhvr>
                                        <p:cTn id="22" dur="500"/>
                                        <p:tgtEl>
                                          <p:spTgt spid="3983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98365"/>
                                        </p:tgtEl>
                                        <p:attrNameLst>
                                          <p:attrName>style.visibility</p:attrName>
                                        </p:attrNameLst>
                                      </p:cBhvr>
                                      <p:to>
                                        <p:strVal val="visible"/>
                                      </p:to>
                                    </p:set>
                                    <p:animEffect transition="in" filter="wipe(down)">
                                      <p:cBhvr>
                                        <p:cTn id="27" dur="500"/>
                                        <p:tgtEl>
                                          <p:spTgt spid="39836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398345"/>
                                        </p:tgtEl>
                                        <p:attrNameLst>
                                          <p:attrName>style.visibility</p:attrName>
                                        </p:attrNameLst>
                                      </p:cBhvr>
                                      <p:to>
                                        <p:strVal val="visible"/>
                                      </p:to>
                                    </p:set>
                                    <p:animEffect transition="in" filter="wipe(down)">
                                      <p:cBhvr>
                                        <p:cTn id="32" dur="500"/>
                                        <p:tgtEl>
                                          <p:spTgt spid="398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4" grpId="0" animBg="1"/>
      <p:bldP spid="398363" grpId="0" animBg="1"/>
      <p:bldP spid="398364" grpId="0" animBg="1"/>
      <p:bldP spid="398365" grpId="0" animBg="1"/>
      <p:bldP spid="39834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2B237C8-E2C2-4387-A8B3-23F5C5419781}" type="slidenum">
              <a:rPr lang="en-US" altLang="zh-CN" sz="1400" smtClean="0"/>
              <a:pPr>
                <a:spcBef>
                  <a:spcPct val="0"/>
                </a:spcBef>
                <a:buClrTx/>
                <a:buSzTx/>
                <a:buFontTx/>
                <a:buNone/>
              </a:pPr>
              <a:t>157</a:t>
            </a:fld>
            <a:endParaRPr lang="en-US" altLang="zh-CN" sz="1400" smtClean="0"/>
          </a:p>
        </p:txBody>
      </p:sp>
      <p:sp>
        <p:nvSpPr>
          <p:cNvPr id="119821" name="Text Box 13"/>
          <p:cNvSpPr txBox="1">
            <a:spLocks noChangeArrowheads="1"/>
          </p:cNvSpPr>
          <p:nvPr/>
        </p:nvSpPr>
        <p:spPr bwMode="auto">
          <a:xfrm>
            <a:off x="5021263" y="1900238"/>
            <a:ext cx="900112" cy="345916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lnSpc>
                <a:spcPct val="150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第</a:t>
            </a:r>
            <a:r>
              <a:rPr lang="en-US" altLang="zh-CN" sz="2200" b="1">
                <a:solidFill>
                  <a:srgbClr val="FF0000"/>
                </a:solidFill>
                <a:latin typeface="Times New Roman" panose="02020603050405020304" pitchFamily="18" charset="0"/>
                <a:ea typeface="华文中宋" panose="02010600040101010101" pitchFamily="2" charset="-122"/>
              </a:rPr>
              <a:t>5</a:t>
            </a:r>
            <a:r>
              <a:rPr lang="zh-CN" altLang="en-US" sz="2200" b="1">
                <a:solidFill>
                  <a:srgbClr val="FF0000"/>
                </a:solidFill>
                <a:latin typeface="Times New Roman" panose="02020603050405020304" pitchFamily="18" charset="0"/>
                <a:ea typeface="华文中宋" panose="02010600040101010101" pitchFamily="2" charset="-122"/>
              </a:rPr>
              <a:t>层</a:t>
            </a:r>
          </a:p>
          <a:p>
            <a:pPr algn="just">
              <a:lnSpc>
                <a:spcPct val="150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第</a:t>
            </a:r>
            <a:r>
              <a:rPr lang="en-US" altLang="zh-CN" sz="2200" b="1">
                <a:solidFill>
                  <a:srgbClr val="FF0000"/>
                </a:solidFill>
                <a:latin typeface="Times New Roman" panose="02020603050405020304" pitchFamily="18" charset="0"/>
                <a:ea typeface="华文中宋" panose="02010600040101010101" pitchFamily="2" charset="-122"/>
              </a:rPr>
              <a:t>4</a:t>
            </a:r>
            <a:r>
              <a:rPr lang="zh-CN" altLang="en-US" sz="2200" b="1">
                <a:solidFill>
                  <a:srgbClr val="FF0000"/>
                </a:solidFill>
                <a:latin typeface="Times New Roman" panose="02020603050405020304" pitchFamily="18" charset="0"/>
                <a:ea typeface="华文中宋" panose="02010600040101010101" pitchFamily="2" charset="-122"/>
              </a:rPr>
              <a:t>层</a:t>
            </a:r>
          </a:p>
          <a:p>
            <a:pPr algn="just">
              <a:lnSpc>
                <a:spcPct val="150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第</a:t>
            </a:r>
            <a:r>
              <a:rPr lang="en-US" altLang="zh-CN" sz="2200" b="1">
                <a:solidFill>
                  <a:srgbClr val="FF0000"/>
                </a:solidFill>
                <a:latin typeface="Times New Roman" panose="02020603050405020304" pitchFamily="18" charset="0"/>
                <a:ea typeface="华文中宋" panose="02010600040101010101" pitchFamily="2" charset="-122"/>
              </a:rPr>
              <a:t>3</a:t>
            </a:r>
            <a:r>
              <a:rPr lang="zh-CN" altLang="en-US" sz="2200" b="1">
                <a:solidFill>
                  <a:srgbClr val="FF0000"/>
                </a:solidFill>
                <a:latin typeface="Times New Roman" panose="02020603050405020304" pitchFamily="18" charset="0"/>
                <a:ea typeface="华文中宋" panose="02010600040101010101" pitchFamily="2" charset="-122"/>
              </a:rPr>
              <a:t>层</a:t>
            </a:r>
          </a:p>
          <a:p>
            <a:pPr algn="just">
              <a:lnSpc>
                <a:spcPct val="150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第</a:t>
            </a:r>
            <a:r>
              <a:rPr lang="en-US" altLang="zh-CN" sz="2200" b="1">
                <a:solidFill>
                  <a:srgbClr val="FF0000"/>
                </a:solidFill>
                <a:latin typeface="Times New Roman" panose="02020603050405020304" pitchFamily="18" charset="0"/>
                <a:ea typeface="华文中宋" panose="02010600040101010101" pitchFamily="2" charset="-122"/>
              </a:rPr>
              <a:t>2</a:t>
            </a:r>
            <a:r>
              <a:rPr lang="zh-CN" altLang="en-US" sz="2200" b="1">
                <a:solidFill>
                  <a:srgbClr val="FF0000"/>
                </a:solidFill>
                <a:latin typeface="Times New Roman" panose="02020603050405020304" pitchFamily="18" charset="0"/>
                <a:ea typeface="华文中宋" panose="02010600040101010101" pitchFamily="2" charset="-122"/>
              </a:rPr>
              <a:t>层</a:t>
            </a:r>
          </a:p>
          <a:p>
            <a:pPr algn="just">
              <a:lnSpc>
                <a:spcPct val="150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第</a:t>
            </a:r>
            <a:r>
              <a:rPr lang="en-US" altLang="zh-CN" sz="2200" b="1">
                <a:solidFill>
                  <a:srgbClr val="FF0000"/>
                </a:solidFill>
                <a:latin typeface="Times New Roman" panose="02020603050405020304" pitchFamily="18" charset="0"/>
                <a:ea typeface="华文中宋" panose="02010600040101010101" pitchFamily="2" charset="-122"/>
              </a:rPr>
              <a:t>1</a:t>
            </a:r>
            <a:r>
              <a:rPr lang="zh-CN" altLang="en-US" sz="2200" b="1">
                <a:solidFill>
                  <a:srgbClr val="FF0000"/>
                </a:solidFill>
                <a:latin typeface="Times New Roman" panose="02020603050405020304" pitchFamily="18" charset="0"/>
                <a:ea typeface="华文中宋" panose="02010600040101010101" pitchFamily="2" charset="-122"/>
              </a:rPr>
              <a:t>层</a:t>
            </a:r>
          </a:p>
        </p:txBody>
      </p:sp>
      <p:sp>
        <p:nvSpPr>
          <p:cNvPr id="119822" name="Text Box 14"/>
          <p:cNvSpPr txBox="1">
            <a:spLocks noChangeArrowheads="1"/>
          </p:cNvSpPr>
          <p:nvPr/>
        </p:nvSpPr>
        <p:spPr bwMode="auto">
          <a:xfrm>
            <a:off x="7883525" y="1900238"/>
            <a:ext cx="1093788" cy="3459162"/>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lnSpc>
                <a:spcPct val="155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报文</a:t>
            </a:r>
          </a:p>
          <a:p>
            <a:pPr>
              <a:lnSpc>
                <a:spcPct val="155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报文段</a:t>
            </a:r>
            <a:r>
              <a:rPr lang="zh-CN" altLang="en-US" sz="2200" b="1">
                <a:solidFill>
                  <a:srgbClr val="FF0000"/>
                </a:solidFill>
                <a:latin typeface="Times New Roman" panose="02020603050405020304" pitchFamily="18" charset="0"/>
                <a:ea typeface="宋体" panose="02010600030101010101" pitchFamily="2" charset="-122"/>
              </a:rPr>
              <a:t> </a:t>
            </a:r>
            <a:endParaRPr lang="zh-CN" altLang="en-US" sz="2200" b="1">
              <a:solidFill>
                <a:srgbClr val="FF0000"/>
              </a:solidFill>
              <a:latin typeface="Times New Roman" panose="02020603050405020304" pitchFamily="18" charset="0"/>
              <a:ea typeface="华文中宋" panose="02010600040101010101" pitchFamily="2" charset="-122"/>
            </a:endParaRPr>
          </a:p>
          <a:p>
            <a:pPr algn="just">
              <a:lnSpc>
                <a:spcPct val="155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数据报</a:t>
            </a:r>
          </a:p>
          <a:p>
            <a:pPr algn="just">
              <a:lnSpc>
                <a:spcPct val="155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帧</a:t>
            </a:r>
          </a:p>
          <a:p>
            <a:pPr algn="just">
              <a:lnSpc>
                <a:spcPct val="155000"/>
              </a:lnSpc>
              <a:spcBef>
                <a:spcPct val="50000"/>
              </a:spcBef>
              <a:buClrTx/>
              <a:buSzTx/>
              <a:buFontTx/>
              <a:buNone/>
            </a:pPr>
            <a:r>
              <a:rPr lang="zh-CN" altLang="en-US" sz="2200" b="1">
                <a:solidFill>
                  <a:srgbClr val="FF0000"/>
                </a:solidFill>
                <a:latin typeface="Times New Roman" panose="02020603050405020304" pitchFamily="18" charset="0"/>
                <a:ea typeface="华文中宋" panose="02010600040101010101" pitchFamily="2" charset="-122"/>
              </a:rPr>
              <a:t>比特</a:t>
            </a:r>
          </a:p>
        </p:txBody>
      </p:sp>
      <p:sp>
        <p:nvSpPr>
          <p:cNvPr id="119811" name="Rectangle 3"/>
          <p:cNvSpPr>
            <a:spLocks noGrp="1" noChangeArrowheads="1"/>
          </p:cNvSpPr>
          <p:nvPr>
            <p:ph type="title"/>
          </p:nvPr>
        </p:nvSpPr>
        <p:spPr/>
        <p:txBody>
          <a:bodyPr/>
          <a:lstStyle/>
          <a:p>
            <a:pPr>
              <a:defRPr/>
            </a:pPr>
            <a:r>
              <a:rPr lang="zh-CN" altLang="en-US"/>
              <a:t>四、因特网协议栈</a:t>
            </a:r>
          </a:p>
        </p:txBody>
      </p:sp>
      <p:grpSp>
        <p:nvGrpSpPr>
          <p:cNvPr id="119820" name="Group 12"/>
          <p:cNvGrpSpPr>
            <a:grpSpLocks/>
          </p:cNvGrpSpPr>
          <p:nvPr/>
        </p:nvGrpSpPr>
        <p:grpSpPr bwMode="auto">
          <a:xfrm>
            <a:off x="5921375" y="1714500"/>
            <a:ext cx="1962150" cy="3644900"/>
            <a:chOff x="4100" y="1080"/>
            <a:chExt cx="1236" cy="2296"/>
          </a:xfrm>
        </p:grpSpPr>
        <p:sp>
          <p:nvSpPr>
            <p:cNvPr id="180234" name="Rectangle 2"/>
            <p:cNvSpPr>
              <a:spLocks noChangeArrowheads="1"/>
            </p:cNvSpPr>
            <p:nvPr/>
          </p:nvSpPr>
          <p:spPr bwMode="auto">
            <a:xfrm>
              <a:off x="4144" y="1080"/>
              <a:ext cx="1192" cy="2224"/>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80235" name="Group 5"/>
            <p:cNvGrpSpPr>
              <a:grpSpLocks/>
            </p:cNvGrpSpPr>
            <p:nvPr/>
          </p:nvGrpSpPr>
          <p:grpSpPr bwMode="auto">
            <a:xfrm>
              <a:off x="4100" y="1152"/>
              <a:ext cx="1196" cy="2224"/>
              <a:chOff x="3076" y="888"/>
              <a:chExt cx="1196" cy="2224"/>
            </a:xfrm>
          </p:grpSpPr>
          <p:sp>
            <p:nvSpPr>
              <p:cNvPr id="180236" name="Rectangle 6"/>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0237" name="Text Box 7"/>
              <p:cNvSpPr txBox="1">
                <a:spLocks noChangeArrowheads="1"/>
              </p:cNvSpPr>
              <p:nvPr/>
            </p:nvSpPr>
            <p:spPr bwMode="auto">
              <a:xfrm>
                <a:off x="3338" y="946"/>
                <a:ext cx="692" cy="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latin typeface="Comic Sans MS" panose="030F0702030302020204" pitchFamily="66" charset="0"/>
                    <a:ea typeface="华文中宋" panose="02010600040101010101" pitchFamily="2" charset="-122"/>
                  </a:rPr>
                  <a:t>应用层</a:t>
                </a:r>
              </a:p>
              <a:p>
                <a:pPr algn="ctr">
                  <a:spcBef>
                    <a:spcPct val="0"/>
                  </a:spcBef>
                  <a:buClrTx/>
                  <a:buSzTx/>
                  <a:buFontTx/>
                  <a:buNone/>
                </a:pPr>
                <a:endParaRPr lang="en-US" altLang="zh-CN" sz="2400" b="1">
                  <a:latin typeface="Comic Sans MS" panose="030F0702030302020204" pitchFamily="66" charset="0"/>
                  <a:ea typeface="华文中宋" panose="02010600040101010101" pitchFamily="2" charset="-122"/>
                </a:endParaRPr>
              </a:p>
              <a:p>
                <a:pPr algn="ctr">
                  <a:spcBef>
                    <a:spcPct val="0"/>
                  </a:spcBef>
                  <a:buClrTx/>
                  <a:buSzTx/>
                  <a:buFontTx/>
                  <a:buNone/>
                </a:pPr>
                <a:r>
                  <a:rPr lang="zh-CN" altLang="en-US" sz="2400" b="1">
                    <a:latin typeface="Comic Sans MS" panose="030F0702030302020204" pitchFamily="66" charset="0"/>
                    <a:ea typeface="华文中宋" panose="02010600040101010101" pitchFamily="2" charset="-122"/>
                  </a:rPr>
                  <a:t>运输层</a:t>
                </a:r>
              </a:p>
              <a:p>
                <a:pPr algn="ctr">
                  <a:spcBef>
                    <a:spcPct val="0"/>
                  </a:spcBef>
                  <a:buClrTx/>
                  <a:buSzTx/>
                  <a:buFontTx/>
                  <a:buNone/>
                </a:pPr>
                <a:endParaRPr lang="en-US" altLang="zh-CN" sz="2400" b="1">
                  <a:latin typeface="Comic Sans MS" panose="030F0702030302020204" pitchFamily="66" charset="0"/>
                  <a:ea typeface="华文中宋" panose="02010600040101010101" pitchFamily="2" charset="-122"/>
                </a:endParaRPr>
              </a:p>
              <a:p>
                <a:pPr algn="ctr">
                  <a:spcBef>
                    <a:spcPct val="0"/>
                  </a:spcBef>
                  <a:buClrTx/>
                  <a:buSzTx/>
                  <a:buFontTx/>
                  <a:buNone/>
                </a:pPr>
                <a:r>
                  <a:rPr lang="zh-CN" altLang="en-US" sz="2400" b="1">
                    <a:latin typeface="Comic Sans MS" panose="030F0702030302020204" pitchFamily="66" charset="0"/>
                    <a:ea typeface="华文中宋" panose="02010600040101010101" pitchFamily="2" charset="-122"/>
                  </a:rPr>
                  <a:t>网络层</a:t>
                </a:r>
              </a:p>
              <a:p>
                <a:pPr algn="ctr">
                  <a:spcBef>
                    <a:spcPct val="0"/>
                  </a:spcBef>
                  <a:buClrTx/>
                  <a:buSzTx/>
                  <a:buFontTx/>
                  <a:buNone/>
                </a:pPr>
                <a:endParaRPr lang="en-US" altLang="zh-CN" sz="2400" b="1">
                  <a:latin typeface="Comic Sans MS" panose="030F0702030302020204" pitchFamily="66" charset="0"/>
                  <a:ea typeface="华文中宋" panose="02010600040101010101" pitchFamily="2" charset="-122"/>
                </a:endParaRPr>
              </a:p>
              <a:p>
                <a:pPr algn="ctr">
                  <a:spcBef>
                    <a:spcPct val="0"/>
                  </a:spcBef>
                  <a:buClrTx/>
                  <a:buSzTx/>
                  <a:buFontTx/>
                  <a:buNone/>
                </a:pPr>
                <a:r>
                  <a:rPr lang="zh-CN" altLang="en-US" sz="2400" b="1">
                    <a:latin typeface="Comic Sans MS" panose="030F0702030302020204" pitchFamily="66" charset="0"/>
                    <a:ea typeface="华文中宋" panose="02010600040101010101" pitchFamily="2" charset="-122"/>
                  </a:rPr>
                  <a:t>链路层</a:t>
                </a:r>
              </a:p>
              <a:p>
                <a:pPr algn="ctr">
                  <a:spcBef>
                    <a:spcPct val="0"/>
                  </a:spcBef>
                  <a:buClrTx/>
                  <a:buSzTx/>
                  <a:buFontTx/>
                  <a:buNone/>
                </a:pPr>
                <a:endParaRPr lang="en-US" altLang="zh-CN" sz="2400" b="1">
                  <a:latin typeface="Comic Sans MS" panose="030F0702030302020204" pitchFamily="66" charset="0"/>
                  <a:ea typeface="华文中宋" panose="02010600040101010101" pitchFamily="2" charset="-122"/>
                </a:endParaRPr>
              </a:p>
              <a:p>
                <a:pPr algn="ctr">
                  <a:spcBef>
                    <a:spcPct val="0"/>
                  </a:spcBef>
                  <a:buClrTx/>
                  <a:buSzTx/>
                  <a:buFontTx/>
                  <a:buNone/>
                </a:pPr>
                <a:r>
                  <a:rPr lang="zh-CN" altLang="en-US" sz="2400" b="1">
                    <a:latin typeface="Comic Sans MS" panose="030F0702030302020204" pitchFamily="66" charset="0"/>
                    <a:ea typeface="华文中宋" panose="02010600040101010101" pitchFamily="2" charset="-122"/>
                  </a:rPr>
                  <a:t>物理层</a:t>
                </a:r>
              </a:p>
            </p:txBody>
          </p:sp>
          <p:sp>
            <p:nvSpPr>
              <p:cNvPr id="180238" name="Line 8"/>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39" name="Line 9"/>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40" name="Line 10"/>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41" name="Line 11"/>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80231" name="AutoShape 17">
            <a:hlinkClick r:id="" action="ppaction://hlinkshowjump?jump=nextslide" highlightClick="1"/>
          </p:cNvPr>
          <p:cNvSpPr>
            <a:spLocks noChangeArrowheads="1"/>
          </p:cNvSpPr>
          <p:nvPr/>
        </p:nvSpPr>
        <p:spPr bwMode="auto">
          <a:xfrm>
            <a:off x="7883525" y="6338888"/>
            <a:ext cx="422275" cy="346075"/>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19827" name="Text Box 19"/>
          <p:cNvSpPr txBox="1">
            <a:spLocks noChangeArrowheads="1"/>
          </p:cNvSpPr>
          <p:nvPr/>
        </p:nvSpPr>
        <p:spPr bwMode="auto">
          <a:xfrm>
            <a:off x="319088" y="1371600"/>
            <a:ext cx="4702175" cy="531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lnSpc>
                <a:spcPct val="120000"/>
              </a:lnSpc>
              <a:buClr>
                <a:srgbClr val="4D4D4D"/>
              </a:buClr>
            </a:pPr>
            <a:r>
              <a:rPr lang="zh-CN" altLang="zh-CN" sz="2400" b="1">
                <a:solidFill>
                  <a:schemeClr val="accent2"/>
                </a:solidFill>
                <a:latin typeface="Times New Roman" panose="02020603050405020304" pitchFamily="18" charset="0"/>
                <a:ea typeface="华文中宋" panose="02010600040101010101" pitchFamily="2" charset="-122"/>
              </a:rPr>
              <a:t>协议层实现：</a:t>
            </a:r>
            <a:r>
              <a:rPr lang="zh-CN" altLang="zh-CN" sz="2400" b="1">
                <a:latin typeface="Times New Roman" panose="02020603050405020304" pitchFamily="18" charset="0"/>
                <a:ea typeface="华文中宋" panose="02010600040101010101" pitchFamily="2" charset="-122"/>
              </a:rPr>
              <a:t>以软件、硬件或两者结合的方式。</a:t>
            </a:r>
          </a:p>
          <a:p>
            <a:pPr eaLnBrk="1">
              <a:lnSpc>
                <a:spcPct val="120000"/>
              </a:lnSpc>
              <a:buFont typeface="Wingdings" panose="05000000000000000000" pitchFamily="2" charset="2"/>
              <a:buChar char="ü"/>
            </a:pPr>
            <a:r>
              <a:rPr lang="zh-CN" altLang="zh-CN" sz="2400" b="1">
                <a:solidFill>
                  <a:srgbClr val="FF0000"/>
                </a:solidFill>
                <a:latin typeface="Times New Roman" panose="02020603050405020304" pitchFamily="18" charset="0"/>
                <a:ea typeface="华文中宋" panose="02010600040101010101" pitchFamily="2" charset="-122"/>
              </a:rPr>
              <a:t>应用层：</a:t>
            </a:r>
            <a:r>
              <a:rPr lang="zh-CN" altLang="zh-CN" sz="2400" b="1">
                <a:latin typeface="Times New Roman" panose="02020603050405020304" pitchFamily="18" charset="0"/>
                <a:ea typeface="华文中宋" panose="02010600040101010101" pitchFamily="2" charset="-122"/>
              </a:rPr>
              <a:t>在端系统中用软件来实现，如</a:t>
            </a:r>
            <a:r>
              <a:rPr lang="en-US" altLang="zh-CN" sz="2400" b="1">
                <a:latin typeface="Times New Roman" panose="02020603050405020304" pitchFamily="18" charset="0"/>
                <a:ea typeface="华文中宋" panose="02010600040101010101" pitchFamily="2" charset="-122"/>
              </a:rPr>
              <a:t>HTTP</a:t>
            </a:r>
            <a:r>
              <a:rPr lang="zh-CN" altLang="en-US" sz="2400" b="1">
                <a:latin typeface="Times New Roman" panose="02020603050405020304" pitchFamily="18" charset="0"/>
                <a:ea typeface="华文中宋" panose="02010600040101010101" pitchFamily="2" charset="-122"/>
              </a:rPr>
              <a:t>等。</a:t>
            </a:r>
          </a:p>
          <a:p>
            <a:pPr eaLnBrk="1">
              <a:lnSpc>
                <a:spcPct val="120000"/>
              </a:lnSpc>
              <a:buFont typeface="Wingdings" panose="05000000000000000000" pitchFamily="2" charset="2"/>
              <a:buChar char="ü"/>
            </a:pPr>
            <a:r>
              <a:rPr lang="zh-CN" altLang="en-US" sz="2400" b="1">
                <a:solidFill>
                  <a:srgbClr val="FF0000"/>
                </a:solidFill>
                <a:latin typeface="Times New Roman" panose="02020603050405020304" pitchFamily="18" charset="0"/>
                <a:ea typeface="华文中宋" panose="02010600040101010101" pitchFamily="2" charset="-122"/>
              </a:rPr>
              <a:t>运输层：</a:t>
            </a:r>
            <a:r>
              <a:rPr lang="zh-CN" altLang="en-US" sz="2400" b="1">
                <a:latin typeface="Times New Roman" panose="02020603050405020304" pitchFamily="18" charset="0"/>
                <a:ea typeface="华文中宋" panose="02010600040101010101" pitchFamily="2" charset="-122"/>
              </a:rPr>
              <a:t>同上。</a:t>
            </a:r>
          </a:p>
          <a:p>
            <a:pPr eaLnBrk="1">
              <a:lnSpc>
                <a:spcPct val="120000"/>
              </a:lnSpc>
              <a:buFont typeface="Wingdings" panose="05000000000000000000" pitchFamily="2" charset="2"/>
              <a:buChar char="ü"/>
            </a:pPr>
            <a:r>
              <a:rPr lang="zh-CN" altLang="en-US" sz="2400" b="1">
                <a:solidFill>
                  <a:srgbClr val="FF0000"/>
                </a:solidFill>
                <a:latin typeface="Times New Roman" panose="02020603050405020304" pitchFamily="18" charset="0"/>
                <a:ea typeface="华文中宋" panose="02010600040101010101" pitchFamily="2" charset="-122"/>
              </a:rPr>
              <a:t>网络层：</a:t>
            </a:r>
            <a:r>
              <a:rPr lang="zh-CN" altLang="en-US" sz="2400" b="1">
                <a:latin typeface="Times New Roman" panose="02020603050405020304" pitchFamily="18" charset="0"/>
                <a:ea typeface="华文中宋" panose="02010600040101010101" pitchFamily="2" charset="-122"/>
              </a:rPr>
              <a:t>硬件、软件混合。</a:t>
            </a:r>
          </a:p>
          <a:p>
            <a:pPr eaLnBrk="1">
              <a:lnSpc>
                <a:spcPct val="120000"/>
              </a:lnSpc>
              <a:buFont typeface="Wingdings" panose="05000000000000000000" pitchFamily="2" charset="2"/>
              <a:buChar char="ü"/>
            </a:pPr>
            <a:r>
              <a:rPr lang="zh-CN" altLang="en-US" sz="2400" b="1">
                <a:solidFill>
                  <a:srgbClr val="FF0000"/>
                </a:solidFill>
                <a:latin typeface="Times New Roman" panose="02020603050405020304" pitchFamily="18" charset="0"/>
                <a:ea typeface="华文中宋" panose="02010600040101010101" pitchFamily="2" charset="-122"/>
              </a:rPr>
              <a:t>物理层和数据链路层：</a:t>
            </a:r>
            <a:r>
              <a:rPr lang="zh-CN" altLang="en-US" sz="2400" b="1">
                <a:latin typeface="Times New Roman" panose="02020603050405020304" pitchFamily="18" charset="0"/>
                <a:ea typeface="华文中宋" panose="02010600040101010101" pitchFamily="2" charset="-122"/>
              </a:rPr>
              <a:t>负责处理跨越特定链路的通信，通过与该链路相关的网络接口卡中实现</a:t>
            </a:r>
            <a:r>
              <a:rPr lang="en-US" altLang="zh-CN" sz="2400" b="1">
                <a:latin typeface="Times New Roman" panose="02020603050405020304" pitchFamily="18" charset="0"/>
                <a:ea typeface="华文中宋" panose="02010600040101010101" pitchFamily="2" charset="-122"/>
              </a:rPr>
              <a:t>(</a:t>
            </a:r>
            <a:r>
              <a:rPr lang="zh-CN" altLang="en-US" sz="2400" b="1">
                <a:latin typeface="Times New Roman" panose="02020603050405020304" pitchFamily="18" charset="0"/>
                <a:ea typeface="华文中宋" panose="02010600040101010101" pitchFamily="2" charset="-122"/>
              </a:rPr>
              <a:t>如以太网接口卡</a:t>
            </a:r>
            <a:r>
              <a:rPr lang="en-US" altLang="zh-CN" sz="2400" b="1">
                <a:latin typeface="Times New Roman" panose="02020603050405020304" pitchFamily="18" charset="0"/>
                <a:ea typeface="华文中宋" panose="02010600040101010101" pitchFamily="2" charset="-122"/>
              </a:rPr>
              <a:t>)</a:t>
            </a:r>
            <a:r>
              <a:rPr lang="zh-CN" altLang="en-US" sz="2400" b="1">
                <a:latin typeface="Times New Roman" panose="02020603050405020304" pitchFamily="18" charset="0"/>
                <a:ea typeface="华文中宋" panose="02010600040101010101" pitchFamily="2" charset="-122"/>
              </a:rPr>
              <a:t>。</a:t>
            </a:r>
          </a:p>
        </p:txBody>
      </p:sp>
      <p:sp>
        <p:nvSpPr>
          <p:cNvPr id="119828" name="AutoShape 20"/>
          <p:cNvSpPr>
            <a:spLocks noChangeArrowheads="1"/>
          </p:cNvSpPr>
          <p:nvPr/>
        </p:nvSpPr>
        <p:spPr bwMode="auto">
          <a:xfrm>
            <a:off x="7361238" y="571500"/>
            <a:ext cx="1616075" cy="609600"/>
          </a:xfrm>
          <a:prstGeom prst="wedgeRoundRectCallout">
            <a:avLst>
              <a:gd name="adj1" fmla="val 10903"/>
              <a:gd name="adj2" fmla="val 18880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hlink"/>
                </a:solidFill>
                <a:latin typeface="Times New Roman" panose="02020603050405020304" pitchFamily="18" charset="0"/>
                <a:ea typeface="宋体" panose="02010600030101010101" pitchFamily="2" charset="-122"/>
              </a:rPr>
              <a:t>传输单位</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9820"/>
                                        </p:tgtEl>
                                        <p:attrNameLst>
                                          <p:attrName>style.visibility</p:attrName>
                                        </p:attrNameLst>
                                      </p:cBhvr>
                                      <p:to>
                                        <p:strVal val="visible"/>
                                      </p:to>
                                    </p:set>
                                    <p:animEffect transition="in" filter="wipe(down)">
                                      <p:cBhvr>
                                        <p:cTn id="7" dur="500"/>
                                        <p:tgtEl>
                                          <p:spTgt spid="1198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9821"/>
                                        </p:tgtEl>
                                        <p:attrNameLst>
                                          <p:attrName>style.visibility</p:attrName>
                                        </p:attrNameLst>
                                      </p:cBhvr>
                                      <p:to>
                                        <p:strVal val="visible"/>
                                      </p:to>
                                    </p:set>
                                    <p:animEffect transition="in" filter="wipe(down)">
                                      <p:cBhvr>
                                        <p:cTn id="12" dur="500"/>
                                        <p:tgtEl>
                                          <p:spTgt spid="1198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9822"/>
                                        </p:tgtEl>
                                        <p:attrNameLst>
                                          <p:attrName>style.visibility</p:attrName>
                                        </p:attrNameLst>
                                      </p:cBhvr>
                                      <p:to>
                                        <p:strVal val="visible"/>
                                      </p:to>
                                    </p:set>
                                    <p:animEffect transition="in" filter="wipe(down)">
                                      <p:cBhvr>
                                        <p:cTn id="17" dur="500"/>
                                        <p:tgtEl>
                                          <p:spTgt spid="1198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9828"/>
                                        </p:tgtEl>
                                        <p:attrNameLst>
                                          <p:attrName>style.visibility</p:attrName>
                                        </p:attrNameLst>
                                      </p:cBhvr>
                                      <p:to>
                                        <p:strVal val="visible"/>
                                      </p:to>
                                    </p:set>
                                    <p:animEffect transition="in" filter="dissolve">
                                      <p:cBhvr>
                                        <p:cTn id="22" dur="500"/>
                                        <p:tgtEl>
                                          <p:spTgt spid="1198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9827">
                                            <p:txEl>
                                              <p:pRg st="0" end="0"/>
                                            </p:txEl>
                                          </p:spTgt>
                                        </p:tgtEl>
                                        <p:attrNameLst>
                                          <p:attrName>style.visibility</p:attrName>
                                        </p:attrNameLst>
                                      </p:cBhvr>
                                      <p:to>
                                        <p:strVal val="visible"/>
                                      </p:to>
                                    </p:set>
                                    <p:animEffect transition="in" filter="blinds(horizontal)">
                                      <p:cBhvr>
                                        <p:cTn id="27" dur="500"/>
                                        <p:tgtEl>
                                          <p:spTgt spid="119827">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19827">
                                            <p:txEl>
                                              <p:pRg st="1" end="1"/>
                                            </p:txEl>
                                          </p:spTgt>
                                        </p:tgtEl>
                                        <p:attrNameLst>
                                          <p:attrName>style.visibility</p:attrName>
                                        </p:attrNameLst>
                                      </p:cBhvr>
                                      <p:to>
                                        <p:strVal val="visible"/>
                                      </p:to>
                                    </p:set>
                                    <p:animEffect transition="in" filter="blinds(horizontal)">
                                      <p:cBhvr>
                                        <p:cTn id="32" dur="500"/>
                                        <p:tgtEl>
                                          <p:spTgt spid="119827">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19827">
                                            <p:txEl>
                                              <p:pRg st="2" end="2"/>
                                            </p:txEl>
                                          </p:spTgt>
                                        </p:tgtEl>
                                        <p:attrNameLst>
                                          <p:attrName>style.visibility</p:attrName>
                                        </p:attrNameLst>
                                      </p:cBhvr>
                                      <p:to>
                                        <p:strVal val="visible"/>
                                      </p:to>
                                    </p:set>
                                    <p:animEffect transition="in" filter="blinds(horizontal)">
                                      <p:cBhvr>
                                        <p:cTn id="37" dur="500"/>
                                        <p:tgtEl>
                                          <p:spTgt spid="119827">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19827">
                                            <p:txEl>
                                              <p:pRg st="3" end="3"/>
                                            </p:txEl>
                                          </p:spTgt>
                                        </p:tgtEl>
                                        <p:attrNameLst>
                                          <p:attrName>style.visibility</p:attrName>
                                        </p:attrNameLst>
                                      </p:cBhvr>
                                      <p:to>
                                        <p:strVal val="visible"/>
                                      </p:to>
                                    </p:set>
                                    <p:animEffect transition="in" filter="blinds(horizontal)">
                                      <p:cBhvr>
                                        <p:cTn id="42" dur="500"/>
                                        <p:tgtEl>
                                          <p:spTgt spid="119827">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19827">
                                            <p:txEl>
                                              <p:pRg st="4" end="4"/>
                                            </p:txEl>
                                          </p:spTgt>
                                        </p:tgtEl>
                                        <p:attrNameLst>
                                          <p:attrName>style.visibility</p:attrName>
                                        </p:attrNameLst>
                                      </p:cBhvr>
                                      <p:to>
                                        <p:strVal val="visible"/>
                                      </p:to>
                                    </p:set>
                                    <p:animEffect transition="in" filter="blinds(horizontal)">
                                      <p:cBhvr>
                                        <p:cTn id="47" dur="500"/>
                                        <p:tgtEl>
                                          <p:spTgt spid="119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1" grpId="0" animBg="1"/>
      <p:bldP spid="119822" grpId="0" animBg="1"/>
      <p:bldP spid="11982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02B0CA4A-A9BB-4892-8ABE-14F6371CCA42}" type="slidenum">
              <a:rPr lang="en-US" altLang="zh-CN" sz="1400" smtClean="0"/>
              <a:pPr>
                <a:spcBef>
                  <a:spcPct val="0"/>
                </a:spcBef>
                <a:buClrTx/>
                <a:buSzTx/>
                <a:buFontTx/>
                <a:buNone/>
              </a:pPr>
              <a:t>158</a:t>
            </a:fld>
            <a:endParaRPr lang="en-US" altLang="zh-CN" sz="1400" smtClean="0"/>
          </a:p>
        </p:txBody>
      </p:sp>
      <p:sp>
        <p:nvSpPr>
          <p:cNvPr id="343042" name="Rectangle 2"/>
          <p:cNvSpPr>
            <a:spLocks noGrp="1" noChangeArrowheads="1"/>
          </p:cNvSpPr>
          <p:nvPr>
            <p:ph type="title"/>
          </p:nvPr>
        </p:nvSpPr>
        <p:spPr>
          <a:xfrm>
            <a:off x="533400" y="228600"/>
            <a:ext cx="7772400" cy="949325"/>
          </a:xfrm>
        </p:spPr>
        <p:txBody>
          <a:bodyPr/>
          <a:lstStyle/>
          <a:p>
            <a:pPr>
              <a:defRPr/>
            </a:pPr>
            <a:r>
              <a:rPr lang="zh-CN" altLang="en-US"/>
              <a:t>各层功能</a:t>
            </a:r>
          </a:p>
        </p:txBody>
      </p:sp>
      <p:sp>
        <p:nvSpPr>
          <p:cNvPr id="343043" name="Rectangle 3"/>
          <p:cNvSpPr>
            <a:spLocks noGrp="1" noChangeArrowheads="1"/>
          </p:cNvSpPr>
          <p:nvPr>
            <p:ph type="body" sz="half" idx="1"/>
          </p:nvPr>
        </p:nvSpPr>
        <p:spPr>
          <a:xfrm>
            <a:off x="571500" y="1177925"/>
            <a:ext cx="7948613" cy="5297488"/>
          </a:xfrm>
        </p:spPr>
        <p:txBody>
          <a:bodyPr/>
          <a:lstStyle/>
          <a:p>
            <a:pPr eaLnBrk="1">
              <a:lnSpc>
                <a:spcPct val="110000"/>
              </a:lnSpc>
            </a:pPr>
            <a:r>
              <a:rPr lang="zh-CN" altLang="en-US" sz="2400" b="1" smtClean="0">
                <a:solidFill>
                  <a:srgbClr val="FF0000"/>
                </a:solidFill>
                <a:latin typeface="方正大标宋简体" panose="02010601030101010101" pitchFamily="2" charset="-122"/>
                <a:ea typeface="华文中宋" panose="02010600040101010101" pitchFamily="2" charset="-122"/>
              </a:rPr>
              <a:t>应用层：</a:t>
            </a:r>
            <a:r>
              <a:rPr lang="zh-CN" altLang="en-US" sz="2400" b="1" smtClean="0">
                <a:latin typeface="方正大标宋简体" panose="02010601030101010101" pitchFamily="2" charset="-122"/>
                <a:ea typeface="华文中宋" panose="02010600040101010101" pitchFamily="2" charset="-122"/>
              </a:rPr>
              <a:t>提供各种网络应用。</a:t>
            </a:r>
            <a:r>
              <a:rPr lang="zh-CN" altLang="zh-CN" sz="2400" b="1" smtClean="0">
                <a:latin typeface="方正大标宋简体" panose="02010601030101010101" pitchFamily="2" charset="-122"/>
                <a:ea typeface="华文中宋" panose="02010600040101010101" pitchFamily="2" charset="-122"/>
              </a:rPr>
              <a:t>传输</a:t>
            </a:r>
            <a:r>
              <a:rPr lang="zh-CN" altLang="en-US" sz="2400" b="1" smtClean="0">
                <a:latin typeface="方正大标宋简体" panose="02010601030101010101" pitchFamily="2" charset="-122"/>
                <a:ea typeface="华文中宋" panose="02010600040101010101" pitchFamily="2" charset="-122"/>
              </a:rPr>
              <a:t>应用报文。</a:t>
            </a:r>
            <a:endParaRPr lang="en-US" altLang="zh-CN" sz="2400" b="1" smtClean="0">
              <a:latin typeface="方正大标宋简体" panose="02010601030101010101" pitchFamily="2" charset="-122"/>
              <a:ea typeface="华文中宋" panose="02010600040101010101" pitchFamily="2" charset="-122"/>
            </a:endParaRPr>
          </a:p>
          <a:p>
            <a:pPr lvl="1" eaLnBrk="1">
              <a:lnSpc>
                <a:spcPct val="110000"/>
              </a:lnSpc>
            </a:pPr>
            <a:r>
              <a:rPr lang="en-US" altLang="zh-CN" b="1" smtClean="0">
                <a:latin typeface="方正大标宋简体" panose="02010601030101010101" pitchFamily="2" charset="-122"/>
                <a:ea typeface="华文中宋" panose="02010600040101010101" pitchFamily="2" charset="-122"/>
              </a:rPr>
              <a:t>FTP</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 SMTP</a:t>
            </a:r>
            <a:r>
              <a:rPr lang="zh-CN" altLang="en-US" b="1" smtClean="0">
                <a:latin typeface="方正大标宋简体" panose="02010601030101010101" pitchFamily="2" charset="-122"/>
                <a:ea typeface="华文中宋" panose="02010600040101010101" pitchFamily="2" charset="-122"/>
              </a:rPr>
              <a:t>、 </a:t>
            </a:r>
            <a:r>
              <a:rPr lang="en-US" altLang="zh-CN" b="1" smtClean="0">
                <a:latin typeface="方正大标宋简体" panose="02010601030101010101" pitchFamily="2" charset="-122"/>
                <a:ea typeface="华文中宋" panose="02010600040101010101" pitchFamily="2" charset="-122"/>
              </a:rPr>
              <a:t>HTTP</a:t>
            </a:r>
          </a:p>
          <a:p>
            <a:pPr eaLnBrk="1">
              <a:lnSpc>
                <a:spcPct val="110000"/>
              </a:lnSpc>
            </a:pPr>
            <a:r>
              <a:rPr lang="zh-CN" altLang="en-US" sz="2400" b="1" smtClean="0">
                <a:solidFill>
                  <a:srgbClr val="FF0000"/>
                </a:solidFill>
                <a:latin typeface="方正大标宋简体" panose="02010601030101010101" pitchFamily="2" charset="-122"/>
                <a:ea typeface="华文中宋" panose="02010600040101010101" pitchFamily="2" charset="-122"/>
              </a:rPr>
              <a:t>运输层：</a:t>
            </a:r>
            <a:r>
              <a:rPr lang="zh-CN" altLang="zh-CN" sz="2400" b="1" smtClean="0">
                <a:latin typeface="方正大标宋简体" panose="02010601030101010101" pitchFamily="2" charset="-122"/>
                <a:ea typeface="华文中宋" panose="02010600040101010101" pitchFamily="2" charset="-122"/>
              </a:rPr>
              <a:t>在应用程序的客户机和服务器之间</a:t>
            </a:r>
            <a:r>
              <a:rPr lang="zh-CN" altLang="en-US" sz="2400" b="1" smtClean="0">
                <a:latin typeface="方正大标宋简体" panose="02010601030101010101" pitchFamily="2" charset="-122"/>
                <a:ea typeface="华文中宋" panose="02010600040101010101" pitchFamily="2" charset="-122"/>
              </a:rPr>
              <a:t>提供</a:t>
            </a:r>
            <a:r>
              <a:rPr lang="zh-CN" altLang="zh-CN" sz="2400" b="1" smtClean="0">
                <a:latin typeface="方正大标宋简体" panose="02010601030101010101" pitchFamily="2" charset="-122"/>
                <a:ea typeface="华文中宋" panose="02010600040101010101" pitchFamily="2" charset="-122"/>
              </a:rPr>
              <a:t>传输应用层报文</a:t>
            </a:r>
            <a:r>
              <a:rPr lang="zh-CN" altLang="en-US" sz="2400" b="1" smtClean="0">
                <a:latin typeface="方正大标宋简体" panose="02010601030101010101" pitchFamily="2" charset="-122"/>
                <a:ea typeface="华文中宋" panose="02010600040101010101" pitchFamily="2" charset="-122"/>
              </a:rPr>
              <a:t>服务</a:t>
            </a:r>
            <a:r>
              <a:rPr lang="zh-CN" altLang="zh-CN" sz="2400" b="1" smtClean="0">
                <a:latin typeface="方正大标宋简体" panose="02010601030101010101" pitchFamily="2" charset="-122"/>
                <a:ea typeface="华文中宋" panose="02010600040101010101" pitchFamily="2" charset="-122"/>
              </a:rPr>
              <a:t>。传输</a:t>
            </a:r>
            <a:r>
              <a:rPr lang="zh-CN" altLang="en-US" sz="2400" b="1" smtClean="0">
                <a:solidFill>
                  <a:srgbClr val="FF0066"/>
                </a:solidFill>
                <a:latin typeface="方正大标宋简体" panose="02010601030101010101" pitchFamily="2" charset="-122"/>
                <a:ea typeface="华文中宋" panose="02010600040101010101" pitchFamily="2" charset="-122"/>
              </a:rPr>
              <a:t>报文段</a:t>
            </a:r>
            <a:r>
              <a:rPr lang="zh-CN" altLang="en-US" sz="2400" b="1" smtClean="0">
                <a:latin typeface="方正大标宋简体" panose="02010601030101010101" pitchFamily="2" charset="-122"/>
                <a:ea typeface="华文中宋" panose="02010600040101010101" pitchFamily="2" charset="-122"/>
              </a:rPr>
              <a:t>。</a:t>
            </a:r>
            <a:endParaRPr lang="en-US" altLang="zh-CN" sz="2400" b="1" smtClean="0">
              <a:latin typeface="方正大标宋简体" panose="02010601030101010101" pitchFamily="2" charset="-122"/>
              <a:ea typeface="华文中宋" panose="02010600040101010101" pitchFamily="2" charset="-122"/>
            </a:endParaRPr>
          </a:p>
          <a:p>
            <a:pPr lvl="1" eaLnBrk="1">
              <a:lnSpc>
                <a:spcPct val="110000"/>
              </a:lnSpc>
            </a:pPr>
            <a:r>
              <a:rPr lang="en-US" altLang="zh-CN" b="1" smtClean="0">
                <a:latin typeface="方正大标宋简体" panose="02010601030101010101" pitchFamily="2" charset="-122"/>
                <a:ea typeface="华文中宋" panose="02010600040101010101" pitchFamily="2" charset="-122"/>
              </a:rPr>
              <a:t>TCP</a:t>
            </a:r>
            <a:r>
              <a:rPr lang="zh-CN" altLang="en-US" b="1" smtClean="0">
                <a:latin typeface="方正大标宋简体" panose="02010601030101010101" pitchFamily="2" charset="-122"/>
                <a:ea typeface="华文中宋" panose="02010600040101010101" pitchFamily="2" charset="-122"/>
              </a:rPr>
              <a:t>、 </a:t>
            </a:r>
            <a:r>
              <a:rPr lang="en-US" altLang="zh-CN" b="1" smtClean="0">
                <a:latin typeface="方正大标宋简体" panose="02010601030101010101" pitchFamily="2" charset="-122"/>
                <a:ea typeface="华文中宋" panose="02010600040101010101" pitchFamily="2" charset="-122"/>
              </a:rPr>
              <a:t>UDP</a:t>
            </a:r>
          </a:p>
          <a:p>
            <a:pPr eaLnBrk="1">
              <a:lnSpc>
                <a:spcPct val="110000"/>
              </a:lnSpc>
            </a:pPr>
            <a:r>
              <a:rPr lang="zh-CN" altLang="en-US" sz="2400" b="1" smtClean="0">
                <a:solidFill>
                  <a:srgbClr val="FF0000"/>
                </a:solidFill>
                <a:latin typeface="方正大标宋简体" panose="02010601030101010101" pitchFamily="2" charset="-122"/>
                <a:ea typeface="华文中宋" panose="02010600040101010101" pitchFamily="2" charset="-122"/>
              </a:rPr>
              <a:t>网络层：</a:t>
            </a:r>
            <a:r>
              <a:rPr lang="zh-CN" altLang="zh-CN" sz="2400" b="1" smtClean="0">
                <a:latin typeface="方正大标宋简体" panose="02010601030101010101" pitchFamily="2" charset="-122"/>
                <a:ea typeface="华文中宋" panose="02010600040101010101" pitchFamily="2" charset="-122"/>
              </a:rPr>
              <a:t>主机和主机之间传输网络层分组（</a:t>
            </a:r>
            <a:r>
              <a:rPr lang="zh-CN" altLang="zh-CN" sz="2400" b="1" smtClean="0">
                <a:solidFill>
                  <a:srgbClr val="FF0066"/>
                </a:solidFill>
                <a:latin typeface="方正大标宋简体" panose="02010601030101010101" pitchFamily="2" charset="-122"/>
                <a:ea typeface="华文中宋" panose="02010600040101010101" pitchFamily="2" charset="-122"/>
              </a:rPr>
              <a:t>数据报</a:t>
            </a:r>
            <a:r>
              <a:rPr lang="zh-CN" altLang="zh-CN" sz="2400" b="1" smtClean="0">
                <a:latin typeface="方正大标宋简体" panose="02010601030101010101" pitchFamily="2" charset="-122"/>
                <a:ea typeface="华文中宋" panose="02010600040101010101" pitchFamily="2" charset="-122"/>
              </a:rPr>
              <a:t>）。</a:t>
            </a:r>
            <a:endParaRPr lang="en-US" altLang="zh-CN" sz="2400" b="1" smtClean="0">
              <a:latin typeface="方正大标宋简体" panose="02010601030101010101" pitchFamily="2" charset="-122"/>
              <a:ea typeface="华文中宋" panose="02010600040101010101" pitchFamily="2" charset="-122"/>
            </a:endParaRPr>
          </a:p>
          <a:p>
            <a:pPr lvl="1" eaLnBrk="1">
              <a:lnSpc>
                <a:spcPct val="110000"/>
              </a:lnSpc>
            </a:pPr>
            <a:r>
              <a:rPr lang="en-US" altLang="zh-CN" b="1" smtClean="0">
                <a:latin typeface="方正大标宋简体" panose="02010601030101010101" pitchFamily="2" charset="-122"/>
                <a:ea typeface="华文中宋" panose="02010600040101010101" pitchFamily="2" charset="-122"/>
              </a:rPr>
              <a:t>IP</a:t>
            </a:r>
            <a:r>
              <a:rPr lang="zh-CN" altLang="en-US" b="1" smtClean="0">
                <a:latin typeface="方正大标宋简体" panose="02010601030101010101" pitchFamily="2" charset="-122"/>
                <a:ea typeface="华文中宋" panose="02010600040101010101" pitchFamily="2" charset="-122"/>
              </a:rPr>
              <a:t>协议、 选路协议</a:t>
            </a:r>
            <a:endParaRPr lang="en-US" altLang="zh-CN" b="1" smtClean="0">
              <a:latin typeface="方正大标宋简体" panose="02010601030101010101" pitchFamily="2" charset="-122"/>
              <a:ea typeface="华文中宋" panose="02010600040101010101" pitchFamily="2" charset="-122"/>
            </a:endParaRPr>
          </a:p>
          <a:p>
            <a:pPr eaLnBrk="1">
              <a:lnSpc>
                <a:spcPct val="110000"/>
              </a:lnSpc>
            </a:pPr>
            <a:r>
              <a:rPr lang="zh-CN" altLang="en-US" sz="2400" b="1" smtClean="0">
                <a:solidFill>
                  <a:srgbClr val="FF0000"/>
                </a:solidFill>
                <a:latin typeface="方正大标宋简体" panose="02010601030101010101" pitchFamily="2" charset="-122"/>
                <a:ea typeface="华文中宋" panose="02010600040101010101" pitchFamily="2" charset="-122"/>
              </a:rPr>
              <a:t>链路层：</a:t>
            </a:r>
            <a:r>
              <a:rPr lang="en-US" altLang="zh-CN" sz="2400" b="1" smtClean="0">
                <a:latin typeface="方正大标宋简体" panose="02010601030101010101" pitchFamily="2" charset="-122"/>
                <a:ea typeface="华文中宋" panose="02010600040101010101" pitchFamily="2" charset="-122"/>
              </a:rPr>
              <a:t> </a:t>
            </a:r>
            <a:r>
              <a:rPr lang="zh-CN" altLang="en-US" sz="2400" b="1" smtClean="0">
                <a:latin typeface="方正大标宋简体" panose="02010601030101010101" pitchFamily="2" charset="-122"/>
                <a:ea typeface="华文中宋" panose="02010600040101010101" pitchFamily="2" charset="-122"/>
              </a:rPr>
              <a:t>在邻近单元之间传输数据（</a:t>
            </a:r>
            <a:r>
              <a:rPr lang="zh-CN" altLang="en-US" sz="2400" b="1" smtClean="0">
                <a:solidFill>
                  <a:srgbClr val="FF0066"/>
                </a:solidFill>
                <a:latin typeface="方正大标宋简体" panose="02010601030101010101" pitchFamily="2" charset="-122"/>
                <a:ea typeface="华文中宋" panose="02010600040101010101" pitchFamily="2" charset="-122"/>
              </a:rPr>
              <a:t>帧</a:t>
            </a:r>
            <a:r>
              <a:rPr lang="zh-CN" altLang="en-US" sz="2400" b="1" smtClean="0">
                <a:latin typeface="方正大标宋简体" panose="02010601030101010101" pitchFamily="2" charset="-122"/>
                <a:ea typeface="华文中宋" panose="02010600040101010101" pitchFamily="2" charset="-122"/>
              </a:rPr>
              <a:t> ）。</a:t>
            </a:r>
            <a:endParaRPr lang="en-US" altLang="zh-CN" sz="2400" b="1" smtClean="0">
              <a:latin typeface="方正大标宋简体" panose="02010601030101010101" pitchFamily="2" charset="-122"/>
              <a:ea typeface="华文中宋" panose="02010600040101010101" pitchFamily="2" charset="-122"/>
            </a:endParaRPr>
          </a:p>
          <a:p>
            <a:pPr lvl="1" eaLnBrk="1">
              <a:lnSpc>
                <a:spcPct val="110000"/>
              </a:lnSpc>
            </a:pPr>
            <a:r>
              <a:rPr lang="en-US" altLang="zh-CN" b="1" smtClean="0">
                <a:latin typeface="方正大标宋简体" panose="02010601030101010101" pitchFamily="2" charset="-122"/>
                <a:ea typeface="华文中宋" panose="02010600040101010101" pitchFamily="2" charset="-122"/>
              </a:rPr>
              <a:t>PPP</a:t>
            </a:r>
            <a:r>
              <a:rPr lang="zh-CN" altLang="en-US" b="1" smtClean="0">
                <a:latin typeface="方正大标宋简体" panose="02010601030101010101" pitchFamily="2" charset="-122"/>
                <a:ea typeface="华文中宋" panose="02010600040101010101" pitchFamily="2" charset="-122"/>
              </a:rPr>
              <a:t>、以太网</a:t>
            </a:r>
          </a:p>
          <a:p>
            <a:pPr eaLnBrk="1">
              <a:lnSpc>
                <a:spcPct val="110000"/>
              </a:lnSpc>
            </a:pPr>
            <a:r>
              <a:rPr lang="zh-CN" altLang="en-US" sz="2400" b="1" smtClean="0">
                <a:solidFill>
                  <a:srgbClr val="FF0000"/>
                </a:solidFill>
                <a:latin typeface="方正大标宋简体" panose="02010601030101010101" pitchFamily="2" charset="-122"/>
                <a:ea typeface="华文中宋" panose="02010600040101010101" pitchFamily="2" charset="-122"/>
              </a:rPr>
              <a:t>物理层：</a:t>
            </a:r>
            <a:r>
              <a:rPr lang="zh-CN" altLang="en-US" sz="2400" b="1" smtClean="0">
                <a:latin typeface="方正大标宋简体" panose="02010601030101010101" pitchFamily="2" charset="-122"/>
                <a:ea typeface="华文中宋" panose="02010600040101010101" pitchFamily="2" charset="-122"/>
              </a:rPr>
              <a:t>在节点之间传输</a:t>
            </a:r>
            <a:r>
              <a:rPr lang="zh-CN" altLang="en-US" sz="2400" b="1" smtClean="0">
                <a:solidFill>
                  <a:srgbClr val="FF0066"/>
                </a:solidFill>
                <a:latin typeface="方正大标宋简体" panose="02010601030101010101" pitchFamily="2" charset="-122"/>
                <a:ea typeface="华文中宋" panose="02010600040101010101" pitchFamily="2" charset="-122"/>
              </a:rPr>
              <a:t>比特流</a:t>
            </a:r>
            <a:r>
              <a:rPr lang="zh-CN" altLang="en-US" sz="2400" b="1" smtClean="0">
                <a:latin typeface="方正大标宋简体" panose="02010601030101010101" pitchFamily="2" charset="-122"/>
                <a:ea typeface="华文中宋" panose="02010600040101010101" pitchFamily="2" charset="-122"/>
              </a:rPr>
              <a:t>。</a:t>
            </a:r>
          </a:p>
          <a:p>
            <a:pPr lvl="1" eaLnBrk="1">
              <a:lnSpc>
                <a:spcPct val="110000"/>
              </a:lnSpc>
            </a:pPr>
            <a:r>
              <a:rPr lang="zh-CN" altLang="en-US" b="1" smtClean="0">
                <a:latin typeface="方正大标宋简体" panose="02010601030101010101" pitchFamily="2" charset="-122"/>
                <a:ea typeface="华文中宋" panose="02010600040101010101" pitchFamily="2" charset="-122"/>
              </a:rPr>
              <a:t>传输媒体</a:t>
            </a:r>
            <a:endParaRPr lang="en-US" altLang="zh-CN"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wipe(down)">
                                      <p:cBhvr>
                                        <p:cTn id="7" dur="500"/>
                                        <p:tgtEl>
                                          <p:spTgt spid="34304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3043">
                                            <p:txEl>
                                              <p:pRg st="1" end="1"/>
                                            </p:txEl>
                                          </p:spTgt>
                                        </p:tgtEl>
                                        <p:attrNameLst>
                                          <p:attrName>style.visibility</p:attrName>
                                        </p:attrNameLst>
                                      </p:cBhvr>
                                      <p:to>
                                        <p:strVal val="visible"/>
                                      </p:to>
                                    </p:set>
                                    <p:animEffect transition="in" filter="wipe(down)">
                                      <p:cBhvr>
                                        <p:cTn id="10" dur="500"/>
                                        <p:tgtEl>
                                          <p:spTgt spid="34304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43043">
                                            <p:txEl>
                                              <p:pRg st="2" end="2"/>
                                            </p:txEl>
                                          </p:spTgt>
                                        </p:tgtEl>
                                        <p:attrNameLst>
                                          <p:attrName>style.visibility</p:attrName>
                                        </p:attrNameLst>
                                      </p:cBhvr>
                                      <p:to>
                                        <p:strVal val="visible"/>
                                      </p:to>
                                    </p:set>
                                    <p:animEffect transition="in" filter="wipe(down)">
                                      <p:cBhvr>
                                        <p:cTn id="15" dur="500"/>
                                        <p:tgtEl>
                                          <p:spTgt spid="34304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43043">
                                            <p:txEl>
                                              <p:pRg st="3" end="3"/>
                                            </p:txEl>
                                          </p:spTgt>
                                        </p:tgtEl>
                                        <p:attrNameLst>
                                          <p:attrName>style.visibility</p:attrName>
                                        </p:attrNameLst>
                                      </p:cBhvr>
                                      <p:to>
                                        <p:strVal val="visible"/>
                                      </p:to>
                                    </p:set>
                                    <p:animEffect transition="in" filter="wipe(down)">
                                      <p:cBhvr>
                                        <p:cTn id="18" dur="500"/>
                                        <p:tgtEl>
                                          <p:spTgt spid="34304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43043">
                                            <p:txEl>
                                              <p:pRg st="4" end="4"/>
                                            </p:txEl>
                                          </p:spTgt>
                                        </p:tgtEl>
                                        <p:attrNameLst>
                                          <p:attrName>style.visibility</p:attrName>
                                        </p:attrNameLst>
                                      </p:cBhvr>
                                      <p:to>
                                        <p:strVal val="visible"/>
                                      </p:to>
                                    </p:set>
                                    <p:animEffect transition="in" filter="wipe(down)">
                                      <p:cBhvr>
                                        <p:cTn id="23" dur="500"/>
                                        <p:tgtEl>
                                          <p:spTgt spid="34304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43043">
                                            <p:txEl>
                                              <p:pRg st="5" end="5"/>
                                            </p:txEl>
                                          </p:spTgt>
                                        </p:tgtEl>
                                        <p:attrNameLst>
                                          <p:attrName>style.visibility</p:attrName>
                                        </p:attrNameLst>
                                      </p:cBhvr>
                                      <p:to>
                                        <p:strVal val="visible"/>
                                      </p:to>
                                    </p:set>
                                    <p:animEffect transition="in" filter="wipe(down)">
                                      <p:cBhvr>
                                        <p:cTn id="26" dur="500"/>
                                        <p:tgtEl>
                                          <p:spTgt spid="34304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43043">
                                            <p:txEl>
                                              <p:pRg st="6" end="6"/>
                                            </p:txEl>
                                          </p:spTgt>
                                        </p:tgtEl>
                                        <p:attrNameLst>
                                          <p:attrName>style.visibility</p:attrName>
                                        </p:attrNameLst>
                                      </p:cBhvr>
                                      <p:to>
                                        <p:strVal val="visible"/>
                                      </p:to>
                                    </p:set>
                                    <p:animEffect transition="in" filter="wipe(down)">
                                      <p:cBhvr>
                                        <p:cTn id="31" dur="500"/>
                                        <p:tgtEl>
                                          <p:spTgt spid="343043">
                                            <p:txEl>
                                              <p:pRg st="6" end="6"/>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43043">
                                            <p:txEl>
                                              <p:pRg st="7" end="7"/>
                                            </p:txEl>
                                          </p:spTgt>
                                        </p:tgtEl>
                                        <p:attrNameLst>
                                          <p:attrName>style.visibility</p:attrName>
                                        </p:attrNameLst>
                                      </p:cBhvr>
                                      <p:to>
                                        <p:strVal val="visible"/>
                                      </p:to>
                                    </p:set>
                                    <p:animEffect transition="in" filter="wipe(down)">
                                      <p:cBhvr>
                                        <p:cTn id="34" dur="500"/>
                                        <p:tgtEl>
                                          <p:spTgt spid="343043">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43043">
                                            <p:txEl>
                                              <p:pRg st="8" end="8"/>
                                            </p:txEl>
                                          </p:spTgt>
                                        </p:tgtEl>
                                        <p:attrNameLst>
                                          <p:attrName>style.visibility</p:attrName>
                                        </p:attrNameLst>
                                      </p:cBhvr>
                                      <p:to>
                                        <p:strVal val="visible"/>
                                      </p:to>
                                    </p:set>
                                    <p:animEffect transition="in" filter="wipe(down)">
                                      <p:cBhvr>
                                        <p:cTn id="39" dur="500"/>
                                        <p:tgtEl>
                                          <p:spTgt spid="343043">
                                            <p:txEl>
                                              <p:pRg st="8" end="8"/>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43043">
                                            <p:txEl>
                                              <p:pRg st="9" end="9"/>
                                            </p:txEl>
                                          </p:spTgt>
                                        </p:tgtEl>
                                        <p:attrNameLst>
                                          <p:attrName>style.visibility</p:attrName>
                                        </p:attrNameLst>
                                      </p:cBhvr>
                                      <p:to>
                                        <p:strVal val="visible"/>
                                      </p:to>
                                    </p:set>
                                    <p:animEffect transition="in" filter="wipe(down)">
                                      <p:cBhvr>
                                        <p:cTn id="42" dur="500"/>
                                        <p:tgtEl>
                                          <p:spTgt spid="3430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灯片编号占位符 7"/>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E4B19A9-BC69-4CB2-A452-E27398B08649}" type="slidenum">
              <a:rPr lang="en-US" altLang="zh-CN" sz="1400" smtClean="0"/>
              <a:pPr>
                <a:spcBef>
                  <a:spcPct val="0"/>
                </a:spcBef>
                <a:buClrTx/>
                <a:buSzTx/>
                <a:buFontTx/>
                <a:buNone/>
              </a:pPr>
              <a:t>159</a:t>
            </a:fld>
            <a:endParaRPr lang="en-US" altLang="zh-CN" sz="1400" smtClean="0"/>
          </a:p>
        </p:txBody>
      </p:sp>
      <p:sp>
        <p:nvSpPr>
          <p:cNvPr id="345090" name="Rectangle 2"/>
          <p:cNvSpPr>
            <a:spLocks noGrp="1" noChangeArrowheads="1"/>
          </p:cNvSpPr>
          <p:nvPr>
            <p:ph type="title"/>
          </p:nvPr>
        </p:nvSpPr>
        <p:spPr/>
        <p:txBody>
          <a:bodyPr/>
          <a:lstStyle/>
          <a:p>
            <a:pPr>
              <a:defRPr/>
            </a:pPr>
            <a:r>
              <a:rPr lang="zh-CN" altLang="en-US"/>
              <a:t>五、开放系统互连基本参考模型</a:t>
            </a:r>
          </a:p>
        </p:txBody>
      </p:sp>
      <p:sp>
        <p:nvSpPr>
          <p:cNvPr id="184324" name="Rectangle 3"/>
          <p:cNvSpPr>
            <a:spLocks noGrp="1" noChangeArrowheads="1"/>
          </p:cNvSpPr>
          <p:nvPr>
            <p:ph type="body" sz="half" idx="1"/>
          </p:nvPr>
        </p:nvSpPr>
        <p:spPr>
          <a:xfrm>
            <a:off x="330200" y="1371600"/>
            <a:ext cx="8259763" cy="1530350"/>
          </a:xfrm>
        </p:spPr>
        <p:txBody>
          <a:bodyPr/>
          <a:lstStyle/>
          <a:p>
            <a:pPr eaLnBrk="1">
              <a:lnSpc>
                <a:spcPct val="115000"/>
              </a:lnSpc>
              <a:buFont typeface="Wingdings" panose="05000000000000000000" pitchFamily="2" charset="2"/>
              <a:buNone/>
              <a:tabLst>
                <a:tab pos="1524000" algn="l"/>
              </a:tabLst>
            </a:pPr>
            <a:r>
              <a:rPr lang="zh-CN" altLang="en-US" sz="2400" b="1" smtClean="0">
                <a:latin typeface="方正大标宋简体" panose="02010601030101010101" pitchFamily="2" charset="-122"/>
                <a:ea typeface="华文中宋" panose="02010600040101010101" pitchFamily="2" charset="-122"/>
              </a:rPr>
              <a:t>             由国际标准化组织</a:t>
            </a:r>
            <a:r>
              <a:rPr lang="en-US" altLang="zh-CN" sz="2400" b="1" smtClean="0">
                <a:latin typeface="方正大标宋简体" panose="02010601030101010101" pitchFamily="2" charset="-122"/>
                <a:ea typeface="华文中宋" panose="02010600040101010101" pitchFamily="2" charset="-122"/>
              </a:rPr>
              <a:t>ISO </a:t>
            </a:r>
            <a:r>
              <a:rPr lang="zh-CN" altLang="en-US" sz="2400" b="1" smtClean="0">
                <a:latin typeface="方正大标宋简体" panose="02010601030101010101" pitchFamily="2" charset="-122"/>
                <a:ea typeface="华文中宋" panose="02010600040101010101" pitchFamily="2" charset="-122"/>
              </a:rPr>
              <a:t>在</a:t>
            </a:r>
            <a:r>
              <a:rPr lang="en-US" altLang="zh-CN" sz="2400" b="1" smtClean="0">
                <a:latin typeface="方正大标宋简体" panose="02010601030101010101" pitchFamily="2" charset="-122"/>
                <a:ea typeface="华文中宋" panose="02010600040101010101" pitchFamily="2" charset="-122"/>
              </a:rPr>
              <a:t>1981</a:t>
            </a:r>
            <a:r>
              <a:rPr lang="zh-CN" altLang="en-US" sz="2400" b="1" smtClean="0">
                <a:latin typeface="方正大标宋简体" panose="02010601030101010101" pitchFamily="2" charset="-122"/>
                <a:ea typeface="华文中宋" panose="02010600040101010101" pitchFamily="2" charset="-122"/>
              </a:rPr>
              <a:t>年提出的网络分层结构，简称为</a:t>
            </a:r>
            <a:r>
              <a:rPr lang="en-US" altLang="zh-CN" sz="2400" b="1" smtClean="0">
                <a:solidFill>
                  <a:srgbClr val="FF0000"/>
                </a:solidFill>
                <a:latin typeface="方正大标宋简体" panose="02010601030101010101" pitchFamily="2" charset="-122"/>
                <a:ea typeface="华文中宋" panose="02010600040101010101" pitchFamily="2" charset="-122"/>
              </a:rPr>
              <a:t>OSI</a:t>
            </a:r>
            <a:r>
              <a:rPr lang="zh-CN" altLang="en-US" sz="2400" b="1" smtClean="0">
                <a:solidFill>
                  <a:srgbClr val="FF0000"/>
                </a:solidFill>
                <a:latin typeface="方正大标宋简体" panose="02010601030101010101" pitchFamily="2" charset="-122"/>
                <a:ea typeface="华文中宋" panose="02010600040101010101" pitchFamily="2" charset="-122"/>
              </a:rPr>
              <a:t>参考模型</a:t>
            </a: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(Open Systems Interconnection Reference Model) </a:t>
            </a:r>
            <a:endParaRPr lang="zh-CN" altLang="en-US" sz="2400" b="1" smtClean="0">
              <a:latin typeface="方正大标宋简体" panose="02010601030101010101" pitchFamily="2" charset="-122"/>
              <a:ea typeface="华文中宋" panose="02010600040101010101" pitchFamily="2" charset="-122"/>
            </a:endParaRPr>
          </a:p>
        </p:txBody>
      </p:sp>
      <p:graphicFrame>
        <p:nvGraphicFramePr>
          <p:cNvPr id="345245" name="Group 157"/>
          <p:cNvGraphicFramePr>
            <a:graphicFrameLocks noGrp="1"/>
          </p:cNvGraphicFramePr>
          <p:nvPr>
            <p:ph sz="quarter" idx="2"/>
          </p:nvPr>
        </p:nvGraphicFramePr>
        <p:xfrm>
          <a:off x="1544638" y="3336925"/>
          <a:ext cx="1919287" cy="3257550"/>
        </p:xfrm>
        <a:graphic>
          <a:graphicData uri="http://schemas.openxmlformats.org/drawingml/2006/table">
            <a:tbl>
              <a:tblPr/>
              <a:tblGrid>
                <a:gridCol w="1919287"/>
              </a:tblGrid>
              <a:tr h="465138">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应用层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138">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表示层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138">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会话层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6725">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传输层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138">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网络层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138">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数据链路层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138">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物理层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345256" name="Group 168"/>
          <p:cNvGraphicFramePr>
            <a:graphicFrameLocks noGrp="1"/>
          </p:cNvGraphicFramePr>
          <p:nvPr>
            <p:ph sz="quarter" idx="3"/>
          </p:nvPr>
        </p:nvGraphicFramePr>
        <p:xfrm>
          <a:off x="4343400" y="3352800"/>
          <a:ext cx="1966913" cy="3241675"/>
        </p:xfrm>
        <a:graphic>
          <a:graphicData uri="http://schemas.openxmlformats.org/drawingml/2006/table">
            <a:tbl>
              <a:tblPr/>
              <a:tblGrid>
                <a:gridCol w="1966913"/>
              </a:tblGrid>
              <a:tr h="1390649">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应用层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1963">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传输层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1963">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网络层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138">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链路层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1963">
                <a:tc>
                  <a:txBody>
                    <a:bodyPr/>
                    <a:lstStyle>
                      <a:lvl1pPr marL="342900" indent="-342900" algn="l">
                        <a:spcBef>
                          <a:spcPct val="20000"/>
                        </a:spcBef>
                        <a:buClr>
                          <a:schemeClr val="accent2"/>
                        </a:buClr>
                        <a:buSzPct val="85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lr>
                          <a:schemeClr val="accent2"/>
                        </a:buClr>
                        <a:buSzPct val="75000"/>
                        <a:buFont typeface="ZapfDingbats" pitchFamily="82" charset="2"/>
                        <a:defRPr sz="20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defRPr>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物理层</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84357" name="Text Box 160"/>
          <p:cNvSpPr txBox="1">
            <a:spLocks noChangeArrowheads="1"/>
          </p:cNvSpPr>
          <p:nvPr/>
        </p:nvSpPr>
        <p:spPr bwMode="auto">
          <a:xfrm>
            <a:off x="1544638" y="2901950"/>
            <a:ext cx="1919287" cy="292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en-US" altLang="zh-CN" sz="2000" b="1">
                <a:latin typeface="Times New Roman" panose="02020603050405020304" pitchFamily="18" charset="0"/>
                <a:ea typeface="宋体" panose="02010600030101010101" pitchFamily="2" charset="-122"/>
              </a:rPr>
              <a:t>        </a:t>
            </a:r>
            <a:r>
              <a:rPr lang="en-US" altLang="zh-CN" sz="2000" b="1">
                <a:solidFill>
                  <a:srgbClr val="FF0000"/>
                </a:solidFill>
                <a:latin typeface="Times New Roman" panose="02020603050405020304" pitchFamily="18" charset="0"/>
                <a:ea typeface="宋体" panose="02010600030101010101" pitchFamily="2" charset="-122"/>
              </a:rPr>
              <a:t>OSI</a:t>
            </a:r>
            <a:endParaRPr lang="zh-CN" altLang="en-US" sz="2000">
              <a:solidFill>
                <a:srgbClr val="FF0000"/>
              </a:solidFill>
              <a:latin typeface="Times New Roman" panose="02020603050405020304" pitchFamily="18" charset="0"/>
              <a:ea typeface="宋体" panose="02010600030101010101" pitchFamily="2" charset="-122"/>
            </a:endParaRPr>
          </a:p>
        </p:txBody>
      </p:sp>
      <p:sp>
        <p:nvSpPr>
          <p:cNvPr id="345249" name="AutoShape 161"/>
          <p:cNvSpPr>
            <a:spLocks/>
          </p:cNvSpPr>
          <p:nvPr/>
        </p:nvSpPr>
        <p:spPr bwMode="auto">
          <a:xfrm>
            <a:off x="3657600" y="3336925"/>
            <a:ext cx="88900" cy="1395413"/>
          </a:xfrm>
          <a:prstGeom prst="rightBrace">
            <a:avLst>
              <a:gd name="adj1" fmla="val 130804"/>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45250" name="AutoShape 162"/>
          <p:cNvSpPr>
            <a:spLocks/>
          </p:cNvSpPr>
          <p:nvPr/>
        </p:nvSpPr>
        <p:spPr bwMode="auto">
          <a:xfrm>
            <a:off x="6700838" y="3348038"/>
            <a:ext cx="88900" cy="1395412"/>
          </a:xfrm>
          <a:prstGeom prst="rightBrace">
            <a:avLst>
              <a:gd name="adj1" fmla="val 130804"/>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45251" name="AutoShape 163"/>
          <p:cNvSpPr>
            <a:spLocks/>
          </p:cNvSpPr>
          <p:nvPr/>
        </p:nvSpPr>
        <p:spPr bwMode="auto">
          <a:xfrm>
            <a:off x="6700838" y="5199063"/>
            <a:ext cx="88900" cy="1395412"/>
          </a:xfrm>
          <a:prstGeom prst="rightBrace">
            <a:avLst>
              <a:gd name="adj1" fmla="val 130804"/>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45252" name="Text Box 164"/>
          <p:cNvSpPr txBox="1">
            <a:spLocks noChangeArrowheads="1"/>
          </p:cNvSpPr>
          <p:nvPr/>
        </p:nvSpPr>
        <p:spPr bwMode="auto">
          <a:xfrm>
            <a:off x="6862763" y="3348038"/>
            <a:ext cx="931862" cy="1136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lnSpc>
                <a:spcPct val="105000"/>
              </a:lnSpc>
              <a:spcBef>
                <a:spcPct val="10000"/>
              </a:spcBef>
              <a:buClrTx/>
              <a:buSzTx/>
              <a:buFontTx/>
              <a:buNone/>
            </a:pPr>
            <a:r>
              <a:rPr lang="zh-CN" altLang="en-US" sz="1800" b="1">
                <a:latin typeface="Times New Roman" panose="02020603050405020304" pitchFamily="18" charset="0"/>
                <a:ea typeface="宋体" panose="02010600030101010101" pitchFamily="2" charset="-122"/>
              </a:rPr>
              <a:t>资源子网</a:t>
            </a:r>
          </a:p>
          <a:p>
            <a:pPr algn="just">
              <a:lnSpc>
                <a:spcPct val="110000"/>
              </a:lnSpc>
              <a:spcBef>
                <a:spcPct val="10000"/>
              </a:spcBef>
              <a:buClrTx/>
              <a:buSzTx/>
              <a:buFontTx/>
              <a:buNone/>
            </a:pPr>
            <a:r>
              <a:rPr lang="zh-CN" altLang="en-US" sz="1800" b="1">
                <a:solidFill>
                  <a:srgbClr val="FF0000"/>
                </a:solidFill>
                <a:latin typeface="Times New Roman" panose="02020603050405020304" pitchFamily="18" charset="0"/>
                <a:ea typeface="宋体" panose="02010600030101010101" pitchFamily="2" charset="-122"/>
              </a:rPr>
              <a:t>网络边缘</a:t>
            </a:r>
            <a:endParaRPr lang="zh-CN" altLang="en-US" sz="1800">
              <a:latin typeface="Times New Roman" panose="02020603050405020304" pitchFamily="18" charset="0"/>
              <a:ea typeface="宋体" panose="02010600030101010101" pitchFamily="2" charset="-122"/>
            </a:endParaRPr>
          </a:p>
        </p:txBody>
      </p:sp>
      <p:sp>
        <p:nvSpPr>
          <p:cNvPr id="345253" name="Text Box 165"/>
          <p:cNvSpPr txBox="1">
            <a:spLocks noChangeArrowheads="1"/>
          </p:cNvSpPr>
          <p:nvPr/>
        </p:nvSpPr>
        <p:spPr bwMode="auto">
          <a:xfrm>
            <a:off x="6975475" y="5205413"/>
            <a:ext cx="706438" cy="1108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1800" b="1">
                <a:latin typeface="Times New Roman" panose="02020603050405020304" pitchFamily="18" charset="0"/>
                <a:ea typeface="宋体" panose="02010600030101010101" pitchFamily="2" charset="-122"/>
              </a:rPr>
              <a:t>通信子网</a:t>
            </a:r>
          </a:p>
          <a:p>
            <a:pPr algn="just">
              <a:spcBef>
                <a:spcPct val="10000"/>
              </a:spcBef>
              <a:buClrTx/>
              <a:buSzTx/>
              <a:buFontTx/>
              <a:buNone/>
            </a:pPr>
            <a:r>
              <a:rPr lang="zh-CN" altLang="en-US" sz="1800" b="1">
                <a:solidFill>
                  <a:srgbClr val="FF0000"/>
                </a:solidFill>
                <a:latin typeface="Times New Roman" panose="02020603050405020304" pitchFamily="18" charset="0"/>
                <a:ea typeface="宋体" panose="02010600030101010101" pitchFamily="2" charset="-122"/>
              </a:rPr>
              <a:t>网络核心</a:t>
            </a:r>
          </a:p>
        </p:txBody>
      </p:sp>
      <p:sp>
        <p:nvSpPr>
          <p:cNvPr id="345255" name="Text Box 167"/>
          <p:cNvSpPr txBox="1">
            <a:spLocks noChangeArrowheads="1"/>
          </p:cNvSpPr>
          <p:nvPr/>
        </p:nvSpPr>
        <p:spPr bwMode="auto">
          <a:xfrm>
            <a:off x="4710113" y="2901950"/>
            <a:ext cx="1600200" cy="292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因特网</a:t>
            </a:r>
            <a:endParaRPr lang="zh-CN" altLang="en-US" sz="2000">
              <a:solidFill>
                <a:srgbClr val="FF0000"/>
              </a:solidFill>
              <a:latin typeface="Times New Roman" panose="02020603050405020304" pitchFamily="18" charset="0"/>
              <a:ea typeface="宋体" panose="02010600030101010101" pitchFamily="2" charset="-122"/>
            </a:endParaRPr>
          </a:p>
        </p:txBody>
      </p:sp>
      <p:sp>
        <p:nvSpPr>
          <p:cNvPr id="345258" name="Text Box 170"/>
          <p:cNvSpPr txBox="1">
            <a:spLocks noChangeArrowheads="1"/>
          </p:cNvSpPr>
          <p:nvPr/>
        </p:nvSpPr>
        <p:spPr bwMode="auto">
          <a:xfrm>
            <a:off x="833438" y="558800"/>
            <a:ext cx="7751762" cy="202723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20000"/>
              </a:lnSpc>
              <a:spcBef>
                <a:spcPct val="50000"/>
              </a:spcBef>
              <a:buSzTx/>
              <a:buFont typeface="Wingdings" panose="05000000000000000000" pitchFamily="2" charset="2"/>
              <a:buChar char="ü"/>
            </a:pPr>
            <a:r>
              <a:rPr lang="zh-CN" altLang="en-US" sz="2400" b="1">
                <a:solidFill>
                  <a:srgbClr val="FF0000"/>
                </a:solidFill>
                <a:latin typeface="Times New Roman" panose="02020603050405020304" pitchFamily="18" charset="0"/>
                <a:ea typeface="宋体" panose="02010600030101010101" pitchFamily="2" charset="-122"/>
              </a:rPr>
              <a:t> 表示层：</a:t>
            </a:r>
            <a:r>
              <a:rPr lang="zh-CN" altLang="en-US" sz="2400" b="1">
                <a:latin typeface="Times New Roman" panose="02020603050405020304" pitchFamily="18" charset="0"/>
                <a:ea typeface="宋体" panose="02010600030101010101" pitchFamily="2" charset="-122"/>
              </a:rPr>
              <a:t>通信用户之间数据格式的转换、数据压缩及加解密等。</a:t>
            </a:r>
          </a:p>
          <a:p>
            <a:pPr>
              <a:lnSpc>
                <a:spcPct val="120000"/>
              </a:lnSpc>
              <a:spcBef>
                <a:spcPct val="50000"/>
              </a:spcBef>
              <a:buSzTx/>
              <a:buFont typeface="Wingdings" panose="05000000000000000000" pitchFamily="2" charset="2"/>
              <a:buChar char="ü"/>
            </a:pPr>
            <a:r>
              <a:rPr lang="zh-CN" altLang="en-US" sz="2400" b="1">
                <a:solidFill>
                  <a:srgbClr val="FF0000"/>
                </a:solidFill>
                <a:latin typeface="Times New Roman" panose="02020603050405020304" pitchFamily="18" charset="0"/>
                <a:ea typeface="宋体" panose="02010600030101010101" pitchFamily="2" charset="-122"/>
              </a:rPr>
              <a:t>会话层：</a:t>
            </a:r>
            <a:r>
              <a:rPr lang="zh-CN" altLang="en-US" sz="2400" b="1">
                <a:latin typeface="Times New Roman" panose="02020603050405020304" pitchFamily="18" charset="0"/>
                <a:ea typeface="宋体" panose="02010600030101010101" pitchFamily="2" charset="-122"/>
              </a:rPr>
              <a:t>对数据传输进行管理，包括数据交换的定界、同步，建立检查点等。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5258"/>
                                        </p:tgtEl>
                                        <p:attrNameLst>
                                          <p:attrName>style.visibility</p:attrName>
                                        </p:attrNameLst>
                                      </p:cBhvr>
                                      <p:to>
                                        <p:strVal val="visible"/>
                                      </p:to>
                                    </p:set>
                                    <p:animEffect transition="in" filter="blinds(horizontal)">
                                      <p:cBhvr>
                                        <p:cTn id="7" dur="500"/>
                                        <p:tgtEl>
                                          <p:spTgt spid="345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5255"/>
                                        </p:tgtEl>
                                        <p:attrNameLst>
                                          <p:attrName>style.visibility</p:attrName>
                                        </p:attrNameLst>
                                      </p:cBhvr>
                                      <p:to>
                                        <p:strVal val="visible"/>
                                      </p:to>
                                    </p:set>
                                    <p:animEffect transition="in" filter="blinds(horizontal)">
                                      <p:cBhvr>
                                        <p:cTn id="12" dur="500"/>
                                        <p:tgtEl>
                                          <p:spTgt spid="345255"/>
                                        </p:tgtEl>
                                      </p:cBhvr>
                                    </p:animEffect>
                                  </p:childTnLst>
                                </p:cTn>
                              </p:par>
                              <p:par>
                                <p:cTn id="13" presetID="4" presetClass="entr" presetSubtype="16" fill="hold" nodeType="withEffect">
                                  <p:stCondLst>
                                    <p:cond delay="0"/>
                                  </p:stCondLst>
                                  <p:childTnLst>
                                    <p:set>
                                      <p:cBhvr>
                                        <p:cTn id="14" dur="1" fill="hold">
                                          <p:stCondLst>
                                            <p:cond delay="0"/>
                                          </p:stCondLst>
                                        </p:cTn>
                                        <p:tgtEl>
                                          <p:spTgt spid="345256"/>
                                        </p:tgtEl>
                                        <p:attrNameLst>
                                          <p:attrName>style.visibility</p:attrName>
                                        </p:attrNameLst>
                                      </p:cBhvr>
                                      <p:to>
                                        <p:strVal val="visible"/>
                                      </p:to>
                                    </p:set>
                                    <p:animEffect transition="in" filter="box(in)">
                                      <p:cBhvr>
                                        <p:cTn id="15" dur="500"/>
                                        <p:tgtEl>
                                          <p:spTgt spid="34525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45249"/>
                                        </p:tgtEl>
                                        <p:attrNameLst>
                                          <p:attrName>style.visibility</p:attrName>
                                        </p:attrNameLst>
                                      </p:cBhvr>
                                      <p:to>
                                        <p:strVal val="visible"/>
                                      </p:to>
                                    </p:set>
                                    <p:animEffect transition="in" filter="wipe(down)">
                                      <p:cBhvr>
                                        <p:cTn id="18" dur="500"/>
                                        <p:tgtEl>
                                          <p:spTgt spid="3452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45250"/>
                                        </p:tgtEl>
                                        <p:attrNameLst>
                                          <p:attrName>style.visibility</p:attrName>
                                        </p:attrNameLst>
                                      </p:cBhvr>
                                      <p:to>
                                        <p:strVal val="visible"/>
                                      </p:to>
                                    </p:set>
                                    <p:animEffect transition="in" filter="blinds(horizontal)">
                                      <p:cBhvr>
                                        <p:cTn id="23" dur="500"/>
                                        <p:tgtEl>
                                          <p:spTgt spid="34525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45252"/>
                                        </p:tgtEl>
                                        <p:attrNameLst>
                                          <p:attrName>style.visibility</p:attrName>
                                        </p:attrNameLst>
                                      </p:cBhvr>
                                      <p:to>
                                        <p:strVal val="visible"/>
                                      </p:to>
                                    </p:set>
                                    <p:animEffect transition="in" filter="blinds(horizontal)">
                                      <p:cBhvr>
                                        <p:cTn id="26" dur="500"/>
                                        <p:tgtEl>
                                          <p:spTgt spid="34525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45251"/>
                                        </p:tgtEl>
                                        <p:attrNameLst>
                                          <p:attrName>style.visibility</p:attrName>
                                        </p:attrNameLst>
                                      </p:cBhvr>
                                      <p:to>
                                        <p:strVal val="visible"/>
                                      </p:to>
                                    </p:set>
                                    <p:animEffect transition="in" filter="blinds(horizontal)">
                                      <p:cBhvr>
                                        <p:cTn id="31" dur="500"/>
                                        <p:tgtEl>
                                          <p:spTgt spid="34525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45253"/>
                                        </p:tgtEl>
                                        <p:attrNameLst>
                                          <p:attrName>style.visibility</p:attrName>
                                        </p:attrNameLst>
                                      </p:cBhvr>
                                      <p:to>
                                        <p:strVal val="visible"/>
                                      </p:to>
                                    </p:set>
                                    <p:animEffect transition="in" filter="blinds(horizontal)">
                                      <p:cBhvr>
                                        <p:cTn id="34" dur="500"/>
                                        <p:tgtEl>
                                          <p:spTgt spid="345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249" grpId="0" animBg="1"/>
      <p:bldP spid="345250" grpId="0" animBg="1"/>
      <p:bldP spid="345251" grpId="0" animBg="1"/>
      <p:bldP spid="345252" grpId="0" animBg="1"/>
      <p:bldP spid="345253" grpId="0" animBg="1"/>
      <p:bldP spid="345255" grpId="0" animBg="1"/>
      <p:bldP spid="3452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defRPr/>
            </a:pPr>
            <a:r>
              <a:rPr lang="en-US" altLang="zh-CN" dirty="0" smtClean="0"/>
              <a:t>1.1 </a:t>
            </a:r>
            <a:r>
              <a:rPr lang="zh-CN" altLang="en-US" dirty="0" smtClean="0"/>
              <a:t>什么是因特网</a:t>
            </a:r>
            <a:endParaRPr lang="zh-CN" altLang="en-US" dirty="0"/>
          </a:p>
        </p:txBody>
      </p:sp>
      <p:sp>
        <p:nvSpPr>
          <p:cNvPr id="20483" name="副标题 2"/>
          <p:cNvSpPr>
            <a:spLocks noGrp="1"/>
          </p:cNvSpPr>
          <p:nvPr>
            <p:ph type="subTitle" idx="1"/>
          </p:nvPr>
        </p:nvSpPr>
        <p:spPr/>
        <p:txBody>
          <a:bodyPr/>
          <a:lstStyle/>
          <a:p>
            <a:pPr marL="457200" indent="-457200" algn="r" eaLnBrk="1">
              <a:buFont typeface="Times New Roman" panose="02020603050405020304" pitchFamily="18" charset="0"/>
              <a:buAutoNum type="arabicPeriod"/>
            </a:pPr>
            <a:r>
              <a:rPr lang="zh-CN" altLang="en-US" b="1" dirty="0" smtClean="0"/>
              <a:t>因特网构成描述</a:t>
            </a:r>
            <a:endParaRPr lang="en-US" altLang="zh-CN" b="1" dirty="0" smtClean="0"/>
          </a:p>
          <a:p>
            <a:pPr marL="457200" indent="-457200" algn="r" eaLnBrk="1">
              <a:buFont typeface="Times New Roman" panose="02020603050405020304" pitchFamily="18" charset="0"/>
              <a:buAutoNum type="arabicPeriod"/>
            </a:pPr>
            <a:r>
              <a:rPr lang="zh-CN" altLang="en-US" b="1" dirty="0" smtClean="0"/>
              <a:t>因特网服务描述</a:t>
            </a:r>
          </a:p>
        </p:txBody>
      </p:sp>
      <p:sp>
        <p:nvSpPr>
          <p:cNvPr id="20484"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4016614F-6220-408B-8BB5-0E258AC332A1}" type="slidenum">
              <a:rPr lang="en-US" altLang="zh-CN" sz="1400" smtClean="0"/>
              <a:pPr>
                <a:spcBef>
                  <a:spcPct val="0"/>
                </a:spcBef>
                <a:buClrTx/>
                <a:buSzTx/>
                <a:buFontTx/>
                <a:buNone/>
              </a:pPr>
              <a:t>16</a:t>
            </a:fld>
            <a:endParaRPr lang="en-US" altLang="zh-CN" sz="1400" smtClean="0"/>
          </a:p>
        </p:txBody>
      </p:sp>
    </p:spTree>
  </p:cSld>
  <p:clrMapOvr>
    <a:masterClrMapping/>
  </p:clrMapOvr>
  <p:transition>
    <p:random/>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4"/>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46E86FF-FC5B-4016-AC13-0505D458D16F}" type="slidenum">
              <a:rPr lang="en-US" altLang="zh-CN" sz="1400" smtClean="0"/>
              <a:pPr>
                <a:spcBef>
                  <a:spcPct val="0"/>
                </a:spcBef>
                <a:buClrTx/>
                <a:buSzTx/>
                <a:buFontTx/>
                <a:buNone/>
              </a:pPr>
              <a:t>160</a:t>
            </a:fld>
            <a:endParaRPr lang="en-US" altLang="zh-CN" sz="1400" smtClean="0"/>
          </a:p>
        </p:txBody>
      </p:sp>
      <p:sp>
        <p:nvSpPr>
          <p:cNvPr id="185347" name="Freeform 2"/>
          <p:cNvSpPr>
            <a:spLocks/>
          </p:cNvSpPr>
          <p:nvPr/>
        </p:nvSpPr>
        <p:spPr bwMode="auto">
          <a:xfrm>
            <a:off x="3817938" y="1447800"/>
            <a:ext cx="4048125" cy="3833813"/>
          </a:xfrm>
          <a:custGeom>
            <a:avLst/>
            <a:gdLst>
              <a:gd name="T0" fmla="*/ 1491932500 w 2550"/>
              <a:gd name="T1" fmla="*/ 0 h 2415"/>
              <a:gd name="T2" fmla="*/ 2147483646 w 2550"/>
              <a:gd name="T3" fmla="*/ 0 h 2415"/>
              <a:gd name="T4" fmla="*/ 2147483646 w 2550"/>
              <a:gd name="T5" fmla="*/ 2147483646 h 2415"/>
              <a:gd name="T6" fmla="*/ 0 w 2550"/>
              <a:gd name="T7" fmla="*/ 2147483646 h 24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50" h="2415">
                <a:moveTo>
                  <a:pt x="592" y="0"/>
                </a:moveTo>
                <a:lnTo>
                  <a:pt x="2544" y="0"/>
                </a:lnTo>
                <a:lnTo>
                  <a:pt x="2550" y="2415"/>
                </a:lnTo>
                <a:lnTo>
                  <a:pt x="0" y="2415"/>
                </a:lnTo>
              </a:path>
            </a:pathLst>
          </a:custGeom>
          <a:noFill/>
          <a:ln w="38100" cmpd="sng">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8" name="Freeform 3"/>
          <p:cNvSpPr>
            <a:spLocks/>
          </p:cNvSpPr>
          <p:nvPr/>
        </p:nvSpPr>
        <p:spPr bwMode="auto">
          <a:xfrm>
            <a:off x="7129463" y="2246313"/>
            <a:ext cx="638175" cy="852487"/>
          </a:xfrm>
          <a:custGeom>
            <a:avLst/>
            <a:gdLst>
              <a:gd name="T0" fmla="*/ 1013102813 w 402"/>
              <a:gd name="T1" fmla="*/ 914815388 h 537"/>
              <a:gd name="T2" fmla="*/ 70564375 w 402"/>
              <a:gd name="T3" fmla="*/ 0 h 537"/>
              <a:gd name="T4" fmla="*/ 0 w 402"/>
              <a:gd name="T5" fmla="*/ 1184472743 h 537"/>
              <a:gd name="T6" fmla="*/ 609877813 w 402"/>
              <a:gd name="T7" fmla="*/ 1353322319 h 537"/>
              <a:gd name="T8" fmla="*/ 1013102813 w 402"/>
              <a:gd name="T9" fmla="*/ 914815388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9" name="Text Box 4"/>
          <p:cNvSpPr txBox="1">
            <a:spLocks noChangeArrowheads="1"/>
          </p:cNvSpPr>
          <p:nvPr/>
        </p:nvSpPr>
        <p:spPr bwMode="auto">
          <a:xfrm>
            <a:off x="758825" y="68103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报文</a:t>
            </a:r>
            <a:endParaRPr lang="zh-CN" altLang="en-US" sz="1600" b="1">
              <a:solidFill>
                <a:schemeClr val="accent2"/>
              </a:solidFill>
              <a:latin typeface="Comic Sans MS" panose="030F0702030302020204" pitchFamily="66" charset="0"/>
              <a:ea typeface="宋体" panose="02010600030101010101" pitchFamily="2" charset="-122"/>
            </a:endParaRPr>
          </a:p>
        </p:txBody>
      </p:sp>
      <p:sp>
        <p:nvSpPr>
          <p:cNvPr id="185350" name="Text Box 5"/>
          <p:cNvSpPr txBox="1">
            <a:spLocks noChangeArrowheads="1"/>
          </p:cNvSpPr>
          <p:nvPr/>
        </p:nvSpPr>
        <p:spPr bwMode="auto">
          <a:xfrm>
            <a:off x="525463" y="955675"/>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段</a:t>
            </a:r>
            <a:endParaRPr lang="zh-CN" altLang="en-US" sz="1600" b="1">
              <a:solidFill>
                <a:schemeClr val="accent2"/>
              </a:solidFill>
              <a:latin typeface="Comic Sans MS" panose="030F0702030302020204" pitchFamily="66" charset="0"/>
              <a:ea typeface="宋体" panose="02010600030101010101" pitchFamily="2" charset="-122"/>
            </a:endParaRPr>
          </a:p>
        </p:txBody>
      </p:sp>
      <p:sp>
        <p:nvSpPr>
          <p:cNvPr id="185351" name="Text Box 6"/>
          <p:cNvSpPr txBox="1">
            <a:spLocks noChangeArrowheads="1"/>
          </p:cNvSpPr>
          <p:nvPr/>
        </p:nvSpPr>
        <p:spPr bwMode="auto">
          <a:xfrm>
            <a:off x="241300" y="12684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数据报</a:t>
            </a:r>
            <a:endParaRPr lang="zh-CN" altLang="en-US" sz="1600" b="1">
              <a:solidFill>
                <a:schemeClr val="accent2"/>
              </a:solidFill>
              <a:latin typeface="Comic Sans MS" panose="030F0702030302020204" pitchFamily="66" charset="0"/>
              <a:ea typeface="宋体" panose="02010600030101010101" pitchFamily="2" charset="-122"/>
            </a:endParaRPr>
          </a:p>
        </p:txBody>
      </p:sp>
      <p:sp>
        <p:nvSpPr>
          <p:cNvPr id="185352" name="Text Box 7"/>
          <p:cNvSpPr txBox="1">
            <a:spLocks noChangeArrowheads="1"/>
          </p:cNvSpPr>
          <p:nvPr/>
        </p:nvSpPr>
        <p:spPr bwMode="auto">
          <a:xfrm>
            <a:off x="195263" y="1601788"/>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帧</a:t>
            </a:r>
            <a:endParaRPr lang="zh-CN" altLang="en-US" sz="1600" b="1">
              <a:solidFill>
                <a:schemeClr val="accent2"/>
              </a:solidFill>
              <a:latin typeface="Comic Sans MS" panose="030F0702030302020204" pitchFamily="66" charset="0"/>
              <a:ea typeface="宋体" panose="02010600030101010101" pitchFamily="2" charset="-122"/>
            </a:endParaRPr>
          </a:p>
        </p:txBody>
      </p:sp>
      <p:sp>
        <p:nvSpPr>
          <p:cNvPr id="185353" name="Text Box 8"/>
          <p:cNvSpPr txBox="1">
            <a:spLocks noChangeArrowheads="1"/>
          </p:cNvSpPr>
          <p:nvPr/>
        </p:nvSpPr>
        <p:spPr bwMode="auto">
          <a:xfrm>
            <a:off x="2890838" y="1984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accent2"/>
                </a:solidFill>
                <a:latin typeface="Comic Sans MS" panose="030F0702030302020204" pitchFamily="66" charset="0"/>
                <a:ea typeface="宋体" panose="02010600030101010101" pitchFamily="2" charset="-122"/>
              </a:rPr>
              <a:t>源</a:t>
            </a:r>
          </a:p>
        </p:txBody>
      </p:sp>
      <p:graphicFrame>
        <p:nvGraphicFramePr>
          <p:cNvPr id="185354" name="Object 9"/>
          <p:cNvGraphicFramePr>
            <a:graphicFrameLocks noChangeAspect="1"/>
          </p:cNvGraphicFramePr>
          <p:nvPr/>
        </p:nvGraphicFramePr>
        <p:xfrm>
          <a:off x="4098925" y="1201738"/>
          <a:ext cx="646113" cy="533400"/>
        </p:xfrm>
        <a:graphic>
          <a:graphicData uri="http://schemas.openxmlformats.org/presentationml/2006/ole">
            <mc:AlternateContent xmlns:mc="http://schemas.openxmlformats.org/markup-compatibility/2006">
              <mc:Choice xmlns:v="urn:schemas-microsoft-com:vml" Requires="v">
                <p:oleObj spid="_x0000_s185678" name="Clip" r:id="rId4" imgW="1307263" imgH="1084139" progId="MS_ClipArt_Gallery.2">
                  <p:embed/>
                </p:oleObj>
              </mc:Choice>
              <mc:Fallback>
                <p:oleObj name="Clip" r:id="rId4" imgW="1307263" imgH="1084139"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925" y="1201738"/>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355" name="Freeform 10"/>
          <p:cNvSpPr>
            <a:spLocks/>
          </p:cNvSpPr>
          <p:nvPr/>
        </p:nvSpPr>
        <p:spPr bwMode="auto">
          <a:xfrm>
            <a:off x="3868738" y="654050"/>
            <a:ext cx="360362" cy="1577975"/>
          </a:xfrm>
          <a:custGeom>
            <a:avLst/>
            <a:gdLst>
              <a:gd name="T0" fmla="*/ 462688612 w 267"/>
              <a:gd name="T1" fmla="*/ 824929673 h 1186"/>
              <a:gd name="T2" fmla="*/ 0 w 267"/>
              <a:gd name="T3" fmla="*/ 0 h 1186"/>
              <a:gd name="T4" fmla="*/ 0 w 267"/>
              <a:gd name="T5" fmla="*/ 2099498399 h 1186"/>
              <a:gd name="T6" fmla="*/ 486369929 w 267"/>
              <a:gd name="T7" fmla="*/ 1154192916 h 1186"/>
              <a:gd name="T8" fmla="*/ 462688612 w 267"/>
              <a:gd name="T9" fmla="*/ 824929673 h 1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5356" name="Group 11"/>
          <p:cNvGrpSpPr>
            <a:grpSpLocks/>
          </p:cNvGrpSpPr>
          <p:nvPr/>
        </p:nvGrpSpPr>
        <p:grpSpPr bwMode="auto">
          <a:xfrm>
            <a:off x="7488238" y="2827338"/>
            <a:ext cx="976312" cy="277812"/>
            <a:chOff x="198" y="3765"/>
            <a:chExt cx="693" cy="287"/>
          </a:xfrm>
        </p:grpSpPr>
        <p:sp>
          <p:nvSpPr>
            <p:cNvPr id="185501" name="Freeform 12"/>
            <p:cNvSpPr>
              <a:spLocks/>
            </p:cNvSpPr>
            <p:nvPr/>
          </p:nvSpPr>
          <p:spPr bwMode="auto">
            <a:xfrm>
              <a:off x="198" y="3888"/>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502" name="Freeform 13"/>
            <p:cNvSpPr>
              <a:spLocks/>
            </p:cNvSpPr>
            <p:nvPr/>
          </p:nvSpPr>
          <p:spPr bwMode="auto">
            <a:xfrm>
              <a:off x="213" y="3765"/>
              <a:ext cx="658" cy="281"/>
            </a:xfrm>
            <a:custGeom>
              <a:avLst/>
              <a:gdLst>
                <a:gd name="T0" fmla="*/ 0 w 658"/>
                <a:gd name="T1" fmla="*/ 281 h 281"/>
                <a:gd name="T2" fmla="*/ 13 w 658"/>
                <a:gd name="T3" fmla="*/ 150 h 281"/>
                <a:gd name="T4" fmla="*/ 658 w 658"/>
                <a:gd name="T5" fmla="*/ 0 h 281"/>
                <a:gd name="T6" fmla="*/ 658 w 658"/>
                <a:gd name="T7" fmla="*/ 130 h 281"/>
                <a:gd name="T8" fmla="*/ 0 w 658"/>
                <a:gd name="T9" fmla="*/ 281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 h="281">
                  <a:moveTo>
                    <a:pt x="0" y="281"/>
                  </a:moveTo>
                  <a:lnTo>
                    <a:pt x="13" y="150"/>
                  </a:lnTo>
                  <a:lnTo>
                    <a:pt x="658" y="0"/>
                  </a:lnTo>
                  <a:lnTo>
                    <a:pt x="658" y="130"/>
                  </a:lnTo>
                  <a:lnTo>
                    <a:pt x="0" y="281"/>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503" name="Freeform 14"/>
            <p:cNvSpPr>
              <a:spLocks/>
            </p:cNvSpPr>
            <p:nvPr/>
          </p:nvSpPr>
          <p:spPr bwMode="auto">
            <a:xfrm>
              <a:off x="219" y="3765"/>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5504" name="Group 15"/>
            <p:cNvGrpSpPr>
              <a:grpSpLocks/>
            </p:cNvGrpSpPr>
            <p:nvPr/>
          </p:nvGrpSpPr>
          <p:grpSpPr bwMode="auto">
            <a:xfrm>
              <a:off x="423" y="3789"/>
              <a:ext cx="238" cy="103"/>
              <a:chOff x="2848" y="848"/>
              <a:chExt cx="140" cy="98"/>
            </a:xfrm>
          </p:grpSpPr>
          <p:sp>
            <p:nvSpPr>
              <p:cNvPr id="185509" name="Line 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510" name="Line 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511" name="Line 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5505" name="Group 19"/>
            <p:cNvGrpSpPr>
              <a:grpSpLocks/>
            </p:cNvGrpSpPr>
            <p:nvPr/>
          </p:nvGrpSpPr>
          <p:grpSpPr bwMode="auto">
            <a:xfrm flipV="1">
              <a:off x="437" y="3787"/>
              <a:ext cx="238" cy="103"/>
              <a:chOff x="2848" y="848"/>
              <a:chExt cx="140" cy="98"/>
            </a:xfrm>
          </p:grpSpPr>
          <p:sp>
            <p:nvSpPr>
              <p:cNvPr id="185506" name="Line 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507" name="Line 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508" name="Line 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85357" name="Rectangle 23"/>
          <p:cNvSpPr>
            <a:spLocks noChangeArrowheads="1"/>
          </p:cNvSpPr>
          <p:nvPr/>
        </p:nvSpPr>
        <p:spPr bwMode="auto">
          <a:xfrm>
            <a:off x="2644775" y="660400"/>
            <a:ext cx="1296988" cy="154622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358"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359" name="Line 25"/>
          <p:cNvSpPr>
            <a:spLocks noChangeShapeType="1"/>
          </p:cNvSpPr>
          <p:nvPr/>
        </p:nvSpPr>
        <p:spPr bwMode="auto">
          <a:xfrm>
            <a:off x="2597150" y="1049338"/>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0" name="Text Box 26"/>
          <p:cNvSpPr txBox="1">
            <a:spLocks noChangeArrowheads="1"/>
          </p:cNvSpPr>
          <p:nvPr/>
        </p:nvSpPr>
        <p:spPr bwMode="auto">
          <a:xfrm>
            <a:off x="2554288" y="698500"/>
            <a:ext cx="1544637"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05000"/>
              </a:lnSpc>
              <a:spcBef>
                <a:spcPct val="0"/>
              </a:spcBef>
              <a:buClrTx/>
              <a:buSzTx/>
              <a:buFontTx/>
              <a:buNone/>
            </a:pPr>
            <a:r>
              <a:rPr lang="zh-CN" altLang="en-US" sz="1800" b="1">
                <a:solidFill>
                  <a:srgbClr val="FF0000"/>
                </a:solidFill>
                <a:latin typeface="Times New Roman" panose="02020603050405020304" pitchFamily="18" charset="0"/>
                <a:ea typeface="宋体" panose="02010600030101010101" pitchFamily="2" charset="-122"/>
              </a:rPr>
              <a:t>应用层</a:t>
            </a:r>
          </a:p>
          <a:p>
            <a:pPr>
              <a:lnSpc>
                <a:spcPct val="105000"/>
              </a:lnSpc>
              <a:spcBef>
                <a:spcPct val="0"/>
              </a:spcBef>
              <a:buClrTx/>
              <a:buSzTx/>
              <a:buFontTx/>
              <a:buNone/>
            </a:pPr>
            <a:r>
              <a:rPr lang="zh-CN" altLang="en-US" sz="1800" b="1">
                <a:solidFill>
                  <a:srgbClr val="FF0000"/>
                </a:solidFill>
                <a:latin typeface="Times New Roman" panose="02020603050405020304" pitchFamily="18" charset="0"/>
                <a:ea typeface="宋体" panose="02010600030101010101" pitchFamily="2" charset="-122"/>
              </a:rPr>
              <a:t>运输层</a:t>
            </a:r>
          </a:p>
          <a:p>
            <a:pPr>
              <a:lnSpc>
                <a:spcPct val="105000"/>
              </a:lnSpc>
              <a:spcBef>
                <a:spcPct val="0"/>
              </a:spcBef>
              <a:buClrTx/>
              <a:buSzTx/>
              <a:buFontTx/>
              <a:buNone/>
            </a:pPr>
            <a:r>
              <a:rPr lang="zh-CN" altLang="en-US" sz="1800" b="1">
                <a:solidFill>
                  <a:srgbClr val="FF0000"/>
                </a:solidFill>
                <a:latin typeface="Times New Roman" panose="02020603050405020304" pitchFamily="18" charset="0"/>
                <a:ea typeface="宋体" panose="02010600030101010101" pitchFamily="2" charset="-122"/>
              </a:rPr>
              <a:t>网络层</a:t>
            </a:r>
          </a:p>
          <a:p>
            <a:pPr>
              <a:lnSpc>
                <a:spcPct val="105000"/>
              </a:lnSpc>
              <a:spcBef>
                <a:spcPct val="0"/>
              </a:spcBef>
              <a:buClrTx/>
              <a:buSzTx/>
              <a:buFontTx/>
              <a:buNone/>
            </a:pPr>
            <a:r>
              <a:rPr lang="zh-CN" altLang="en-US" sz="1800" b="1">
                <a:solidFill>
                  <a:srgbClr val="FF0000"/>
                </a:solidFill>
                <a:latin typeface="Times New Roman" panose="02020603050405020304" pitchFamily="18" charset="0"/>
                <a:ea typeface="宋体" panose="02010600030101010101" pitchFamily="2" charset="-122"/>
              </a:rPr>
              <a:t>链路层</a:t>
            </a:r>
          </a:p>
          <a:p>
            <a:pPr>
              <a:lnSpc>
                <a:spcPct val="105000"/>
              </a:lnSpc>
              <a:spcBef>
                <a:spcPct val="0"/>
              </a:spcBef>
              <a:buClrTx/>
              <a:buSzTx/>
              <a:buFontTx/>
              <a:buNone/>
            </a:pPr>
            <a:r>
              <a:rPr lang="zh-CN" altLang="en-US" sz="1800" b="1">
                <a:solidFill>
                  <a:srgbClr val="FF0000"/>
                </a:solidFill>
                <a:latin typeface="Times New Roman" panose="02020603050405020304" pitchFamily="18" charset="0"/>
                <a:ea typeface="宋体" panose="02010600030101010101" pitchFamily="2" charset="-122"/>
              </a:rPr>
              <a:t>物理层</a:t>
            </a:r>
          </a:p>
        </p:txBody>
      </p:sp>
      <p:sp>
        <p:nvSpPr>
          <p:cNvPr id="185361" name="Line 27"/>
          <p:cNvSpPr>
            <a:spLocks noChangeShapeType="1"/>
          </p:cNvSpPr>
          <p:nvPr/>
        </p:nvSpPr>
        <p:spPr bwMode="auto">
          <a:xfrm>
            <a:off x="2605088" y="1370013"/>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2" name="Line 28"/>
          <p:cNvSpPr>
            <a:spLocks noChangeShapeType="1"/>
          </p:cNvSpPr>
          <p:nvPr/>
        </p:nvSpPr>
        <p:spPr bwMode="auto">
          <a:xfrm>
            <a:off x="2609850" y="1651000"/>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3" name="Line 29"/>
          <p:cNvSpPr>
            <a:spLocks noChangeShapeType="1"/>
          </p:cNvSpPr>
          <p:nvPr/>
        </p:nvSpPr>
        <p:spPr bwMode="auto">
          <a:xfrm>
            <a:off x="2609850" y="1927225"/>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364" name="Group 30"/>
          <p:cNvGrpSpPr>
            <a:grpSpLocks/>
          </p:cNvGrpSpPr>
          <p:nvPr/>
        </p:nvGrpSpPr>
        <p:grpSpPr bwMode="auto">
          <a:xfrm>
            <a:off x="1041400" y="1641475"/>
            <a:ext cx="1479550" cy="303213"/>
            <a:chOff x="332" y="2224"/>
            <a:chExt cx="932" cy="191"/>
          </a:xfrm>
        </p:grpSpPr>
        <p:sp>
          <p:nvSpPr>
            <p:cNvPr id="185493" name="Rectangle 31"/>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94" name="Rectangle 32"/>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95" name="Rectangle 33"/>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496" name="Rectangle 34"/>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85497" name="Rectangle 35"/>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98" name="Line 36"/>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99" name="Line 37"/>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500" name="Line 38"/>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65" name="Group 39"/>
          <p:cNvGrpSpPr>
            <a:grpSpLocks/>
          </p:cNvGrpSpPr>
          <p:nvPr/>
        </p:nvGrpSpPr>
        <p:grpSpPr bwMode="auto">
          <a:xfrm>
            <a:off x="1309688" y="1343025"/>
            <a:ext cx="1208087" cy="303213"/>
            <a:chOff x="501" y="1990"/>
            <a:chExt cx="761" cy="191"/>
          </a:xfrm>
        </p:grpSpPr>
        <p:sp>
          <p:nvSpPr>
            <p:cNvPr id="185487"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88" name="Rectangle 41"/>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89" name="Rectangle 42"/>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490" name="Rectangle 43"/>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91" name="Line 44"/>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92" name="Line 45"/>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66" name="Group 46"/>
          <p:cNvGrpSpPr>
            <a:grpSpLocks/>
          </p:cNvGrpSpPr>
          <p:nvPr/>
        </p:nvGrpSpPr>
        <p:grpSpPr bwMode="auto">
          <a:xfrm>
            <a:off x="1612900" y="1035050"/>
            <a:ext cx="890588" cy="303213"/>
            <a:chOff x="645" y="1734"/>
            <a:chExt cx="561" cy="191"/>
          </a:xfrm>
        </p:grpSpPr>
        <p:sp>
          <p:nvSpPr>
            <p:cNvPr id="185483" name="Rectangle 47"/>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84" name="Rectangle 48"/>
            <p:cNvSpPr>
              <a:spLocks noChangeArrowheads="1"/>
            </p:cNvSpPr>
            <p:nvPr/>
          </p:nvSpPr>
          <p:spPr bwMode="auto">
            <a:xfrm>
              <a:off x="648" y="173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85" name="Rectangle 49"/>
            <p:cNvSpPr>
              <a:spLocks noChangeArrowheads="1"/>
            </p:cNvSpPr>
            <p:nvPr/>
          </p:nvSpPr>
          <p:spPr bwMode="auto">
            <a:xfrm>
              <a:off x="778" y="173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86" name="Line 50"/>
            <p:cNvSpPr>
              <a:spLocks noChangeShapeType="1"/>
            </p:cNvSpPr>
            <p:nvPr/>
          </p:nvSpPr>
          <p:spPr bwMode="auto">
            <a:xfrm>
              <a:off x="824" y="175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67" name="Group 51"/>
          <p:cNvGrpSpPr>
            <a:grpSpLocks/>
          </p:cNvGrpSpPr>
          <p:nvPr/>
        </p:nvGrpSpPr>
        <p:grpSpPr bwMode="auto">
          <a:xfrm>
            <a:off x="1819275" y="723900"/>
            <a:ext cx="679450" cy="301625"/>
            <a:chOff x="780" y="1553"/>
            <a:chExt cx="428" cy="190"/>
          </a:xfrm>
        </p:grpSpPr>
        <p:sp>
          <p:nvSpPr>
            <p:cNvPr id="185481" name="Rectangle 52"/>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82" name="Rectangle 53"/>
            <p:cNvSpPr>
              <a:spLocks noChangeArrowheads="1"/>
            </p:cNvSpPr>
            <p:nvPr/>
          </p:nvSpPr>
          <p:spPr bwMode="auto">
            <a:xfrm>
              <a:off x="780" y="1553"/>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grpSp>
      <p:sp>
        <p:nvSpPr>
          <p:cNvPr id="185368" name="Text Box 54"/>
          <p:cNvSpPr txBox="1">
            <a:spLocks noChangeArrowheads="1"/>
          </p:cNvSpPr>
          <p:nvPr/>
        </p:nvSpPr>
        <p:spPr bwMode="auto">
          <a:xfrm>
            <a:off x="1547813" y="413702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chemeClr val="accent2"/>
                </a:solidFill>
                <a:latin typeface="Comic Sans MS" panose="030F0702030302020204" pitchFamily="66" charset="0"/>
                <a:ea typeface="宋体" panose="02010600030101010101" pitchFamily="2" charset="-122"/>
              </a:rPr>
              <a:t>目的地</a:t>
            </a:r>
          </a:p>
        </p:txBody>
      </p:sp>
      <p:graphicFrame>
        <p:nvGraphicFramePr>
          <p:cNvPr id="185369" name="Object 55"/>
          <p:cNvGraphicFramePr>
            <a:graphicFrameLocks noChangeAspect="1"/>
          </p:cNvGraphicFramePr>
          <p:nvPr/>
        </p:nvGraphicFramePr>
        <p:xfrm>
          <a:off x="3209925" y="5087938"/>
          <a:ext cx="646113" cy="533400"/>
        </p:xfrm>
        <a:graphic>
          <a:graphicData uri="http://schemas.openxmlformats.org/presentationml/2006/ole">
            <mc:AlternateContent xmlns:mc="http://schemas.openxmlformats.org/markup-compatibility/2006">
              <mc:Choice xmlns:v="urn:schemas-microsoft-com:vml" Requires="v">
                <p:oleObj spid="_x0000_s185679" name="Clip" r:id="rId6" imgW="1307263" imgH="1084139" progId="MS_ClipArt_Gallery.2">
                  <p:embed/>
                </p:oleObj>
              </mc:Choice>
              <mc:Fallback>
                <p:oleObj name="Clip" r:id="rId6" imgW="1307263" imgH="1084139" progId="MS_ClipArt_Gallery.2">
                  <p:embed/>
                  <p:pic>
                    <p:nvPicPr>
                      <p:cNvPr id="0"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9925" y="5087938"/>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370" name="Freeform 56"/>
          <p:cNvSpPr>
            <a:spLocks/>
          </p:cNvSpPr>
          <p:nvPr/>
        </p:nvSpPr>
        <p:spPr bwMode="auto">
          <a:xfrm>
            <a:off x="2979738" y="4540250"/>
            <a:ext cx="360362" cy="1577975"/>
          </a:xfrm>
          <a:custGeom>
            <a:avLst/>
            <a:gdLst>
              <a:gd name="T0" fmla="*/ 462688612 w 267"/>
              <a:gd name="T1" fmla="*/ 824929673 h 1186"/>
              <a:gd name="T2" fmla="*/ 0 w 267"/>
              <a:gd name="T3" fmla="*/ 0 h 1186"/>
              <a:gd name="T4" fmla="*/ 0 w 267"/>
              <a:gd name="T5" fmla="*/ 2099498399 h 1186"/>
              <a:gd name="T6" fmla="*/ 486369929 w 267"/>
              <a:gd name="T7" fmla="*/ 1154192916 h 1186"/>
              <a:gd name="T8" fmla="*/ 462688612 w 267"/>
              <a:gd name="T9" fmla="*/ 824929673 h 1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1" name="Rectangle 57"/>
          <p:cNvSpPr>
            <a:spLocks noChangeArrowheads="1"/>
          </p:cNvSpPr>
          <p:nvPr/>
        </p:nvSpPr>
        <p:spPr bwMode="auto">
          <a:xfrm>
            <a:off x="1755775" y="4546600"/>
            <a:ext cx="1296988" cy="154622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372"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373" name="Line 59"/>
          <p:cNvSpPr>
            <a:spLocks noChangeShapeType="1"/>
          </p:cNvSpPr>
          <p:nvPr/>
        </p:nvSpPr>
        <p:spPr bwMode="auto">
          <a:xfrm>
            <a:off x="1708150" y="4935538"/>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4" name="Text Box 60"/>
          <p:cNvSpPr txBox="1">
            <a:spLocks noChangeArrowheads="1"/>
          </p:cNvSpPr>
          <p:nvPr/>
        </p:nvSpPr>
        <p:spPr bwMode="auto">
          <a:xfrm>
            <a:off x="1665288" y="4584700"/>
            <a:ext cx="13176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应用层</a:t>
            </a:r>
          </a:p>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运输层</a:t>
            </a:r>
          </a:p>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网络层</a:t>
            </a:r>
          </a:p>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链路层</a:t>
            </a:r>
          </a:p>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物理层</a:t>
            </a:r>
          </a:p>
        </p:txBody>
      </p:sp>
      <p:sp>
        <p:nvSpPr>
          <p:cNvPr id="185375" name="Line 61"/>
          <p:cNvSpPr>
            <a:spLocks noChangeShapeType="1"/>
          </p:cNvSpPr>
          <p:nvPr/>
        </p:nvSpPr>
        <p:spPr bwMode="auto">
          <a:xfrm>
            <a:off x="1716088" y="5256213"/>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6" name="Line 62"/>
          <p:cNvSpPr>
            <a:spLocks noChangeShapeType="1"/>
          </p:cNvSpPr>
          <p:nvPr/>
        </p:nvSpPr>
        <p:spPr bwMode="auto">
          <a:xfrm>
            <a:off x="1720850" y="5537200"/>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7" name="Line 63"/>
          <p:cNvSpPr>
            <a:spLocks noChangeShapeType="1"/>
          </p:cNvSpPr>
          <p:nvPr/>
        </p:nvSpPr>
        <p:spPr bwMode="auto">
          <a:xfrm>
            <a:off x="1720850" y="5813425"/>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378" name="Group 64"/>
          <p:cNvGrpSpPr>
            <a:grpSpLocks/>
          </p:cNvGrpSpPr>
          <p:nvPr/>
        </p:nvGrpSpPr>
        <p:grpSpPr bwMode="auto">
          <a:xfrm>
            <a:off x="152400" y="5527675"/>
            <a:ext cx="1479550" cy="303213"/>
            <a:chOff x="332" y="2224"/>
            <a:chExt cx="932" cy="191"/>
          </a:xfrm>
        </p:grpSpPr>
        <p:sp>
          <p:nvSpPr>
            <p:cNvPr id="185473"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74" name="Rectangle 66"/>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75" name="Rectangle 67"/>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476" name="Rectangle 68"/>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85477" name="Rectangle 69"/>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78" name="Line 70"/>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79" name="Line 71"/>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80" name="Line 72"/>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79" name="Group 73"/>
          <p:cNvGrpSpPr>
            <a:grpSpLocks/>
          </p:cNvGrpSpPr>
          <p:nvPr/>
        </p:nvGrpSpPr>
        <p:grpSpPr bwMode="auto">
          <a:xfrm>
            <a:off x="420688" y="5229225"/>
            <a:ext cx="1208087" cy="303213"/>
            <a:chOff x="501" y="1990"/>
            <a:chExt cx="761" cy="191"/>
          </a:xfrm>
        </p:grpSpPr>
        <p:sp>
          <p:nvSpPr>
            <p:cNvPr id="185467"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68" name="Rectangle 75"/>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69" name="Rectangle 76"/>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470" name="Rectangle 77"/>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71" name="Line 78"/>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72" name="Line 79"/>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80" name="Group 80"/>
          <p:cNvGrpSpPr>
            <a:grpSpLocks/>
          </p:cNvGrpSpPr>
          <p:nvPr/>
        </p:nvGrpSpPr>
        <p:grpSpPr bwMode="auto">
          <a:xfrm>
            <a:off x="723900" y="4921250"/>
            <a:ext cx="890588" cy="303213"/>
            <a:chOff x="645" y="1734"/>
            <a:chExt cx="561" cy="191"/>
          </a:xfrm>
        </p:grpSpPr>
        <p:sp>
          <p:nvSpPr>
            <p:cNvPr id="185463"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64" name="Rectangle 82"/>
            <p:cNvSpPr>
              <a:spLocks noChangeArrowheads="1"/>
            </p:cNvSpPr>
            <p:nvPr/>
          </p:nvSpPr>
          <p:spPr bwMode="auto">
            <a:xfrm>
              <a:off x="648" y="173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65" name="Rectangle 83"/>
            <p:cNvSpPr>
              <a:spLocks noChangeArrowheads="1"/>
            </p:cNvSpPr>
            <p:nvPr/>
          </p:nvSpPr>
          <p:spPr bwMode="auto">
            <a:xfrm>
              <a:off x="778" y="173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66" name="Line 84"/>
            <p:cNvSpPr>
              <a:spLocks noChangeShapeType="1"/>
            </p:cNvSpPr>
            <p:nvPr/>
          </p:nvSpPr>
          <p:spPr bwMode="auto">
            <a:xfrm>
              <a:off x="824" y="175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81" name="Group 85"/>
          <p:cNvGrpSpPr>
            <a:grpSpLocks/>
          </p:cNvGrpSpPr>
          <p:nvPr/>
        </p:nvGrpSpPr>
        <p:grpSpPr bwMode="auto">
          <a:xfrm>
            <a:off x="930275" y="4610100"/>
            <a:ext cx="679450" cy="301625"/>
            <a:chOff x="780" y="1553"/>
            <a:chExt cx="428" cy="190"/>
          </a:xfrm>
        </p:grpSpPr>
        <p:sp>
          <p:nvSpPr>
            <p:cNvPr id="185461"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62" name="Rectangle 87"/>
            <p:cNvSpPr>
              <a:spLocks noChangeArrowheads="1"/>
            </p:cNvSpPr>
            <p:nvPr/>
          </p:nvSpPr>
          <p:spPr bwMode="auto">
            <a:xfrm>
              <a:off x="780" y="1553"/>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grpSp>
      <p:grpSp>
        <p:nvGrpSpPr>
          <p:cNvPr id="185382" name="Group 88"/>
          <p:cNvGrpSpPr>
            <a:grpSpLocks/>
          </p:cNvGrpSpPr>
          <p:nvPr/>
        </p:nvGrpSpPr>
        <p:grpSpPr bwMode="auto">
          <a:xfrm>
            <a:off x="5654675" y="4164013"/>
            <a:ext cx="1387475" cy="1044575"/>
            <a:chOff x="3601" y="168"/>
            <a:chExt cx="874" cy="658"/>
          </a:xfrm>
        </p:grpSpPr>
        <p:sp>
          <p:nvSpPr>
            <p:cNvPr id="185456" name="Rectangle 89"/>
            <p:cNvSpPr>
              <a:spLocks noChangeArrowheads="1"/>
            </p:cNvSpPr>
            <p:nvPr/>
          </p:nvSpPr>
          <p:spPr bwMode="auto">
            <a:xfrm>
              <a:off x="3658" y="168"/>
              <a:ext cx="817" cy="59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57"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58" name="Line 91"/>
            <p:cNvSpPr>
              <a:spLocks noChangeShapeType="1"/>
            </p:cNvSpPr>
            <p:nvPr/>
          </p:nvSpPr>
          <p:spPr bwMode="auto">
            <a:xfrm>
              <a:off x="3628" y="413"/>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9" name="Text Box 92"/>
            <p:cNvSpPr txBox="1">
              <a:spLocks noChangeArrowheads="1"/>
            </p:cNvSpPr>
            <p:nvPr/>
          </p:nvSpPr>
          <p:spPr bwMode="auto">
            <a:xfrm>
              <a:off x="3601" y="192"/>
              <a:ext cx="83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网络层</a:t>
              </a:r>
            </a:p>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链路层</a:t>
              </a:r>
            </a:p>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物理层</a:t>
              </a:r>
              <a:endParaRPr lang="en-US" altLang="zh-CN" sz="2000" b="1">
                <a:solidFill>
                  <a:srgbClr val="FF0000"/>
                </a:solidFill>
                <a:latin typeface="Times New Roman" panose="02020603050405020304" pitchFamily="18" charset="0"/>
                <a:ea typeface="宋体" panose="02010600030101010101" pitchFamily="2" charset="-122"/>
              </a:endParaRPr>
            </a:p>
          </p:txBody>
        </p:sp>
        <p:sp>
          <p:nvSpPr>
            <p:cNvPr id="185460" name="Line 93"/>
            <p:cNvSpPr>
              <a:spLocks noChangeShapeType="1"/>
            </p:cNvSpPr>
            <p:nvPr/>
          </p:nvSpPr>
          <p:spPr bwMode="auto">
            <a:xfrm>
              <a:off x="3633" y="615"/>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5383" name="Group 94"/>
          <p:cNvGrpSpPr>
            <a:grpSpLocks/>
          </p:cNvGrpSpPr>
          <p:nvPr/>
        </p:nvGrpSpPr>
        <p:grpSpPr bwMode="auto">
          <a:xfrm>
            <a:off x="5821363" y="2271713"/>
            <a:ext cx="1387475" cy="739775"/>
            <a:chOff x="4696" y="597"/>
            <a:chExt cx="874" cy="466"/>
          </a:xfrm>
        </p:grpSpPr>
        <p:sp>
          <p:nvSpPr>
            <p:cNvPr id="185452" name="Rectangle 95"/>
            <p:cNvSpPr>
              <a:spLocks noChangeArrowheads="1"/>
            </p:cNvSpPr>
            <p:nvPr/>
          </p:nvSpPr>
          <p:spPr bwMode="auto">
            <a:xfrm>
              <a:off x="4753" y="597"/>
              <a:ext cx="817" cy="41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53"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54" name="Line 97"/>
            <p:cNvSpPr>
              <a:spLocks noChangeShapeType="1"/>
            </p:cNvSpPr>
            <p:nvPr/>
          </p:nvSpPr>
          <p:spPr bwMode="auto">
            <a:xfrm>
              <a:off x="4723" y="842"/>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5" name="Text Box 98"/>
            <p:cNvSpPr txBox="1">
              <a:spLocks noChangeArrowheads="1"/>
            </p:cNvSpPr>
            <p:nvPr/>
          </p:nvSpPr>
          <p:spPr bwMode="auto">
            <a:xfrm>
              <a:off x="4696" y="621"/>
              <a:ext cx="8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链路层</a:t>
              </a:r>
            </a:p>
            <a:p>
              <a:pPr>
                <a:spcBef>
                  <a:spcPct val="0"/>
                </a:spcBef>
                <a:buClrTx/>
                <a:buSzTx/>
                <a:buFontTx/>
                <a:buNone/>
              </a:pPr>
              <a:r>
                <a:rPr lang="zh-CN" altLang="en-US" sz="2000" b="1">
                  <a:solidFill>
                    <a:srgbClr val="FF0000"/>
                  </a:solidFill>
                  <a:latin typeface="Times New Roman" panose="02020603050405020304" pitchFamily="18" charset="0"/>
                  <a:ea typeface="宋体" panose="02010600030101010101" pitchFamily="2" charset="-122"/>
                </a:rPr>
                <a:t>物理层</a:t>
              </a:r>
              <a:endParaRPr lang="en-US" altLang="zh-CN" sz="2000" b="1">
                <a:solidFill>
                  <a:srgbClr val="FF0000"/>
                </a:solidFill>
                <a:latin typeface="Times New Roman" panose="02020603050405020304" pitchFamily="18" charset="0"/>
                <a:ea typeface="宋体" panose="02010600030101010101" pitchFamily="2" charset="-122"/>
              </a:endParaRPr>
            </a:p>
          </p:txBody>
        </p:sp>
      </p:grpSp>
      <p:sp>
        <p:nvSpPr>
          <p:cNvPr id="185384" name="Freeform 99"/>
          <p:cNvSpPr>
            <a:spLocks/>
          </p:cNvSpPr>
          <p:nvPr/>
        </p:nvSpPr>
        <p:spPr bwMode="auto">
          <a:xfrm>
            <a:off x="6978650" y="4156075"/>
            <a:ext cx="655638" cy="1135063"/>
          </a:xfrm>
          <a:custGeom>
            <a:avLst/>
            <a:gdLst>
              <a:gd name="T0" fmla="*/ 1040826119 w 413"/>
              <a:gd name="T1" fmla="*/ 1436489695 h 715"/>
              <a:gd name="T2" fmla="*/ 22682217 w 413"/>
              <a:gd name="T3" fmla="*/ 0 h 715"/>
              <a:gd name="T4" fmla="*/ 0 w 413"/>
              <a:gd name="T5" fmla="*/ 1522175046 h 715"/>
              <a:gd name="T6" fmla="*/ 1000503588 w 413"/>
              <a:gd name="T7" fmla="*/ 1801913306 h 715"/>
              <a:gd name="T8" fmla="*/ 1040826119 w 413"/>
              <a:gd name="T9" fmla="*/ 1436489695 h 7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5385" name="Group 100"/>
          <p:cNvGrpSpPr>
            <a:grpSpLocks/>
          </p:cNvGrpSpPr>
          <p:nvPr/>
        </p:nvGrpSpPr>
        <p:grpSpPr bwMode="auto">
          <a:xfrm>
            <a:off x="7581900" y="4983163"/>
            <a:ext cx="766763" cy="433387"/>
            <a:chOff x="3600" y="219"/>
            <a:chExt cx="360" cy="175"/>
          </a:xfrm>
        </p:grpSpPr>
        <p:sp>
          <p:nvSpPr>
            <p:cNvPr id="185439" name="Oval 1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40" name="Line 10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41" name="Line 10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42" name="Rectangle 10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43" name="Oval 1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85444" name="Group 106"/>
            <p:cNvGrpSpPr>
              <a:grpSpLocks/>
            </p:cNvGrpSpPr>
            <p:nvPr/>
          </p:nvGrpSpPr>
          <p:grpSpPr bwMode="auto">
            <a:xfrm>
              <a:off x="3686" y="244"/>
              <a:ext cx="177" cy="66"/>
              <a:chOff x="2848" y="848"/>
              <a:chExt cx="140" cy="98"/>
            </a:xfrm>
          </p:grpSpPr>
          <p:sp>
            <p:nvSpPr>
              <p:cNvPr id="185449" name="Line 10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0" name="Line 10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1" name="Line 10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5445" name="Group 110"/>
            <p:cNvGrpSpPr>
              <a:grpSpLocks/>
            </p:cNvGrpSpPr>
            <p:nvPr/>
          </p:nvGrpSpPr>
          <p:grpSpPr bwMode="auto">
            <a:xfrm flipV="1">
              <a:off x="3686" y="243"/>
              <a:ext cx="177" cy="66"/>
              <a:chOff x="2848" y="848"/>
              <a:chExt cx="140" cy="98"/>
            </a:xfrm>
          </p:grpSpPr>
          <p:sp>
            <p:nvSpPr>
              <p:cNvPr id="185446" name="Line 1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47" name="Line 1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48" name="Line 1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85386" name="Group 115"/>
          <p:cNvGrpSpPr>
            <a:grpSpLocks/>
          </p:cNvGrpSpPr>
          <p:nvPr/>
        </p:nvGrpSpPr>
        <p:grpSpPr bwMode="auto">
          <a:xfrm>
            <a:off x="4238625" y="4546600"/>
            <a:ext cx="1479550" cy="303213"/>
            <a:chOff x="332" y="2224"/>
            <a:chExt cx="932" cy="191"/>
          </a:xfrm>
        </p:grpSpPr>
        <p:sp>
          <p:nvSpPr>
            <p:cNvPr id="185431"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32" name="Rectangle 117"/>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33" name="Rectangle 118"/>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434" name="Rectangle 119"/>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85435" name="Rectangle 120"/>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36" name="Line 121"/>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37" name="Line 122"/>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38" name="Line 123"/>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87" name="Group 124"/>
          <p:cNvGrpSpPr>
            <a:grpSpLocks/>
          </p:cNvGrpSpPr>
          <p:nvPr/>
        </p:nvGrpSpPr>
        <p:grpSpPr bwMode="auto">
          <a:xfrm>
            <a:off x="4497388" y="4240213"/>
            <a:ext cx="1208087" cy="303212"/>
            <a:chOff x="501" y="1990"/>
            <a:chExt cx="761" cy="191"/>
          </a:xfrm>
        </p:grpSpPr>
        <p:sp>
          <p:nvSpPr>
            <p:cNvPr id="185425"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26" name="Rectangle 126"/>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27" name="Rectangle 127"/>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428" name="Rectangle 128"/>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29" name="Line 129"/>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30" name="Line 130"/>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88" name="Group 131"/>
          <p:cNvGrpSpPr>
            <a:grpSpLocks/>
          </p:cNvGrpSpPr>
          <p:nvPr/>
        </p:nvGrpSpPr>
        <p:grpSpPr bwMode="auto">
          <a:xfrm>
            <a:off x="7035800" y="4575175"/>
            <a:ext cx="1479550" cy="303213"/>
            <a:chOff x="332" y="2224"/>
            <a:chExt cx="932" cy="191"/>
          </a:xfrm>
        </p:grpSpPr>
        <p:sp>
          <p:nvSpPr>
            <p:cNvPr id="185417" name="Rectangle 132"/>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18" name="Rectangle 133"/>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19" name="Rectangle 134"/>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420" name="Rectangle 135"/>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85421" name="Rectangle 136"/>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22" name="Line 137"/>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23" name="Line 138"/>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24" name="Line 139"/>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89" name="Group 140"/>
          <p:cNvGrpSpPr>
            <a:grpSpLocks/>
          </p:cNvGrpSpPr>
          <p:nvPr/>
        </p:nvGrpSpPr>
        <p:grpSpPr bwMode="auto">
          <a:xfrm>
            <a:off x="7294563" y="4268788"/>
            <a:ext cx="1208087" cy="303212"/>
            <a:chOff x="501" y="1990"/>
            <a:chExt cx="761" cy="191"/>
          </a:xfrm>
        </p:grpSpPr>
        <p:sp>
          <p:nvSpPr>
            <p:cNvPr id="185411"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12" name="Rectangle 142"/>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13" name="Rectangle 143"/>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414" name="Rectangle 144"/>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15" name="Line 145"/>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16" name="Line 146"/>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90" name="Group 147"/>
          <p:cNvGrpSpPr>
            <a:grpSpLocks/>
          </p:cNvGrpSpPr>
          <p:nvPr/>
        </p:nvGrpSpPr>
        <p:grpSpPr bwMode="auto">
          <a:xfrm>
            <a:off x="4408488" y="2354263"/>
            <a:ext cx="1479550" cy="303212"/>
            <a:chOff x="332" y="2224"/>
            <a:chExt cx="932" cy="191"/>
          </a:xfrm>
        </p:grpSpPr>
        <p:sp>
          <p:nvSpPr>
            <p:cNvPr id="185403" name="Rectangle 148"/>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404" name="Rectangle 149"/>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405" name="Rectangle 150"/>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406" name="Rectangle 151"/>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85407" name="Rectangle 152"/>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08" name="Line 153"/>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09" name="Line 154"/>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10" name="Line 155"/>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391" name="Group 156"/>
          <p:cNvGrpSpPr>
            <a:grpSpLocks/>
          </p:cNvGrpSpPr>
          <p:nvPr/>
        </p:nvGrpSpPr>
        <p:grpSpPr bwMode="auto">
          <a:xfrm>
            <a:off x="7250113" y="2382838"/>
            <a:ext cx="1479550" cy="303212"/>
            <a:chOff x="332" y="2224"/>
            <a:chExt cx="932" cy="191"/>
          </a:xfrm>
        </p:grpSpPr>
        <p:sp>
          <p:nvSpPr>
            <p:cNvPr id="185395"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5396" name="Rectangle 158"/>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85397" name="Rectangle 159"/>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85398" name="Rectangle 160"/>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85399" name="Rectangle 161"/>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85400" name="Line 162"/>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01" name="Line 163"/>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402" name="Line 164"/>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5392" name="Text Box 166"/>
          <p:cNvSpPr txBox="1">
            <a:spLocks noChangeArrowheads="1"/>
          </p:cNvSpPr>
          <p:nvPr/>
        </p:nvSpPr>
        <p:spPr bwMode="auto">
          <a:xfrm>
            <a:off x="7921625" y="539273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zh-CN" altLang="en-US" sz="1800" b="1">
                <a:solidFill>
                  <a:schemeClr val="hlink"/>
                </a:solidFill>
                <a:latin typeface="Comic Sans MS" panose="030F0702030302020204" pitchFamily="66" charset="0"/>
                <a:ea typeface="宋体" panose="02010600030101010101" pitchFamily="2" charset="-122"/>
              </a:rPr>
              <a:t>路由器</a:t>
            </a:r>
          </a:p>
        </p:txBody>
      </p:sp>
      <p:sp>
        <p:nvSpPr>
          <p:cNvPr id="185393" name="Text Box 167"/>
          <p:cNvSpPr txBox="1">
            <a:spLocks noChangeArrowheads="1"/>
          </p:cNvSpPr>
          <p:nvPr/>
        </p:nvSpPr>
        <p:spPr bwMode="auto">
          <a:xfrm>
            <a:off x="7935913" y="307975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zh-CN" altLang="en-US" sz="1800" b="1">
                <a:solidFill>
                  <a:schemeClr val="hlink"/>
                </a:solidFill>
                <a:latin typeface="Comic Sans MS" panose="030F0702030302020204" pitchFamily="66" charset="0"/>
                <a:ea typeface="宋体" panose="02010600030101010101" pitchFamily="2" charset="-122"/>
              </a:rPr>
              <a:t>交换机</a:t>
            </a:r>
          </a:p>
        </p:txBody>
      </p:sp>
      <p:sp>
        <p:nvSpPr>
          <p:cNvPr id="112808" name="Rectangle 168"/>
          <p:cNvSpPr>
            <a:spLocks noGrp="1" noChangeArrowheads="1"/>
          </p:cNvSpPr>
          <p:nvPr>
            <p:ph type="title"/>
          </p:nvPr>
        </p:nvSpPr>
        <p:spPr>
          <a:xfrm>
            <a:off x="4537075" y="58738"/>
            <a:ext cx="4264025" cy="1143000"/>
          </a:xfrm>
        </p:spPr>
        <p:txBody>
          <a:bodyPr/>
          <a:lstStyle/>
          <a:p>
            <a:pPr>
              <a:defRPr/>
            </a:pPr>
            <a:r>
              <a:rPr lang="zh-CN" altLang="en-US">
                <a:solidFill>
                  <a:srgbClr val="008000"/>
                </a:solidFill>
              </a:rPr>
              <a:t>节点设备分层</a:t>
            </a:r>
            <a:endParaRPr lang="en-US" altLang="zh-CN">
              <a:solidFill>
                <a:srgbClr val="008000"/>
              </a:solidFill>
            </a:endParaRPr>
          </a:p>
        </p:txBody>
      </p:sp>
    </p:spTree>
  </p:cSld>
  <p:clrMapOvr>
    <a:masterClrMapping/>
  </p:clrMapOvr>
  <p:transition>
    <p:random/>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118AB0AC-8471-4F10-92ED-5265748511E4}" type="slidenum">
              <a:rPr lang="en-US" altLang="zh-CN" sz="1400" smtClean="0"/>
              <a:pPr>
                <a:spcBef>
                  <a:spcPct val="0"/>
                </a:spcBef>
                <a:buClrTx/>
                <a:buSzTx/>
                <a:buFontTx/>
                <a:buNone/>
              </a:pPr>
              <a:t>161</a:t>
            </a:fld>
            <a:endParaRPr lang="en-US" altLang="zh-CN" sz="1400" smtClean="0"/>
          </a:p>
        </p:txBody>
      </p:sp>
      <p:sp>
        <p:nvSpPr>
          <p:cNvPr id="351234" name="Rectangle 2"/>
          <p:cNvSpPr>
            <a:spLocks noGrp="1" noChangeArrowheads="1"/>
          </p:cNvSpPr>
          <p:nvPr>
            <p:ph type="title"/>
          </p:nvPr>
        </p:nvSpPr>
        <p:spPr>
          <a:xfrm>
            <a:off x="533400" y="411163"/>
            <a:ext cx="8397875" cy="831850"/>
          </a:xfrm>
        </p:spPr>
        <p:txBody>
          <a:bodyPr/>
          <a:lstStyle/>
          <a:p>
            <a:pPr>
              <a:defRPr/>
            </a:pPr>
            <a:r>
              <a:rPr lang="zh-CN" altLang="en-US"/>
              <a:t>节点分层</a:t>
            </a:r>
            <a:endParaRPr lang="en-US" altLang="zh-CN"/>
          </a:p>
        </p:txBody>
      </p:sp>
      <p:sp>
        <p:nvSpPr>
          <p:cNvPr id="351235" name="Rectangle 3"/>
          <p:cNvSpPr>
            <a:spLocks noGrp="1" noChangeArrowheads="1"/>
          </p:cNvSpPr>
          <p:nvPr>
            <p:ph type="body" idx="1"/>
          </p:nvPr>
        </p:nvSpPr>
        <p:spPr>
          <a:xfrm>
            <a:off x="533400" y="1489075"/>
            <a:ext cx="8397875" cy="4759325"/>
          </a:xfrm>
        </p:spPr>
        <p:txBody>
          <a:bodyPr/>
          <a:lstStyle/>
          <a:p>
            <a:pPr eaLnBrk="1">
              <a:lnSpc>
                <a:spcPct val="130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a:t>
            </a:r>
            <a:r>
              <a:rPr lang="zh-CN" altLang="en-US" b="1" smtClean="0">
                <a:latin typeface="方正大标宋简体" panose="02010601030101010101" pitchFamily="2" charset="-122"/>
                <a:ea typeface="华文中宋" panose="02010600040101010101" pitchFamily="2" charset="-122"/>
              </a:rPr>
              <a:t>与端系统类似，路由器和链路层交换机以分层方式组织网络硬件和软件，通常只实现低几层。</a:t>
            </a:r>
          </a:p>
          <a:p>
            <a:pPr eaLnBrk="1">
              <a:lnSpc>
                <a:spcPct val="130000"/>
              </a:lnSpc>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路由器：</a:t>
            </a:r>
            <a:r>
              <a:rPr lang="zh-CN" altLang="en-US" b="1" smtClean="0">
                <a:latin typeface="方正大标宋简体" panose="02010601030101010101" pitchFamily="2" charset="-122"/>
                <a:ea typeface="华文中宋" panose="02010600040101010101" pitchFamily="2" charset="-122"/>
              </a:rPr>
              <a:t>实现第一层到第三层，能够实现</a:t>
            </a:r>
            <a:r>
              <a:rPr lang="en-US" altLang="zh-CN" b="1" smtClean="0">
                <a:latin typeface="方正大标宋简体" panose="02010601030101010101" pitchFamily="2" charset="-122"/>
                <a:ea typeface="华文中宋" panose="02010600040101010101" pitchFamily="2" charset="-122"/>
              </a:rPr>
              <a:t>IP</a:t>
            </a:r>
            <a:r>
              <a:rPr lang="zh-CN" altLang="en-US" b="1" smtClean="0">
                <a:latin typeface="方正大标宋简体" panose="02010601030101010101" pitchFamily="2" charset="-122"/>
                <a:ea typeface="华文中宋" panose="02010600040101010101" pitchFamily="2" charset="-122"/>
              </a:rPr>
              <a:t>协议；</a:t>
            </a:r>
          </a:p>
          <a:p>
            <a:pPr eaLnBrk="1">
              <a:lnSpc>
                <a:spcPct val="130000"/>
              </a:lnSpc>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链路层交换机：</a:t>
            </a:r>
            <a:r>
              <a:rPr lang="zh-CN" altLang="en-US" b="1" smtClean="0">
                <a:latin typeface="方正大标宋简体" panose="02010601030101010101" pitchFamily="2" charset="-122"/>
                <a:ea typeface="华文中宋" panose="02010600040101010101" pitchFamily="2" charset="-122"/>
              </a:rPr>
              <a:t>实现第一层和第二层，能够识别第二层地址，如以太网地址。</a:t>
            </a:r>
          </a:p>
          <a:p>
            <a:pPr eaLnBrk="1">
              <a:lnSpc>
                <a:spcPct val="130000"/>
              </a:lnSpc>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主机：</a:t>
            </a:r>
            <a:r>
              <a:rPr lang="zh-CN" altLang="en-US" b="1" smtClean="0">
                <a:latin typeface="方正大标宋简体" panose="02010601030101010101" pitchFamily="2" charset="-122"/>
                <a:ea typeface="华文中宋" panose="02010600040101010101" pitchFamily="2" charset="-122"/>
              </a:rPr>
              <a:t>实现所有</a:t>
            </a:r>
            <a:r>
              <a:rPr lang="en-US" altLang="zh-CN" b="1" smtClean="0">
                <a:latin typeface="方正大标宋简体" panose="02010601030101010101" pitchFamily="2" charset="-122"/>
                <a:ea typeface="华文中宋" panose="02010600040101010101" pitchFamily="2" charset="-122"/>
              </a:rPr>
              <a:t>5</a:t>
            </a:r>
            <a:r>
              <a:rPr lang="zh-CN" altLang="en-US" b="1" smtClean="0">
                <a:latin typeface="方正大标宋简体" panose="02010601030101010101" pitchFamily="2" charset="-122"/>
                <a:ea typeface="华文中宋" panose="02010600040101010101" pitchFamily="2" charset="-122"/>
              </a:rPr>
              <a:t>个层次。 </a:t>
            </a:r>
          </a:p>
        </p:txBody>
      </p:sp>
      <p:sp>
        <p:nvSpPr>
          <p:cNvPr id="187397" name="AutoShape 4">
            <a:hlinkClick r:id="" action="ppaction://hlinkshowjump?jump=previousslide" highlightClick="1"/>
          </p:cNvPr>
          <p:cNvSpPr>
            <a:spLocks noChangeArrowheads="1"/>
          </p:cNvSpPr>
          <p:nvPr/>
        </p:nvSpPr>
        <p:spPr bwMode="auto">
          <a:xfrm>
            <a:off x="7689850" y="6248400"/>
            <a:ext cx="615950" cy="387350"/>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animEffect transition="in" filter="wipe(down)">
                                      <p:cBhvr>
                                        <p:cTn id="7" dur="500"/>
                                        <p:tgtEl>
                                          <p:spTgt spid="351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1235">
                                            <p:txEl>
                                              <p:pRg st="1" end="1"/>
                                            </p:txEl>
                                          </p:spTgt>
                                        </p:tgtEl>
                                        <p:attrNameLst>
                                          <p:attrName>style.visibility</p:attrName>
                                        </p:attrNameLst>
                                      </p:cBhvr>
                                      <p:to>
                                        <p:strVal val="visible"/>
                                      </p:to>
                                    </p:set>
                                    <p:animEffect transition="in" filter="wipe(down)">
                                      <p:cBhvr>
                                        <p:cTn id="12" dur="500"/>
                                        <p:tgtEl>
                                          <p:spTgt spid="3512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1235">
                                            <p:txEl>
                                              <p:pRg st="2" end="2"/>
                                            </p:txEl>
                                          </p:spTgt>
                                        </p:tgtEl>
                                        <p:attrNameLst>
                                          <p:attrName>style.visibility</p:attrName>
                                        </p:attrNameLst>
                                      </p:cBhvr>
                                      <p:to>
                                        <p:strVal val="visible"/>
                                      </p:to>
                                    </p:set>
                                    <p:animEffect transition="in" filter="wipe(down)">
                                      <p:cBhvr>
                                        <p:cTn id="17" dur="500"/>
                                        <p:tgtEl>
                                          <p:spTgt spid="3512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51235">
                                            <p:txEl>
                                              <p:pRg st="3" end="3"/>
                                            </p:txEl>
                                          </p:spTgt>
                                        </p:tgtEl>
                                        <p:attrNameLst>
                                          <p:attrName>style.visibility</p:attrName>
                                        </p:attrNameLst>
                                      </p:cBhvr>
                                      <p:to>
                                        <p:strVal val="visible"/>
                                      </p:to>
                                    </p:set>
                                    <p:animEffect transition="in" filter="wipe(down)">
                                      <p:cBhvr>
                                        <p:cTn id="22" dur="500"/>
                                        <p:tgtEl>
                                          <p:spTgt spid="3512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2B7DF8A-6E7F-410C-A2A3-F385F32B4CE3}" type="slidenum">
              <a:rPr lang="en-US" altLang="zh-CN" sz="1400" smtClean="0"/>
              <a:pPr>
                <a:spcBef>
                  <a:spcPct val="0"/>
                </a:spcBef>
                <a:buClrTx/>
                <a:buSzTx/>
                <a:buFontTx/>
                <a:buNone/>
              </a:pPr>
              <a:t>162</a:t>
            </a:fld>
            <a:endParaRPr lang="en-US" altLang="zh-CN" sz="1400" smtClean="0"/>
          </a:p>
        </p:txBody>
      </p:sp>
      <p:sp>
        <p:nvSpPr>
          <p:cNvPr id="352258" name="Rectangle 2"/>
          <p:cNvSpPr>
            <a:spLocks noGrp="1" noChangeArrowheads="1"/>
          </p:cNvSpPr>
          <p:nvPr>
            <p:ph type="title"/>
          </p:nvPr>
        </p:nvSpPr>
        <p:spPr>
          <a:xfrm>
            <a:off x="533400" y="228600"/>
            <a:ext cx="7772400" cy="935038"/>
          </a:xfrm>
        </p:spPr>
        <p:txBody>
          <a:bodyPr/>
          <a:lstStyle/>
          <a:p>
            <a:pPr>
              <a:defRPr/>
            </a:pPr>
            <a:r>
              <a:rPr lang="zh-CN" altLang="en-US">
                <a:solidFill>
                  <a:srgbClr val="008000"/>
                </a:solidFill>
              </a:rPr>
              <a:t>报文传递过程</a:t>
            </a:r>
          </a:p>
        </p:txBody>
      </p:sp>
      <p:sp>
        <p:nvSpPr>
          <p:cNvPr id="352259" name="Rectangle 3"/>
          <p:cNvSpPr>
            <a:spLocks noGrp="1" noChangeArrowheads="1"/>
          </p:cNvSpPr>
          <p:nvPr>
            <p:ph type="body" idx="1"/>
          </p:nvPr>
        </p:nvSpPr>
        <p:spPr>
          <a:xfrm>
            <a:off x="533400" y="1163638"/>
            <a:ext cx="8013700" cy="5084762"/>
          </a:xfrm>
        </p:spPr>
        <p:txBody>
          <a:bodyPr/>
          <a:lstStyle/>
          <a:p>
            <a:pPr eaLnBrk="1">
              <a:lnSpc>
                <a:spcPct val="115000"/>
              </a:lnSpc>
              <a:spcBef>
                <a:spcPct val="15000"/>
              </a:spcBef>
              <a:buClr>
                <a:srgbClr val="4D4D4D"/>
              </a:buClr>
            </a:pPr>
            <a:r>
              <a:rPr lang="zh-CN" altLang="en-US" b="1" smtClean="0">
                <a:latin typeface="华文中宋" panose="02010600040101010101" pitchFamily="2" charset="-122"/>
                <a:ea typeface="华文中宋" panose="02010600040101010101" pitchFamily="2" charset="-122"/>
              </a:rPr>
              <a:t> </a:t>
            </a:r>
            <a:r>
              <a:rPr lang="zh-CN" altLang="en-US" b="1" smtClean="0">
                <a:solidFill>
                  <a:schemeClr val="accent2"/>
                </a:solidFill>
                <a:latin typeface="楷体_GB2312" pitchFamily="49" charset="-122"/>
                <a:ea typeface="楷体_GB2312" pitchFamily="49" charset="-122"/>
              </a:rPr>
              <a:t>源主机：</a:t>
            </a:r>
            <a:r>
              <a:rPr lang="zh-CN" altLang="en-US" b="1" smtClean="0">
                <a:solidFill>
                  <a:srgbClr val="FF0000"/>
                </a:solidFill>
                <a:latin typeface="华文中宋" panose="02010600040101010101" pitchFamily="2" charset="-122"/>
                <a:ea typeface="华文中宋" panose="02010600040101010101" pitchFamily="2" charset="-122"/>
              </a:rPr>
              <a:t>由高层向低层逐层传递（封装）</a:t>
            </a:r>
          </a:p>
          <a:p>
            <a:pPr eaLnBrk="1">
              <a:lnSpc>
                <a:spcPct val="115000"/>
              </a:lnSpc>
              <a:spcBef>
                <a:spcPct val="15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应用层报文</a:t>
            </a:r>
            <a:r>
              <a:rPr lang="en-US" altLang="zh-CN" b="1" smtClean="0">
                <a:latin typeface="方正大标宋简体" panose="02010601030101010101" pitchFamily="2" charset="-122"/>
                <a:ea typeface="华文中宋" panose="02010600040101010101" pitchFamily="2" charset="-122"/>
              </a:rPr>
              <a:t>M</a:t>
            </a:r>
            <a:r>
              <a:rPr lang="zh-CN" altLang="en-US" b="1" smtClean="0">
                <a:latin typeface="方正大标宋简体" panose="02010601030101010101" pitchFamily="2" charset="-122"/>
                <a:ea typeface="华文中宋" panose="02010600040101010101" pitchFamily="2" charset="-122"/>
              </a:rPr>
              <a:t>传递到运输层，附加上运输层首部信息</a:t>
            </a:r>
            <a:r>
              <a:rPr lang="en-US" altLang="zh-CN" b="1" smtClean="0">
                <a:latin typeface="方正大标宋简体" panose="02010601030101010101" pitchFamily="2" charset="-122"/>
                <a:ea typeface="华文中宋" panose="02010600040101010101" pitchFamily="2" charset="-122"/>
              </a:rPr>
              <a:t>H</a:t>
            </a:r>
            <a:r>
              <a:rPr lang="en-US" altLang="zh-CN" b="1" baseline="-25000" smtClean="0">
                <a:latin typeface="方正大标宋简体" panose="02010601030101010101" pitchFamily="2" charset="-122"/>
                <a:ea typeface="华文中宋" panose="02010600040101010101" pitchFamily="2" charset="-122"/>
              </a:rPr>
              <a:t>t</a:t>
            </a:r>
            <a:r>
              <a:rPr lang="zh-CN" altLang="en-US" b="1" smtClean="0">
                <a:latin typeface="方正大标宋简体" panose="02010601030101010101" pitchFamily="2" charset="-122"/>
                <a:ea typeface="华文中宋" panose="02010600040101010101" pitchFamily="2" charset="-122"/>
              </a:rPr>
              <a:t>（运输层</a:t>
            </a:r>
            <a:r>
              <a:rPr lang="zh-CN" altLang="en-US" b="1" i="1" smtClean="0">
                <a:solidFill>
                  <a:srgbClr val="FF0000"/>
                </a:solidFill>
                <a:latin typeface="方正大标宋简体" panose="02010601030101010101" pitchFamily="2" charset="-122"/>
                <a:ea typeface="华文中宋" panose="02010600040101010101" pitchFamily="2" charset="-122"/>
              </a:rPr>
              <a:t>报文段</a:t>
            </a:r>
            <a:r>
              <a:rPr lang="zh-CN" altLang="en-US" b="1" smtClean="0">
                <a:latin typeface="方正大标宋简体" panose="02010601030101010101" pitchFamily="2" charset="-122"/>
                <a:ea typeface="华文中宋" panose="02010600040101010101" pitchFamily="2" charset="-122"/>
              </a:rPr>
              <a:t>）；</a:t>
            </a:r>
          </a:p>
          <a:p>
            <a:pPr eaLnBrk="1">
              <a:lnSpc>
                <a:spcPct val="115000"/>
              </a:lnSpc>
              <a:spcBef>
                <a:spcPct val="15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报文段传递到网络层，附加上网络层首部信息</a:t>
            </a:r>
            <a:r>
              <a:rPr lang="en-US" altLang="zh-CN" b="1" smtClean="0">
                <a:latin typeface="方正大标宋简体" panose="02010601030101010101" pitchFamily="2" charset="-122"/>
                <a:ea typeface="华文中宋" panose="02010600040101010101" pitchFamily="2" charset="-122"/>
              </a:rPr>
              <a:t>H</a:t>
            </a:r>
            <a:r>
              <a:rPr lang="en-US" altLang="zh-CN" b="1" baseline="-25000" smtClean="0">
                <a:latin typeface="方正大标宋简体" panose="02010601030101010101" pitchFamily="2" charset="-122"/>
                <a:ea typeface="华文中宋" panose="02010600040101010101" pitchFamily="2" charset="-122"/>
              </a:rPr>
              <a:t>n</a:t>
            </a:r>
            <a:r>
              <a:rPr lang="zh-CN" altLang="en-US" b="1" smtClean="0">
                <a:latin typeface="方正大标宋简体" panose="02010601030101010101" pitchFamily="2" charset="-122"/>
                <a:ea typeface="华文中宋" panose="02010600040101010101" pitchFamily="2" charset="-122"/>
              </a:rPr>
              <a:t>（网络层</a:t>
            </a:r>
            <a:r>
              <a:rPr lang="zh-CN" altLang="en-US" b="1" i="1" smtClean="0">
                <a:solidFill>
                  <a:srgbClr val="FF0000"/>
                </a:solidFill>
                <a:latin typeface="方正大标宋简体" panose="02010601030101010101" pitchFamily="2" charset="-122"/>
                <a:ea typeface="华文中宋" panose="02010600040101010101" pitchFamily="2" charset="-122"/>
              </a:rPr>
              <a:t>数据报</a:t>
            </a:r>
            <a:r>
              <a:rPr lang="zh-CN" altLang="en-US" b="1" smtClean="0">
                <a:latin typeface="方正大标宋简体" panose="02010601030101010101" pitchFamily="2" charset="-122"/>
                <a:ea typeface="华文中宋" panose="02010600040101010101" pitchFamily="2" charset="-122"/>
              </a:rPr>
              <a:t>）；</a:t>
            </a:r>
          </a:p>
          <a:p>
            <a:pPr eaLnBrk="1">
              <a:lnSpc>
                <a:spcPct val="115000"/>
              </a:lnSpc>
              <a:spcBef>
                <a:spcPct val="15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数据报传递到链路层，附加上链路层首部信息</a:t>
            </a:r>
            <a:r>
              <a:rPr lang="en-US" altLang="zh-CN" b="1" smtClean="0">
                <a:latin typeface="方正大标宋简体" panose="02010601030101010101" pitchFamily="2" charset="-122"/>
                <a:ea typeface="华文中宋" panose="02010600040101010101" pitchFamily="2" charset="-122"/>
              </a:rPr>
              <a:t>H</a:t>
            </a:r>
            <a:r>
              <a:rPr lang="en-US" altLang="zh-CN" b="1" baseline="-25000" smtClean="0">
                <a:latin typeface="方正大标宋简体" panose="02010601030101010101" pitchFamily="2" charset="-122"/>
                <a:ea typeface="华文中宋" panose="02010600040101010101" pitchFamily="2" charset="-122"/>
              </a:rPr>
              <a:t>l</a:t>
            </a:r>
            <a:r>
              <a:rPr lang="zh-CN" altLang="en-US" b="1" smtClean="0">
                <a:latin typeface="方正大标宋简体" panose="02010601030101010101" pitchFamily="2" charset="-122"/>
                <a:ea typeface="华文中宋" panose="02010600040101010101" pitchFamily="2" charset="-122"/>
              </a:rPr>
              <a:t>（链路层</a:t>
            </a:r>
            <a:r>
              <a:rPr lang="zh-CN" altLang="en-US" b="1" i="1" smtClean="0">
                <a:solidFill>
                  <a:srgbClr val="FF0000"/>
                </a:solidFill>
                <a:latin typeface="方正大标宋简体" panose="02010601030101010101" pitchFamily="2" charset="-122"/>
                <a:ea typeface="华文中宋" panose="02010600040101010101" pitchFamily="2" charset="-122"/>
              </a:rPr>
              <a:t>帧</a:t>
            </a:r>
            <a:r>
              <a:rPr lang="zh-CN" altLang="en-US" b="1" smtClean="0">
                <a:latin typeface="方正大标宋简体" panose="02010601030101010101" pitchFamily="2" charset="-122"/>
                <a:ea typeface="华文中宋" panose="02010600040101010101" pitchFamily="2" charset="-122"/>
              </a:rPr>
              <a:t>）</a:t>
            </a:r>
          </a:p>
          <a:p>
            <a:pPr eaLnBrk="1">
              <a:lnSpc>
                <a:spcPct val="115000"/>
              </a:lnSpc>
              <a:spcBef>
                <a:spcPct val="15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传到物理层，送入网络传输。</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p:txBody>
      </p:sp>
      <p:sp>
        <p:nvSpPr>
          <p:cNvPr id="188421" name="Text Box 43"/>
          <p:cNvSpPr txBox="1">
            <a:spLocks noChangeArrowheads="1"/>
          </p:cNvSpPr>
          <p:nvPr/>
        </p:nvSpPr>
        <p:spPr bwMode="auto">
          <a:xfrm>
            <a:off x="6626225" y="4429125"/>
            <a:ext cx="1330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endParaRPr lang="zh-CN" altLang="en-US" sz="2000">
              <a:latin typeface="Times New Roman" panose="02020603050405020304" pitchFamily="18" charset="0"/>
              <a:ea typeface="宋体" panose="02010600030101010101" pitchFamily="2" charset="-122"/>
            </a:endParaRPr>
          </a:p>
        </p:txBody>
      </p:sp>
      <p:grpSp>
        <p:nvGrpSpPr>
          <p:cNvPr id="352301" name="Group 45"/>
          <p:cNvGrpSpPr>
            <a:grpSpLocks/>
          </p:cNvGrpSpPr>
          <p:nvPr/>
        </p:nvGrpSpPr>
        <p:grpSpPr bwMode="auto">
          <a:xfrm>
            <a:off x="3303588" y="4627563"/>
            <a:ext cx="5002212" cy="1852612"/>
            <a:chOff x="2081" y="2915"/>
            <a:chExt cx="3151" cy="1167"/>
          </a:xfrm>
        </p:grpSpPr>
        <p:grpSp>
          <p:nvGrpSpPr>
            <p:cNvPr id="188427" name="Group 40"/>
            <p:cNvGrpSpPr>
              <a:grpSpLocks/>
            </p:cNvGrpSpPr>
            <p:nvPr/>
          </p:nvGrpSpPr>
          <p:grpSpPr bwMode="auto">
            <a:xfrm>
              <a:off x="2081" y="3065"/>
              <a:ext cx="2837" cy="1017"/>
              <a:chOff x="2802" y="1887"/>
              <a:chExt cx="2837" cy="1017"/>
            </a:xfrm>
          </p:grpSpPr>
          <p:sp>
            <p:nvSpPr>
              <p:cNvPr id="188429" name="Text Box 4"/>
              <p:cNvSpPr txBox="1">
                <a:spLocks noChangeArrowheads="1"/>
              </p:cNvSpPr>
              <p:nvPr/>
            </p:nvSpPr>
            <p:spPr bwMode="auto">
              <a:xfrm>
                <a:off x="3128" y="1904"/>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报文</a:t>
                </a:r>
                <a:endParaRPr lang="zh-CN" altLang="en-US" sz="1600" b="1">
                  <a:solidFill>
                    <a:schemeClr val="accent2"/>
                  </a:solidFill>
                  <a:latin typeface="Comic Sans MS" panose="030F0702030302020204" pitchFamily="66" charset="0"/>
                  <a:ea typeface="宋体" panose="02010600030101010101" pitchFamily="2" charset="-122"/>
                </a:endParaRPr>
              </a:p>
            </p:txBody>
          </p:sp>
          <p:sp>
            <p:nvSpPr>
              <p:cNvPr id="188430" name="Text Box 5"/>
              <p:cNvSpPr txBox="1">
                <a:spLocks noChangeArrowheads="1"/>
              </p:cNvSpPr>
              <p:nvPr/>
            </p:nvSpPr>
            <p:spPr bwMode="auto">
              <a:xfrm>
                <a:off x="2981" y="2077"/>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段</a:t>
                </a:r>
                <a:endParaRPr lang="zh-CN" altLang="en-US" sz="1600" b="1">
                  <a:solidFill>
                    <a:schemeClr val="accent2"/>
                  </a:solidFill>
                  <a:latin typeface="Comic Sans MS" panose="030F0702030302020204" pitchFamily="66" charset="0"/>
                  <a:ea typeface="宋体" panose="02010600030101010101" pitchFamily="2" charset="-122"/>
                </a:endParaRPr>
              </a:p>
            </p:txBody>
          </p:sp>
          <p:sp>
            <p:nvSpPr>
              <p:cNvPr id="188431" name="Text Box 6"/>
              <p:cNvSpPr txBox="1">
                <a:spLocks noChangeArrowheads="1"/>
              </p:cNvSpPr>
              <p:nvPr/>
            </p:nvSpPr>
            <p:spPr bwMode="auto">
              <a:xfrm>
                <a:off x="2802" y="2274"/>
                <a:ext cx="5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数据报</a:t>
                </a:r>
                <a:endParaRPr lang="zh-CN" altLang="en-US" sz="1600" b="1">
                  <a:solidFill>
                    <a:schemeClr val="accent2"/>
                  </a:solidFill>
                  <a:latin typeface="Comic Sans MS" panose="030F0702030302020204" pitchFamily="66" charset="0"/>
                  <a:ea typeface="宋体" panose="02010600030101010101" pitchFamily="2" charset="-122"/>
                </a:endParaRPr>
              </a:p>
            </p:txBody>
          </p:sp>
          <p:graphicFrame>
            <p:nvGraphicFramePr>
              <p:cNvPr id="188432" name="Object 7"/>
              <p:cNvGraphicFramePr>
                <a:graphicFrameLocks noChangeAspect="1"/>
              </p:cNvGraphicFramePr>
              <p:nvPr/>
            </p:nvGraphicFramePr>
            <p:xfrm>
              <a:off x="5232" y="2232"/>
              <a:ext cx="407" cy="336"/>
            </p:xfrm>
            <a:graphic>
              <a:graphicData uri="http://schemas.openxmlformats.org/presentationml/2006/ole">
                <mc:AlternateContent xmlns:mc="http://schemas.openxmlformats.org/markup-compatibility/2006">
                  <mc:Choice xmlns:v="urn:schemas-microsoft-com:vml" Requires="v">
                    <p:oleObj spid="_x0000_s188548" name="Clip" r:id="rId3" imgW="1307263" imgH="1084139" progId="MS_ClipArt_Gallery.2">
                      <p:embed/>
                    </p:oleObj>
                  </mc:Choice>
                  <mc:Fallback>
                    <p:oleObj name="Clip" r:id="rId3"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 y="223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8433" name="Freeform 8"/>
              <p:cNvSpPr>
                <a:spLocks/>
              </p:cNvSpPr>
              <p:nvPr/>
            </p:nvSpPr>
            <p:spPr bwMode="auto">
              <a:xfrm>
                <a:off x="5087" y="1887"/>
                <a:ext cx="227" cy="994"/>
              </a:xfrm>
              <a:custGeom>
                <a:avLst/>
                <a:gdLst>
                  <a:gd name="T0" fmla="*/ 184 w 267"/>
                  <a:gd name="T1" fmla="*/ 328 h 1186"/>
                  <a:gd name="T2" fmla="*/ 0 w 267"/>
                  <a:gd name="T3" fmla="*/ 0 h 1186"/>
                  <a:gd name="T4" fmla="*/ 0 w 267"/>
                  <a:gd name="T5" fmla="*/ 833 h 1186"/>
                  <a:gd name="T6" fmla="*/ 193 w 267"/>
                  <a:gd name="T7" fmla="*/ 458 h 1186"/>
                  <a:gd name="T8" fmla="*/ 184 w 267"/>
                  <a:gd name="T9" fmla="*/ 328 h 1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34" name="Rectangle 9"/>
              <p:cNvSpPr>
                <a:spLocks noChangeArrowheads="1"/>
              </p:cNvSpPr>
              <p:nvPr/>
            </p:nvSpPr>
            <p:spPr bwMode="auto">
              <a:xfrm>
                <a:off x="4316" y="1891"/>
                <a:ext cx="817" cy="97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8435" name="Rectangle 10"/>
              <p:cNvSpPr>
                <a:spLocks noChangeArrowheads="1"/>
              </p:cNvSpPr>
              <p:nvPr/>
            </p:nvSpPr>
            <p:spPr bwMode="auto">
              <a:xfrm>
                <a:off x="4286" y="1936"/>
                <a:ext cx="802" cy="96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8436" name="Line 11"/>
              <p:cNvSpPr>
                <a:spLocks noChangeShapeType="1"/>
              </p:cNvSpPr>
              <p:nvPr/>
            </p:nvSpPr>
            <p:spPr bwMode="auto">
              <a:xfrm>
                <a:off x="4286" y="2136"/>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437" name="Text Box 12"/>
              <p:cNvSpPr txBox="1">
                <a:spLocks noChangeArrowheads="1"/>
              </p:cNvSpPr>
              <p:nvPr/>
            </p:nvSpPr>
            <p:spPr bwMode="auto">
              <a:xfrm>
                <a:off x="4259" y="1915"/>
                <a:ext cx="973" cy="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应用层</a:t>
                </a:r>
              </a:p>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   运输层</a:t>
                </a:r>
                <a:r>
                  <a:rPr lang="zh-CN" altLang="en-US" sz="1800" b="1">
                    <a:solidFill>
                      <a:schemeClr val="bg1"/>
                    </a:solidFill>
                    <a:latin typeface="Times New Roman" panose="02020603050405020304" pitchFamily="18" charset="0"/>
                    <a:ea typeface="宋体" panose="02010600030101010101" pitchFamily="2" charset="-122"/>
                  </a:rPr>
                  <a:t>层</a:t>
                </a:r>
                <a:endParaRPr lang="zh-CN" altLang="en-US" sz="1800" b="1">
                  <a:latin typeface="Times New Roman" panose="02020603050405020304" pitchFamily="18" charset="0"/>
                  <a:ea typeface="宋体" panose="02010600030101010101" pitchFamily="2" charset="-122"/>
                </a:endParaRPr>
              </a:p>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网络层</a:t>
                </a:r>
              </a:p>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链路层</a:t>
                </a:r>
              </a:p>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物理层</a:t>
                </a:r>
              </a:p>
            </p:txBody>
          </p:sp>
          <p:sp>
            <p:nvSpPr>
              <p:cNvPr id="188438" name="Line 13"/>
              <p:cNvSpPr>
                <a:spLocks noChangeShapeType="1"/>
              </p:cNvSpPr>
              <p:nvPr/>
            </p:nvSpPr>
            <p:spPr bwMode="auto">
              <a:xfrm>
                <a:off x="4291" y="2338"/>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439" name="Line 14"/>
              <p:cNvSpPr>
                <a:spLocks noChangeShapeType="1"/>
              </p:cNvSpPr>
              <p:nvPr/>
            </p:nvSpPr>
            <p:spPr bwMode="auto">
              <a:xfrm>
                <a:off x="4294" y="2515"/>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440" name="Line 15"/>
              <p:cNvSpPr>
                <a:spLocks noChangeShapeType="1"/>
              </p:cNvSpPr>
              <p:nvPr/>
            </p:nvSpPr>
            <p:spPr bwMode="auto">
              <a:xfrm>
                <a:off x="4294" y="2689"/>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8441" name="Group 16"/>
              <p:cNvGrpSpPr>
                <a:grpSpLocks/>
              </p:cNvGrpSpPr>
              <p:nvPr/>
            </p:nvGrpSpPr>
            <p:grpSpPr bwMode="auto">
              <a:xfrm>
                <a:off x="3306" y="2509"/>
                <a:ext cx="932" cy="191"/>
                <a:chOff x="332" y="2224"/>
                <a:chExt cx="932" cy="191"/>
              </a:xfrm>
            </p:grpSpPr>
            <p:sp>
              <p:nvSpPr>
                <p:cNvPr id="188457" name="Rectangle 1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8458" name="Rectangle 18"/>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t</a:t>
                  </a:r>
                </a:p>
              </p:txBody>
            </p:sp>
            <p:sp>
              <p:nvSpPr>
                <p:cNvPr id="188459" name="Rectangle 19"/>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n</a:t>
                  </a:r>
                </a:p>
              </p:txBody>
            </p:sp>
            <p:sp>
              <p:nvSpPr>
                <p:cNvPr id="188460" name="Rectangle 20"/>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l</a:t>
                  </a:r>
                </a:p>
              </p:txBody>
            </p:sp>
            <p:sp>
              <p:nvSpPr>
                <p:cNvPr id="188461" name="Rectangle 21"/>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M</a:t>
                  </a:r>
                  <a:endParaRPr lang="en-US" altLang="zh-CN" sz="1400" b="1">
                    <a:latin typeface="Times New Roman" panose="02020603050405020304" pitchFamily="18" charset="0"/>
                    <a:ea typeface="宋体" panose="02010600030101010101" pitchFamily="2" charset="-122"/>
                  </a:endParaRPr>
                </a:p>
              </p:txBody>
            </p:sp>
            <p:sp>
              <p:nvSpPr>
                <p:cNvPr id="188462" name="Line 22"/>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63" name="Line 23"/>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64" name="Line 24"/>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8442" name="Group 25"/>
              <p:cNvGrpSpPr>
                <a:grpSpLocks/>
              </p:cNvGrpSpPr>
              <p:nvPr/>
            </p:nvGrpSpPr>
            <p:grpSpPr bwMode="auto">
              <a:xfrm>
                <a:off x="3475" y="2321"/>
                <a:ext cx="761" cy="191"/>
                <a:chOff x="501" y="1990"/>
                <a:chExt cx="761" cy="191"/>
              </a:xfrm>
            </p:grpSpPr>
            <p:sp>
              <p:nvSpPr>
                <p:cNvPr id="188451" name="Rectangle 26"/>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8452" name="Rectangle 27"/>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t</a:t>
                  </a:r>
                </a:p>
              </p:txBody>
            </p:sp>
            <p:sp>
              <p:nvSpPr>
                <p:cNvPr id="188453" name="Rectangle 28"/>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n</a:t>
                  </a:r>
                </a:p>
              </p:txBody>
            </p:sp>
            <p:sp>
              <p:nvSpPr>
                <p:cNvPr id="188454" name="Rectangle 29"/>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M</a:t>
                  </a:r>
                  <a:endParaRPr lang="en-US" altLang="zh-CN" sz="1400" b="1">
                    <a:latin typeface="Times New Roman" panose="02020603050405020304" pitchFamily="18" charset="0"/>
                    <a:ea typeface="宋体" panose="02010600030101010101" pitchFamily="2" charset="-122"/>
                  </a:endParaRPr>
                </a:p>
              </p:txBody>
            </p:sp>
            <p:sp>
              <p:nvSpPr>
                <p:cNvPr id="188455" name="Line 30"/>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6" name="Line 31"/>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8443" name="Group 32"/>
              <p:cNvGrpSpPr>
                <a:grpSpLocks/>
              </p:cNvGrpSpPr>
              <p:nvPr/>
            </p:nvGrpSpPr>
            <p:grpSpPr bwMode="auto">
              <a:xfrm>
                <a:off x="3666" y="2127"/>
                <a:ext cx="561" cy="191"/>
                <a:chOff x="645" y="1734"/>
                <a:chExt cx="561" cy="191"/>
              </a:xfrm>
            </p:grpSpPr>
            <p:sp>
              <p:nvSpPr>
                <p:cNvPr id="188447" name="Rectangle 33"/>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8448" name="Rectangle 34"/>
                <p:cNvSpPr>
                  <a:spLocks noChangeArrowheads="1"/>
                </p:cNvSpPr>
                <p:nvPr/>
              </p:nvSpPr>
              <p:spPr bwMode="auto">
                <a:xfrm>
                  <a:off x="648" y="173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t</a:t>
                  </a:r>
                </a:p>
              </p:txBody>
            </p:sp>
            <p:sp>
              <p:nvSpPr>
                <p:cNvPr id="188449" name="Rectangle 35"/>
                <p:cNvSpPr>
                  <a:spLocks noChangeArrowheads="1"/>
                </p:cNvSpPr>
                <p:nvPr/>
              </p:nvSpPr>
              <p:spPr bwMode="auto">
                <a:xfrm>
                  <a:off x="778" y="173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M</a:t>
                  </a:r>
                  <a:endParaRPr lang="en-US" altLang="zh-CN" sz="1400" b="1">
                    <a:latin typeface="Times New Roman" panose="02020603050405020304" pitchFamily="18" charset="0"/>
                    <a:ea typeface="宋体" panose="02010600030101010101" pitchFamily="2" charset="-122"/>
                  </a:endParaRPr>
                </a:p>
              </p:txBody>
            </p:sp>
            <p:sp>
              <p:nvSpPr>
                <p:cNvPr id="188450" name="Line 36"/>
                <p:cNvSpPr>
                  <a:spLocks noChangeShapeType="1"/>
                </p:cNvSpPr>
                <p:nvPr/>
              </p:nvSpPr>
              <p:spPr bwMode="auto">
                <a:xfrm>
                  <a:off x="824" y="175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8444" name="Group 37"/>
              <p:cNvGrpSpPr>
                <a:grpSpLocks/>
              </p:cNvGrpSpPr>
              <p:nvPr/>
            </p:nvGrpSpPr>
            <p:grpSpPr bwMode="auto">
              <a:xfrm>
                <a:off x="3796" y="1931"/>
                <a:ext cx="428" cy="190"/>
                <a:chOff x="780" y="1553"/>
                <a:chExt cx="428" cy="190"/>
              </a:xfrm>
            </p:grpSpPr>
            <p:sp>
              <p:nvSpPr>
                <p:cNvPr id="188445" name="Rectangle 38"/>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8446" name="Rectangle 39"/>
                <p:cNvSpPr>
                  <a:spLocks noChangeArrowheads="1"/>
                </p:cNvSpPr>
                <p:nvPr/>
              </p:nvSpPr>
              <p:spPr bwMode="auto">
                <a:xfrm>
                  <a:off x="780" y="1553"/>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M</a:t>
                  </a:r>
                  <a:endParaRPr lang="en-US" altLang="zh-CN" sz="1400" b="1">
                    <a:latin typeface="Times New Roman" panose="02020603050405020304" pitchFamily="18" charset="0"/>
                    <a:ea typeface="宋体" panose="02010600030101010101" pitchFamily="2" charset="-122"/>
                  </a:endParaRPr>
                </a:p>
              </p:txBody>
            </p:sp>
          </p:grpSp>
        </p:grpSp>
        <p:sp>
          <p:nvSpPr>
            <p:cNvPr id="188428" name="Text Box 44"/>
            <p:cNvSpPr txBox="1">
              <a:spLocks noChangeArrowheads="1"/>
            </p:cNvSpPr>
            <p:nvPr/>
          </p:nvSpPr>
          <p:spPr bwMode="auto">
            <a:xfrm>
              <a:off x="4361" y="2915"/>
              <a:ext cx="8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2000" b="1">
                  <a:solidFill>
                    <a:schemeClr val="accent2"/>
                  </a:solidFill>
                  <a:latin typeface="Times New Roman" panose="02020603050405020304" pitchFamily="18" charset="0"/>
                  <a:ea typeface="宋体" panose="02010600030101010101" pitchFamily="2" charset="-122"/>
                </a:rPr>
                <a:t>源主机</a:t>
              </a:r>
              <a:endParaRPr lang="en-US" altLang="zh-CN" sz="2000" b="1">
                <a:solidFill>
                  <a:schemeClr val="accent2"/>
                </a:solidFill>
                <a:latin typeface="Times New Roman" panose="02020603050405020304" pitchFamily="18" charset="0"/>
                <a:ea typeface="宋体" panose="02010600030101010101" pitchFamily="2" charset="-122"/>
              </a:endParaRPr>
            </a:p>
          </p:txBody>
        </p:sp>
      </p:grpSp>
      <p:sp>
        <p:nvSpPr>
          <p:cNvPr id="352298" name="Line 42"/>
          <p:cNvSpPr>
            <a:spLocks noChangeShapeType="1"/>
          </p:cNvSpPr>
          <p:nvPr/>
        </p:nvSpPr>
        <p:spPr bwMode="auto">
          <a:xfrm>
            <a:off x="5888038" y="4627563"/>
            <a:ext cx="0" cy="17907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24" name="AutoShape 46">
            <a:hlinkClick r:id="" action="ppaction://hlinkshowjump?jump=nextslide" highlightClick="1"/>
          </p:cNvPr>
          <p:cNvSpPr>
            <a:spLocks noChangeArrowheads="1"/>
          </p:cNvSpPr>
          <p:nvPr/>
        </p:nvSpPr>
        <p:spPr bwMode="auto">
          <a:xfrm>
            <a:off x="8305800" y="6418263"/>
            <a:ext cx="533400" cy="2873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52303" name="Text Box 47"/>
          <p:cNvSpPr txBox="1">
            <a:spLocks noChangeArrowheads="1"/>
          </p:cNvSpPr>
          <p:nvPr/>
        </p:nvSpPr>
        <p:spPr bwMode="auto">
          <a:xfrm>
            <a:off x="674688" y="3622675"/>
            <a:ext cx="7988300" cy="100488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Font typeface="Wingdings" panose="05000000000000000000" pitchFamily="2" charset="2"/>
              <a:buChar char="ü"/>
            </a:pPr>
            <a:r>
              <a:rPr lang="zh-CN" altLang="en-US" sz="2400" b="1">
                <a:solidFill>
                  <a:schemeClr val="hlink"/>
                </a:solidFill>
                <a:latin typeface="Times New Roman" panose="02020603050405020304" pitchFamily="18" charset="0"/>
                <a:ea typeface="宋体" panose="02010600030101010101" pitchFamily="2" charset="-122"/>
              </a:rPr>
              <a:t>每层传递的数据分为首部字段和有效载荷字段两部分。</a:t>
            </a:r>
          </a:p>
          <a:p>
            <a:pPr>
              <a:spcBef>
                <a:spcPct val="50000"/>
              </a:spcBef>
              <a:buFont typeface="Wingdings" panose="05000000000000000000" pitchFamily="2" charset="2"/>
              <a:buChar char="ü"/>
            </a:pPr>
            <a:r>
              <a:rPr lang="zh-CN" altLang="en-US" sz="2400" b="1">
                <a:solidFill>
                  <a:schemeClr val="hlink"/>
                </a:solidFill>
                <a:latin typeface="Times New Roman" panose="02020603050405020304" pitchFamily="18" charset="0"/>
                <a:ea typeface="宋体" panose="02010600030101010101" pitchFamily="2" charset="-122"/>
              </a:rPr>
              <a:t>有效载荷是相邻上层传下来的数据。</a:t>
            </a:r>
          </a:p>
        </p:txBody>
      </p:sp>
      <p:sp>
        <p:nvSpPr>
          <p:cNvPr id="352304" name="AutoShape 48"/>
          <p:cNvSpPr>
            <a:spLocks/>
          </p:cNvSpPr>
          <p:nvPr/>
        </p:nvSpPr>
        <p:spPr bwMode="auto">
          <a:xfrm rot="5400000">
            <a:off x="4752181" y="5715794"/>
            <a:ext cx="322263" cy="1082675"/>
          </a:xfrm>
          <a:prstGeom prst="rightBrace">
            <a:avLst>
              <a:gd name="adj1" fmla="val 27997"/>
              <a:gd name="adj2" fmla="val 50000"/>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wipe(down)">
                                      <p:cBhvr>
                                        <p:cTn id="7" dur="500"/>
                                        <p:tgtEl>
                                          <p:spTgt spid="352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52301"/>
                                        </p:tgtEl>
                                        <p:attrNameLst>
                                          <p:attrName>style.visibility</p:attrName>
                                        </p:attrNameLst>
                                      </p:cBhvr>
                                      <p:to>
                                        <p:strVal val="visible"/>
                                      </p:to>
                                    </p:set>
                                    <p:animEffect transition="in" filter="box(in)">
                                      <p:cBhvr>
                                        <p:cTn id="12" dur="500"/>
                                        <p:tgtEl>
                                          <p:spTgt spid="352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2298"/>
                                        </p:tgtEl>
                                        <p:attrNameLst>
                                          <p:attrName>style.visibility</p:attrName>
                                        </p:attrNameLst>
                                      </p:cBhvr>
                                      <p:to>
                                        <p:strVal val="visible"/>
                                      </p:to>
                                    </p:set>
                                    <p:animEffect transition="in" filter="wipe(up)">
                                      <p:cBhvr>
                                        <p:cTn id="17" dur="500"/>
                                        <p:tgtEl>
                                          <p:spTgt spid="3522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52259">
                                            <p:txEl>
                                              <p:pRg st="1" end="1"/>
                                            </p:txEl>
                                          </p:spTgt>
                                        </p:tgtEl>
                                        <p:attrNameLst>
                                          <p:attrName>style.visibility</p:attrName>
                                        </p:attrNameLst>
                                      </p:cBhvr>
                                      <p:to>
                                        <p:strVal val="visible"/>
                                      </p:to>
                                    </p:set>
                                    <p:animEffect transition="in" filter="wipe(down)">
                                      <p:cBhvr>
                                        <p:cTn id="22" dur="500"/>
                                        <p:tgtEl>
                                          <p:spTgt spid="35225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52259">
                                            <p:txEl>
                                              <p:pRg st="2" end="2"/>
                                            </p:txEl>
                                          </p:spTgt>
                                        </p:tgtEl>
                                        <p:attrNameLst>
                                          <p:attrName>style.visibility</p:attrName>
                                        </p:attrNameLst>
                                      </p:cBhvr>
                                      <p:to>
                                        <p:strVal val="visible"/>
                                      </p:to>
                                    </p:set>
                                    <p:animEffect transition="in" filter="wipe(down)">
                                      <p:cBhvr>
                                        <p:cTn id="27" dur="500"/>
                                        <p:tgtEl>
                                          <p:spTgt spid="352259">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352259">
                                            <p:txEl>
                                              <p:pRg st="3" end="3"/>
                                            </p:txEl>
                                          </p:spTgt>
                                        </p:tgtEl>
                                        <p:attrNameLst>
                                          <p:attrName>style.visibility</p:attrName>
                                        </p:attrNameLst>
                                      </p:cBhvr>
                                      <p:to>
                                        <p:strVal val="visible"/>
                                      </p:to>
                                    </p:set>
                                    <p:animEffect transition="in" filter="wipe(down)">
                                      <p:cBhvr>
                                        <p:cTn id="32" dur="500"/>
                                        <p:tgtEl>
                                          <p:spTgt spid="352259">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352259">
                                            <p:txEl>
                                              <p:pRg st="4" end="4"/>
                                            </p:txEl>
                                          </p:spTgt>
                                        </p:tgtEl>
                                        <p:attrNameLst>
                                          <p:attrName>style.visibility</p:attrName>
                                        </p:attrNameLst>
                                      </p:cBhvr>
                                      <p:to>
                                        <p:strVal val="visible"/>
                                      </p:to>
                                    </p:set>
                                    <p:animEffect transition="in" filter="wipe(down)">
                                      <p:cBhvr>
                                        <p:cTn id="37" dur="500"/>
                                        <p:tgtEl>
                                          <p:spTgt spid="352259">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52303"/>
                                        </p:tgtEl>
                                        <p:attrNameLst>
                                          <p:attrName>style.visibility</p:attrName>
                                        </p:attrNameLst>
                                      </p:cBhvr>
                                      <p:to>
                                        <p:strVal val="visible"/>
                                      </p:to>
                                    </p:set>
                                    <p:animEffect transition="in" filter="blinds(horizontal)">
                                      <p:cBhvr>
                                        <p:cTn id="42" dur="500"/>
                                        <p:tgtEl>
                                          <p:spTgt spid="35230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52304"/>
                                        </p:tgtEl>
                                        <p:attrNameLst>
                                          <p:attrName>style.visibility</p:attrName>
                                        </p:attrNameLst>
                                      </p:cBhvr>
                                      <p:to>
                                        <p:strVal val="visible"/>
                                      </p:to>
                                    </p:set>
                                    <p:animEffect transition="in" filter="blinds(horizontal)">
                                      <p:cBhvr>
                                        <p:cTn id="47" dur="500"/>
                                        <p:tgtEl>
                                          <p:spTgt spid="352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98" grpId="0" animBg="1"/>
      <p:bldP spid="352303" grpId="0" animBg="1"/>
      <p:bldP spid="35230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B9F89D1-6AF1-4D3A-A8A2-B9FC61B810D3}" type="slidenum">
              <a:rPr lang="en-US" altLang="zh-CN" sz="1400" smtClean="0"/>
              <a:pPr>
                <a:spcBef>
                  <a:spcPct val="0"/>
                </a:spcBef>
                <a:buClrTx/>
                <a:buSzTx/>
                <a:buFontTx/>
                <a:buNone/>
              </a:pPr>
              <a:t>163</a:t>
            </a:fld>
            <a:endParaRPr lang="en-US" altLang="zh-CN" sz="1400" smtClean="0"/>
          </a:p>
        </p:txBody>
      </p:sp>
      <p:sp>
        <p:nvSpPr>
          <p:cNvPr id="353282"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报文传递过程</a:t>
            </a:r>
          </a:p>
        </p:txBody>
      </p:sp>
      <p:sp>
        <p:nvSpPr>
          <p:cNvPr id="353283" name="Rectangle 3"/>
          <p:cNvSpPr>
            <a:spLocks noGrp="1" noChangeArrowheads="1"/>
          </p:cNvSpPr>
          <p:nvPr>
            <p:ph type="body" idx="1"/>
          </p:nvPr>
        </p:nvSpPr>
        <p:spPr>
          <a:xfrm>
            <a:off x="533400" y="1600200"/>
            <a:ext cx="7772400" cy="1655763"/>
          </a:xfrm>
        </p:spPr>
        <p:txBody>
          <a:bodyPr/>
          <a:lstStyle/>
          <a:p>
            <a:pPr eaLnBrk="1">
              <a:lnSpc>
                <a:spcPct val="110000"/>
              </a:lnSpc>
              <a:spcBef>
                <a:spcPct val="15000"/>
              </a:spcBef>
              <a:buClr>
                <a:srgbClr val="4D4D4D"/>
              </a:buClr>
            </a:pPr>
            <a:r>
              <a:rPr lang="zh-CN" altLang="en-US" b="1" smtClean="0">
                <a:solidFill>
                  <a:schemeClr val="accent2"/>
                </a:solidFill>
                <a:latin typeface="方正大标宋简体" panose="02010601030101010101" pitchFamily="2" charset="-122"/>
                <a:ea typeface="楷体_GB2312" pitchFamily="49" charset="-122"/>
              </a:rPr>
              <a:t>目的主机：</a:t>
            </a:r>
            <a:r>
              <a:rPr lang="zh-CN" altLang="en-US" b="1" smtClean="0">
                <a:solidFill>
                  <a:srgbClr val="FF0000"/>
                </a:solidFill>
                <a:latin typeface="方正大标宋简体" panose="02010601030101010101" pitchFamily="2" charset="-122"/>
                <a:ea typeface="华文中宋" panose="02010600040101010101" pitchFamily="2" charset="-122"/>
              </a:rPr>
              <a:t>由低层向高层逐层传递（解封）</a:t>
            </a:r>
          </a:p>
          <a:p>
            <a:pPr eaLnBrk="1">
              <a:lnSpc>
                <a:spcPct val="110000"/>
              </a:lnSpc>
              <a:spcBef>
                <a:spcPct val="15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物理层接收，并将其沿协议栈逐层向上传递，每层去除对应的首部，恢复原报文。</a:t>
            </a:r>
          </a:p>
        </p:txBody>
      </p:sp>
      <p:grpSp>
        <p:nvGrpSpPr>
          <p:cNvPr id="353324" name="Group 44"/>
          <p:cNvGrpSpPr>
            <a:grpSpLocks/>
          </p:cNvGrpSpPr>
          <p:nvPr/>
        </p:nvGrpSpPr>
        <p:grpSpPr bwMode="auto">
          <a:xfrm>
            <a:off x="3340100" y="4541838"/>
            <a:ext cx="5002213" cy="1852612"/>
            <a:chOff x="2104" y="2861"/>
            <a:chExt cx="3151" cy="1167"/>
          </a:xfrm>
        </p:grpSpPr>
        <p:grpSp>
          <p:nvGrpSpPr>
            <p:cNvPr id="189448" name="Group 42"/>
            <p:cNvGrpSpPr>
              <a:grpSpLocks/>
            </p:cNvGrpSpPr>
            <p:nvPr/>
          </p:nvGrpSpPr>
          <p:grpSpPr bwMode="auto">
            <a:xfrm>
              <a:off x="2104" y="2861"/>
              <a:ext cx="3151" cy="1167"/>
              <a:chOff x="2104" y="2861"/>
              <a:chExt cx="3151" cy="1167"/>
            </a:xfrm>
          </p:grpSpPr>
          <p:grpSp>
            <p:nvGrpSpPr>
              <p:cNvPr id="189450" name="Group 4"/>
              <p:cNvGrpSpPr>
                <a:grpSpLocks/>
              </p:cNvGrpSpPr>
              <p:nvPr/>
            </p:nvGrpSpPr>
            <p:grpSpPr bwMode="auto">
              <a:xfrm>
                <a:off x="2104" y="3011"/>
                <a:ext cx="2837" cy="1017"/>
                <a:chOff x="2802" y="1887"/>
                <a:chExt cx="2837" cy="1017"/>
              </a:xfrm>
            </p:grpSpPr>
            <p:sp>
              <p:nvSpPr>
                <p:cNvPr id="189452" name="Text Box 5"/>
                <p:cNvSpPr txBox="1">
                  <a:spLocks noChangeArrowheads="1"/>
                </p:cNvSpPr>
                <p:nvPr/>
              </p:nvSpPr>
              <p:spPr bwMode="auto">
                <a:xfrm>
                  <a:off x="3128" y="1904"/>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报文</a:t>
                  </a:r>
                  <a:endParaRPr lang="zh-CN" altLang="en-US" sz="1600" b="1">
                    <a:solidFill>
                      <a:schemeClr val="accent2"/>
                    </a:solidFill>
                    <a:latin typeface="Comic Sans MS" panose="030F0702030302020204" pitchFamily="66" charset="0"/>
                    <a:ea typeface="宋体" panose="02010600030101010101" pitchFamily="2" charset="-122"/>
                  </a:endParaRPr>
                </a:p>
              </p:txBody>
            </p:sp>
            <p:sp>
              <p:nvSpPr>
                <p:cNvPr id="189453" name="Text Box 6"/>
                <p:cNvSpPr txBox="1">
                  <a:spLocks noChangeArrowheads="1"/>
                </p:cNvSpPr>
                <p:nvPr/>
              </p:nvSpPr>
              <p:spPr bwMode="auto">
                <a:xfrm>
                  <a:off x="2981" y="2077"/>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段</a:t>
                  </a:r>
                  <a:endParaRPr lang="zh-CN" altLang="en-US" sz="1600" b="1">
                    <a:solidFill>
                      <a:schemeClr val="accent2"/>
                    </a:solidFill>
                    <a:latin typeface="Comic Sans MS" panose="030F0702030302020204" pitchFamily="66" charset="0"/>
                    <a:ea typeface="宋体" panose="02010600030101010101" pitchFamily="2" charset="-122"/>
                  </a:endParaRPr>
                </a:p>
              </p:txBody>
            </p:sp>
            <p:sp>
              <p:nvSpPr>
                <p:cNvPr id="189454" name="Text Box 7"/>
                <p:cNvSpPr txBox="1">
                  <a:spLocks noChangeArrowheads="1"/>
                </p:cNvSpPr>
                <p:nvPr/>
              </p:nvSpPr>
              <p:spPr bwMode="auto">
                <a:xfrm>
                  <a:off x="2802" y="2274"/>
                  <a:ext cx="50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b="1">
                      <a:solidFill>
                        <a:srgbClr val="FF0000"/>
                      </a:solidFill>
                      <a:latin typeface="Comic Sans MS" panose="030F0702030302020204" pitchFamily="66" charset="0"/>
                      <a:ea typeface="宋体" panose="02010600030101010101" pitchFamily="2" charset="-122"/>
                    </a:rPr>
                    <a:t>数据报</a:t>
                  </a:r>
                  <a:endParaRPr lang="zh-CN" altLang="en-US" sz="1600" b="1">
                    <a:solidFill>
                      <a:schemeClr val="accent2"/>
                    </a:solidFill>
                    <a:latin typeface="Comic Sans MS" panose="030F0702030302020204" pitchFamily="66" charset="0"/>
                    <a:ea typeface="宋体" panose="02010600030101010101" pitchFamily="2" charset="-122"/>
                  </a:endParaRPr>
                </a:p>
              </p:txBody>
            </p:sp>
            <p:graphicFrame>
              <p:nvGraphicFramePr>
                <p:cNvPr id="189455" name="Object 8"/>
                <p:cNvGraphicFramePr>
                  <a:graphicFrameLocks noChangeAspect="1"/>
                </p:cNvGraphicFramePr>
                <p:nvPr/>
              </p:nvGraphicFramePr>
              <p:xfrm>
                <a:off x="5232" y="2232"/>
                <a:ext cx="407" cy="336"/>
              </p:xfrm>
              <a:graphic>
                <a:graphicData uri="http://schemas.openxmlformats.org/presentationml/2006/ole">
                  <mc:AlternateContent xmlns:mc="http://schemas.openxmlformats.org/markup-compatibility/2006">
                    <mc:Choice xmlns:v="urn:schemas-microsoft-com:vml" Requires="v">
                      <p:oleObj spid="_x0000_s189571" name="Clip" r:id="rId3" imgW="1307263" imgH="1084139" progId="MS_ClipArt_Gallery.2">
                        <p:embed/>
                      </p:oleObj>
                    </mc:Choice>
                    <mc:Fallback>
                      <p:oleObj name="Clip" r:id="rId3"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 y="2232"/>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56" name="Freeform 9"/>
                <p:cNvSpPr>
                  <a:spLocks/>
                </p:cNvSpPr>
                <p:nvPr/>
              </p:nvSpPr>
              <p:spPr bwMode="auto">
                <a:xfrm>
                  <a:off x="5087" y="1887"/>
                  <a:ext cx="227" cy="994"/>
                </a:xfrm>
                <a:custGeom>
                  <a:avLst/>
                  <a:gdLst>
                    <a:gd name="T0" fmla="*/ 184 w 267"/>
                    <a:gd name="T1" fmla="*/ 328 h 1186"/>
                    <a:gd name="T2" fmla="*/ 0 w 267"/>
                    <a:gd name="T3" fmla="*/ 0 h 1186"/>
                    <a:gd name="T4" fmla="*/ 0 w 267"/>
                    <a:gd name="T5" fmla="*/ 833 h 1186"/>
                    <a:gd name="T6" fmla="*/ 193 w 267"/>
                    <a:gd name="T7" fmla="*/ 458 h 1186"/>
                    <a:gd name="T8" fmla="*/ 184 w 267"/>
                    <a:gd name="T9" fmla="*/ 328 h 1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7" name="Rectangle 10"/>
                <p:cNvSpPr>
                  <a:spLocks noChangeArrowheads="1"/>
                </p:cNvSpPr>
                <p:nvPr/>
              </p:nvSpPr>
              <p:spPr bwMode="auto">
                <a:xfrm>
                  <a:off x="4316" y="1891"/>
                  <a:ext cx="817" cy="974"/>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9458" name="Rectangle 11"/>
                <p:cNvSpPr>
                  <a:spLocks noChangeArrowheads="1"/>
                </p:cNvSpPr>
                <p:nvPr/>
              </p:nvSpPr>
              <p:spPr bwMode="auto">
                <a:xfrm>
                  <a:off x="4286" y="1936"/>
                  <a:ext cx="802" cy="96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9459" name="Line 12"/>
                <p:cNvSpPr>
                  <a:spLocks noChangeShapeType="1"/>
                </p:cNvSpPr>
                <p:nvPr/>
              </p:nvSpPr>
              <p:spPr bwMode="auto">
                <a:xfrm>
                  <a:off x="4286" y="2136"/>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0" name="Text Box 13"/>
                <p:cNvSpPr txBox="1">
                  <a:spLocks noChangeArrowheads="1"/>
                </p:cNvSpPr>
                <p:nvPr/>
              </p:nvSpPr>
              <p:spPr bwMode="auto">
                <a:xfrm>
                  <a:off x="4259" y="1915"/>
                  <a:ext cx="973" cy="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应用层</a:t>
                  </a:r>
                </a:p>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   运输层</a:t>
                  </a:r>
                  <a:r>
                    <a:rPr lang="zh-CN" altLang="en-US" sz="1800" b="1">
                      <a:solidFill>
                        <a:schemeClr val="bg1"/>
                      </a:solidFill>
                      <a:latin typeface="Times New Roman" panose="02020603050405020304" pitchFamily="18" charset="0"/>
                      <a:ea typeface="宋体" panose="02010600030101010101" pitchFamily="2" charset="-122"/>
                    </a:rPr>
                    <a:t>层</a:t>
                  </a:r>
                  <a:endParaRPr lang="zh-CN" altLang="en-US" sz="1800" b="1">
                    <a:latin typeface="Times New Roman" panose="02020603050405020304" pitchFamily="18" charset="0"/>
                    <a:ea typeface="宋体" panose="02010600030101010101" pitchFamily="2" charset="-122"/>
                  </a:endParaRPr>
                </a:p>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网络层</a:t>
                  </a:r>
                </a:p>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链路层</a:t>
                  </a:r>
                </a:p>
                <a:p>
                  <a:pPr algn="ctr">
                    <a:lnSpc>
                      <a:spcPct val="105000"/>
                    </a:lnSpc>
                    <a:spcBef>
                      <a:spcPct val="0"/>
                    </a:spcBef>
                    <a:buClrTx/>
                    <a:buSzTx/>
                    <a:buFontTx/>
                    <a:buNone/>
                  </a:pPr>
                  <a:r>
                    <a:rPr lang="zh-CN" altLang="en-US" sz="1800" b="1">
                      <a:latin typeface="Times New Roman" panose="02020603050405020304" pitchFamily="18" charset="0"/>
                      <a:ea typeface="宋体" panose="02010600030101010101" pitchFamily="2" charset="-122"/>
                    </a:rPr>
                    <a:t>物理层</a:t>
                  </a:r>
                </a:p>
              </p:txBody>
            </p:sp>
            <p:sp>
              <p:nvSpPr>
                <p:cNvPr id="189461" name="Line 14"/>
                <p:cNvSpPr>
                  <a:spLocks noChangeShapeType="1"/>
                </p:cNvSpPr>
                <p:nvPr/>
              </p:nvSpPr>
              <p:spPr bwMode="auto">
                <a:xfrm>
                  <a:off x="4291" y="2338"/>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2" name="Line 15"/>
                <p:cNvSpPr>
                  <a:spLocks noChangeShapeType="1"/>
                </p:cNvSpPr>
                <p:nvPr/>
              </p:nvSpPr>
              <p:spPr bwMode="auto">
                <a:xfrm>
                  <a:off x="4294" y="2515"/>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63" name="Line 16"/>
                <p:cNvSpPr>
                  <a:spLocks noChangeShapeType="1"/>
                </p:cNvSpPr>
                <p:nvPr/>
              </p:nvSpPr>
              <p:spPr bwMode="auto">
                <a:xfrm>
                  <a:off x="4294" y="2689"/>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9464" name="Group 17"/>
                <p:cNvGrpSpPr>
                  <a:grpSpLocks/>
                </p:cNvGrpSpPr>
                <p:nvPr/>
              </p:nvGrpSpPr>
              <p:grpSpPr bwMode="auto">
                <a:xfrm>
                  <a:off x="3306" y="2509"/>
                  <a:ext cx="932" cy="191"/>
                  <a:chOff x="332" y="2224"/>
                  <a:chExt cx="932" cy="191"/>
                </a:xfrm>
              </p:grpSpPr>
              <p:sp>
                <p:nvSpPr>
                  <p:cNvPr id="189480" name="Rectangle 18"/>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9481" name="Rectangle 19"/>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t</a:t>
                    </a:r>
                  </a:p>
                </p:txBody>
              </p:sp>
              <p:sp>
                <p:nvSpPr>
                  <p:cNvPr id="189482" name="Rectangle 20"/>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n</a:t>
                    </a:r>
                  </a:p>
                </p:txBody>
              </p:sp>
              <p:sp>
                <p:nvSpPr>
                  <p:cNvPr id="189483" name="Rectangle 21"/>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l</a:t>
                    </a:r>
                  </a:p>
                </p:txBody>
              </p:sp>
              <p:sp>
                <p:nvSpPr>
                  <p:cNvPr id="189484" name="Rectangle 22"/>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M</a:t>
                    </a:r>
                    <a:endParaRPr lang="en-US" altLang="zh-CN" sz="1400" b="1">
                      <a:latin typeface="Times New Roman" panose="02020603050405020304" pitchFamily="18" charset="0"/>
                      <a:ea typeface="宋体" panose="02010600030101010101" pitchFamily="2" charset="-122"/>
                    </a:endParaRPr>
                  </a:p>
                </p:txBody>
              </p:sp>
              <p:sp>
                <p:nvSpPr>
                  <p:cNvPr id="189485" name="Line 23"/>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6" name="Line 24"/>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7" name="Line 25"/>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9465" name="Group 26"/>
                <p:cNvGrpSpPr>
                  <a:grpSpLocks/>
                </p:cNvGrpSpPr>
                <p:nvPr/>
              </p:nvGrpSpPr>
              <p:grpSpPr bwMode="auto">
                <a:xfrm>
                  <a:off x="3475" y="2321"/>
                  <a:ext cx="761" cy="191"/>
                  <a:chOff x="501" y="1990"/>
                  <a:chExt cx="761" cy="191"/>
                </a:xfrm>
              </p:grpSpPr>
              <p:sp>
                <p:nvSpPr>
                  <p:cNvPr id="189474" name="Rectangle 27"/>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9475" name="Rectangle 28"/>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t</a:t>
                    </a:r>
                  </a:p>
                </p:txBody>
              </p:sp>
              <p:sp>
                <p:nvSpPr>
                  <p:cNvPr id="189476" name="Rectangle 29"/>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n</a:t>
                    </a:r>
                  </a:p>
                </p:txBody>
              </p:sp>
              <p:sp>
                <p:nvSpPr>
                  <p:cNvPr id="189477" name="Rectangle 30"/>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M</a:t>
                    </a:r>
                    <a:endParaRPr lang="en-US" altLang="zh-CN" sz="1400" b="1">
                      <a:latin typeface="Times New Roman" panose="02020603050405020304" pitchFamily="18" charset="0"/>
                      <a:ea typeface="宋体" panose="02010600030101010101" pitchFamily="2" charset="-122"/>
                    </a:endParaRPr>
                  </a:p>
                </p:txBody>
              </p:sp>
              <p:sp>
                <p:nvSpPr>
                  <p:cNvPr id="189478" name="Line 31"/>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9" name="Line 32"/>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9466" name="Group 33"/>
                <p:cNvGrpSpPr>
                  <a:grpSpLocks/>
                </p:cNvGrpSpPr>
                <p:nvPr/>
              </p:nvGrpSpPr>
              <p:grpSpPr bwMode="auto">
                <a:xfrm>
                  <a:off x="3666" y="2127"/>
                  <a:ext cx="561" cy="191"/>
                  <a:chOff x="645" y="1734"/>
                  <a:chExt cx="561" cy="191"/>
                </a:xfrm>
              </p:grpSpPr>
              <p:sp>
                <p:nvSpPr>
                  <p:cNvPr id="189470" name="Rectangle 34"/>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9471" name="Rectangle 35"/>
                  <p:cNvSpPr>
                    <a:spLocks noChangeArrowheads="1"/>
                  </p:cNvSpPr>
                  <p:nvPr/>
                </p:nvSpPr>
                <p:spPr bwMode="auto">
                  <a:xfrm>
                    <a:off x="648" y="173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H</a:t>
                    </a:r>
                    <a:r>
                      <a:rPr lang="en-US" altLang="zh-CN" sz="1800" b="1" baseline="-25000">
                        <a:latin typeface="Comic Sans MS" panose="030F0702030302020204" pitchFamily="66" charset="0"/>
                        <a:ea typeface="宋体" panose="02010600030101010101" pitchFamily="2" charset="-122"/>
                      </a:rPr>
                      <a:t>t</a:t>
                    </a:r>
                  </a:p>
                </p:txBody>
              </p:sp>
              <p:sp>
                <p:nvSpPr>
                  <p:cNvPr id="189472" name="Rectangle 36"/>
                  <p:cNvSpPr>
                    <a:spLocks noChangeArrowheads="1"/>
                  </p:cNvSpPr>
                  <p:nvPr/>
                </p:nvSpPr>
                <p:spPr bwMode="auto">
                  <a:xfrm>
                    <a:off x="778" y="173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M</a:t>
                    </a:r>
                    <a:endParaRPr lang="en-US" altLang="zh-CN" sz="1400" b="1">
                      <a:latin typeface="Times New Roman" panose="02020603050405020304" pitchFamily="18" charset="0"/>
                      <a:ea typeface="宋体" panose="02010600030101010101" pitchFamily="2" charset="-122"/>
                    </a:endParaRPr>
                  </a:p>
                </p:txBody>
              </p:sp>
              <p:sp>
                <p:nvSpPr>
                  <p:cNvPr id="189473" name="Line 37"/>
                  <p:cNvSpPr>
                    <a:spLocks noChangeShapeType="1"/>
                  </p:cNvSpPr>
                  <p:nvPr/>
                </p:nvSpPr>
                <p:spPr bwMode="auto">
                  <a:xfrm>
                    <a:off x="824" y="175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9467" name="Group 38"/>
                <p:cNvGrpSpPr>
                  <a:grpSpLocks/>
                </p:cNvGrpSpPr>
                <p:nvPr/>
              </p:nvGrpSpPr>
              <p:grpSpPr bwMode="auto">
                <a:xfrm>
                  <a:off x="3796" y="1931"/>
                  <a:ext cx="428" cy="190"/>
                  <a:chOff x="780" y="1553"/>
                  <a:chExt cx="428" cy="190"/>
                </a:xfrm>
              </p:grpSpPr>
              <p:sp>
                <p:nvSpPr>
                  <p:cNvPr id="189468" name="Rectangle 39"/>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89469" name="Rectangle 40"/>
                  <p:cNvSpPr>
                    <a:spLocks noChangeArrowheads="1"/>
                  </p:cNvSpPr>
                  <p:nvPr/>
                </p:nvSpPr>
                <p:spPr bwMode="auto">
                  <a:xfrm>
                    <a:off x="780" y="1553"/>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b="1">
                        <a:latin typeface="Comic Sans MS" panose="030F0702030302020204" pitchFamily="66" charset="0"/>
                        <a:ea typeface="宋体" panose="02010600030101010101" pitchFamily="2" charset="-122"/>
                      </a:rPr>
                      <a:t>M</a:t>
                    </a:r>
                    <a:endParaRPr lang="en-US" altLang="zh-CN" sz="1400" b="1">
                      <a:latin typeface="Times New Roman" panose="02020603050405020304" pitchFamily="18" charset="0"/>
                      <a:ea typeface="宋体" panose="02010600030101010101" pitchFamily="2" charset="-122"/>
                    </a:endParaRPr>
                  </a:p>
                </p:txBody>
              </p:sp>
            </p:grpSp>
          </p:grpSp>
          <p:sp>
            <p:nvSpPr>
              <p:cNvPr id="189451" name="Text Box 41"/>
              <p:cNvSpPr txBox="1">
                <a:spLocks noChangeArrowheads="1"/>
              </p:cNvSpPr>
              <p:nvPr/>
            </p:nvSpPr>
            <p:spPr bwMode="auto">
              <a:xfrm>
                <a:off x="4384" y="2861"/>
                <a:ext cx="8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2000" b="1">
                    <a:solidFill>
                      <a:schemeClr val="accent2"/>
                    </a:solidFill>
                    <a:latin typeface="Times New Roman" panose="02020603050405020304" pitchFamily="18" charset="0"/>
                    <a:ea typeface="宋体" panose="02010600030101010101" pitchFamily="2" charset="-122"/>
                  </a:rPr>
                  <a:t>目的主机</a:t>
                </a:r>
                <a:endParaRPr lang="en-US" altLang="zh-CN" sz="2000" b="1">
                  <a:solidFill>
                    <a:schemeClr val="accent2"/>
                  </a:solidFill>
                  <a:latin typeface="Times New Roman" panose="02020603050405020304" pitchFamily="18" charset="0"/>
                  <a:ea typeface="宋体" panose="02010600030101010101" pitchFamily="2" charset="-122"/>
                </a:endParaRPr>
              </a:p>
            </p:txBody>
          </p:sp>
        </p:grpSp>
        <p:sp>
          <p:nvSpPr>
            <p:cNvPr id="189449" name="Line 43"/>
            <p:cNvSpPr>
              <a:spLocks noChangeShapeType="1"/>
            </p:cNvSpPr>
            <p:nvPr/>
          </p:nvSpPr>
          <p:spPr bwMode="auto">
            <a:xfrm flipV="1">
              <a:off x="3741" y="3111"/>
              <a:ext cx="0" cy="87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3325" name="Text Box 45"/>
          <p:cNvSpPr txBox="1">
            <a:spLocks noChangeArrowheads="1"/>
          </p:cNvSpPr>
          <p:nvPr/>
        </p:nvSpPr>
        <p:spPr bwMode="auto">
          <a:xfrm>
            <a:off x="817563" y="3255963"/>
            <a:ext cx="7323137" cy="9429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15000"/>
              </a:lnSpc>
              <a:spcBef>
                <a:spcPct val="50000"/>
              </a:spcBef>
              <a:buClrTx/>
              <a:buSzTx/>
              <a:buFontTx/>
              <a:buNone/>
            </a:pPr>
            <a:r>
              <a:rPr lang="zh-CN" altLang="en-US" sz="2400" b="1">
                <a:latin typeface="Times New Roman" panose="02020603050405020304" pitchFamily="18" charset="0"/>
                <a:ea typeface="华文中宋" panose="02010600040101010101" pitchFamily="2" charset="-122"/>
              </a:rPr>
              <a:t>       如果报文很长，传输时，可先分成多个报文段，每个报文段在网络层再分成多个数据报。</a:t>
            </a:r>
          </a:p>
        </p:txBody>
      </p:sp>
      <p:sp>
        <p:nvSpPr>
          <p:cNvPr id="189447" name="AutoShape 46">
            <a:hlinkClick r:id="" action="ppaction://hlinkshowjump?jump=nextslide" highlightClick="1"/>
          </p:cNvPr>
          <p:cNvSpPr>
            <a:spLocks noChangeArrowheads="1"/>
          </p:cNvSpPr>
          <p:nvPr/>
        </p:nvSpPr>
        <p:spPr bwMode="auto">
          <a:xfrm>
            <a:off x="8342313" y="6332538"/>
            <a:ext cx="560387" cy="360362"/>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wipe(down)">
                                      <p:cBhvr>
                                        <p:cTn id="7" dur="500"/>
                                        <p:tgtEl>
                                          <p:spTgt spid="3532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53324"/>
                                        </p:tgtEl>
                                        <p:attrNameLst>
                                          <p:attrName>style.visibility</p:attrName>
                                        </p:attrNameLst>
                                      </p:cBhvr>
                                      <p:to>
                                        <p:strVal val="visible"/>
                                      </p:to>
                                    </p:set>
                                    <p:animEffect transition="in" filter="box(in)">
                                      <p:cBhvr>
                                        <p:cTn id="12" dur="500"/>
                                        <p:tgtEl>
                                          <p:spTgt spid="353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53283">
                                            <p:txEl>
                                              <p:pRg st="1" end="1"/>
                                            </p:txEl>
                                          </p:spTgt>
                                        </p:tgtEl>
                                        <p:attrNameLst>
                                          <p:attrName>style.visibility</p:attrName>
                                        </p:attrNameLst>
                                      </p:cBhvr>
                                      <p:to>
                                        <p:strVal val="visible"/>
                                      </p:to>
                                    </p:set>
                                    <p:animEffect transition="in" filter="wipe(down)">
                                      <p:cBhvr>
                                        <p:cTn id="17" dur="500"/>
                                        <p:tgtEl>
                                          <p:spTgt spid="3532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53325"/>
                                        </p:tgtEl>
                                        <p:attrNameLst>
                                          <p:attrName>style.visibility</p:attrName>
                                        </p:attrNameLst>
                                      </p:cBhvr>
                                      <p:to>
                                        <p:strVal val="visible"/>
                                      </p:to>
                                    </p:set>
                                    <p:animEffect transition="in" filter="box(in)">
                                      <p:cBhvr>
                                        <p:cTn id="22" dur="500"/>
                                        <p:tgtEl>
                                          <p:spTgt spid="353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32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4"/>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AE8D34C-8AAB-4DF3-9AFA-20B418A3844B}" type="slidenum">
              <a:rPr lang="en-US" altLang="zh-CN" sz="1400" smtClean="0"/>
              <a:pPr>
                <a:spcBef>
                  <a:spcPct val="0"/>
                </a:spcBef>
                <a:buClrTx/>
                <a:buSzTx/>
                <a:buFontTx/>
                <a:buNone/>
              </a:pPr>
              <a:t>164</a:t>
            </a:fld>
            <a:endParaRPr lang="en-US" altLang="zh-CN" sz="1400" smtClean="0"/>
          </a:p>
        </p:txBody>
      </p:sp>
      <p:sp>
        <p:nvSpPr>
          <p:cNvPr id="190467" name="Freeform 2"/>
          <p:cNvSpPr>
            <a:spLocks/>
          </p:cNvSpPr>
          <p:nvPr/>
        </p:nvSpPr>
        <p:spPr bwMode="auto">
          <a:xfrm>
            <a:off x="3817938" y="1447800"/>
            <a:ext cx="4048125" cy="3833813"/>
          </a:xfrm>
          <a:custGeom>
            <a:avLst/>
            <a:gdLst>
              <a:gd name="T0" fmla="*/ 1491932500 w 2550"/>
              <a:gd name="T1" fmla="*/ 0 h 2415"/>
              <a:gd name="T2" fmla="*/ 2147483646 w 2550"/>
              <a:gd name="T3" fmla="*/ 0 h 2415"/>
              <a:gd name="T4" fmla="*/ 2147483646 w 2550"/>
              <a:gd name="T5" fmla="*/ 2147483646 h 2415"/>
              <a:gd name="T6" fmla="*/ 0 w 2550"/>
              <a:gd name="T7" fmla="*/ 2147483646 h 24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50" h="2415">
                <a:moveTo>
                  <a:pt x="592" y="0"/>
                </a:moveTo>
                <a:lnTo>
                  <a:pt x="2544" y="0"/>
                </a:lnTo>
                <a:lnTo>
                  <a:pt x="2550" y="2415"/>
                </a:lnTo>
                <a:lnTo>
                  <a:pt x="0" y="2415"/>
                </a:lnTo>
              </a:path>
            </a:pathLst>
          </a:cu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68" name="Freeform 3"/>
          <p:cNvSpPr>
            <a:spLocks/>
          </p:cNvSpPr>
          <p:nvPr/>
        </p:nvSpPr>
        <p:spPr bwMode="auto">
          <a:xfrm>
            <a:off x="7129463" y="2246313"/>
            <a:ext cx="638175" cy="852487"/>
          </a:xfrm>
          <a:custGeom>
            <a:avLst/>
            <a:gdLst>
              <a:gd name="T0" fmla="*/ 1013102813 w 402"/>
              <a:gd name="T1" fmla="*/ 914815388 h 537"/>
              <a:gd name="T2" fmla="*/ 70564375 w 402"/>
              <a:gd name="T3" fmla="*/ 0 h 537"/>
              <a:gd name="T4" fmla="*/ 0 w 402"/>
              <a:gd name="T5" fmla="*/ 1184472743 h 537"/>
              <a:gd name="T6" fmla="*/ 609877813 w 402"/>
              <a:gd name="T7" fmla="*/ 1353322319 h 537"/>
              <a:gd name="T8" fmla="*/ 1013102813 w 402"/>
              <a:gd name="T9" fmla="*/ 914815388 h 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69" name="Text Box 4"/>
          <p:cNvSpPr txBox="1">
            <a:spLocks noChangeArrowheads="1"/>
          </p:cNvSpPr>
          <p:nvPr/>
        </p:nvSpPr>
        <p:spPr bwMode="auto">
          <a:xfrm>
            <a:off x="758825" y="681038"/>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a:solidFill>
                  <a:srgbClr val="FF0000"/>
                </a:solidFill>
                <a:latin typeface="Comic Sans MS" panose="030F0702030302020204" pitchFamily="66" charset="0"/>
                <a:ea typeface="宋体" panose="02010600030101010101" pitchFamily="2" charset="-122"/>
              </a:rPr>
              <a:t>报文</a:t>
            </a:r>
            <a:endParaRPr lang="zh-CN" altLang="en-US" sz="1600">
              <a:solidFill>
                <a:schemeClr val="accent2"/>
              </a:solidFill>
              <a:latin typeface="Comic Sans MS" panose="030F0702030302020204" pitchFamily="66" charset="0"/>
              <a:ea typeface="宋体" panose="02010600030101010101" pitchFamily="2" charset="-122"/>
            </a:endParaRPr>
          </a:p>
        </p:txBody>
      </p:sp>
      <p:sp>
        <p:nvSpPr>
          <p:cNvPr id="190470" name="Text Box 5"/>
          <p:cNvSpPr txBox="1">
            <a:spLocks noChangeArrowheads="1"/>
          </p:cNvSpPr>
          <p:nvPr/>
        </p:nvSpPr>
        <p:spPr bwMode="auto">
          <a:xfrm>
            <a:off x="525463" y="955675"/>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a:solidFill>
                  <a:srgbClr val="FF0000"/>
                </a:solidFill>
                <a:latin typeface="Comic Sans MS" panose="030F0702030302020204" pitchFamily="66" charset="0"/>
                <a:ea typeface="宋体" panose="02010600030101010101" pitchFamily="2" charset="-122"/>
              </a:rPr>
              <a:t>段</a:t>
            </a:r>
            <a:endParaRPr lang="zh-CN" altLang="en-US" sz="1600">
              <a:solidFill>
                <a:schemeClr val="accent2"/>
              </a:solidFill>
              <a:latin typeface="Comic Sans MS" panose="030F0702030302020204" pitchFamily="66" charset="0"/>
              <a:ea typeface="宋体" panose="02010600030101010101" pitchFamily="2" charset="-122"/>
            </a:endParaRPr>
          </a:p>
        </p:txBody>
      </p:sp>
      <p:sp>
        <p:nvSpPr>
          <p:cNvPr id="190471" name="Text Box 6"/>
          <p:cNvSpPr txBox="1">
            <a:spLocks noChangeArrowheads="1"/>
          </p:cNvSpPr>
          <p:nvPr/>
        </p:nvSpPr>
        <p:spPr bwMode="auto">
          <a:xfrm>
            <a:off x="241300" y="1268413"/>
            <a:ext cx="793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a:solidFill>
                  <a:srgbClr val="FF0000"/>
                </a:solidFill>
                <a:latin typeface="Comic Sans MS" panose="030F0702030302020204" pitchFamily="66" charset="0"/>
                <a:ea typeface="宋体" panose="02010600030101010101" pitchFamily="2" charset="-122"/>
              </a:rPr>
              <a:t>数据报</a:t>
            </a:r>
            <a:endParaRPr lang="zh-CN" altLang="en-US" sz="1600">
              <a:solidFill>
                <a:schemeClr val="accent2"/>
              </a:solidFill>
              <a:latin typeface="Comic Sans MS" panose="030F0702030302020204" pitchFamily="66" charset="0"/>
              <a:ea typeface="宋体" panose="02010600030101010101" pitchFamily="2" charset="-122"/>
            </a:endParaRPr>
          </a:p>
        </p:txBody>
      </p:sp>
      <p:sp>
        <p:nvSpPr>
          <p:cNvPr id="190472" name="Text Box 7"/>
          <p:cNvSpPr txBox="1">
            <a:spLocks noChangeArrowheads="1"/>
          </p:cNvSpPr>
          <p:nvPr/>
        </p:nvSpPr>
        <p:spPr bwMode="auto">
          <a:xfrm>
            <a:off x="195263" y="1601788"/>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600">
                <a:solidFill>
                  <a:srgbClr val="FF0000"/>
                </a:solidFill>
                <a:latin typeface="Comic Sans MS" panose="030F0702030302020204" pitchFamily="66" charset="0"/>
                <a:ea typeface="宋体" panose="02010600030101010101" pitchFamily="2" charset="-122"/>
              </a:rPr>
              <a:t>帧</a:t>
            </a:r>
            <a:endParaRPr lang="zh-CN" altLang="en-US" sz="1600">
              <a:solidFill>
                <a:schemeClr val="accent2"/>
              </a:solidFill>
              <a:latin typeface="Comic Sans MS" panose="030F0702030302020204" pitchFamily="66" charset="0"/>
              <a:ea typeface="宋体" panose="02010600030101010101" pitchFamily="2" charset="-122"/>
            </a:endParaRPr>
          </a:p>
        </p:txBody>
      </p:sp>
      <p:sp>
        <p:nvSpPr>
          <p:cNvPr id="190473" name="Text Box 8"/>
          <p:cNvSpPr txBox="1">
            <a:spLocks noChangeArrowheads="1"/>
          </p:cNvSpPr>
          <p:nvPr/>
        </p:nvSpPr>
        <p:spPr bwMode="auto">
          <a:xfrm>
            <a:off x="2890838" y="1984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a:solidFill>
                  <a:schemeClr val="accent2"/>
                </a:solidFill>
                <a:latin typeface="Comic Sans MS" panose="030F0702030302020204" pitchFamily="66" charset="0"/>
                <a:ea typeface="宋体" panose="02010600030101010101" pitchFamily="2" charset="-122"/>
              </a:rPr>
              <a:t>源</a:t>
            </a:r>
          </a:p>
        </p:txBody>
      </p:sp>
      <p:graphicFrame>
        <p:nvGraphicFramePr>
          <p:cNvPr id="190474" name="Object 9"/>
          <p:cNvGraphicFramePr>
            <a:graphicFrameLocks noChangeAspect="1"/>
          </p:cNvGraphicFramePr>
          <p:nvPr/>
        </p:nvGraphicFramePr>
        <p:xfrm>
          <a:off x="4098925" y="1201738"/>
          <a:ext cx="646113" cy="533400"/>
        </p:xfrm>
        <a:graphic>
          <a:graphicData uri="http://schemas.openxmlformats.org/presentationml/2006/ole">
            <mc:AlternateContent xmlns:mc="http://schemas.openxmlformats.org/markup-compatibility/2006">
              <mc:Choice xmlns:v="urn:schemas-microsoft-com:vml" Requires="v">
                <p:oleObj spid="_x0000_s190810" name="Clip" r:id="rId4" imgW="1307263" imgH="1084139" progId="MS_ClipArt_Gallery.2">
                  <p:embed/>
                </p:oleObj>
              </mc:Choice>
              <mc:Fallback>
                <p:oleObj name="Clip" r:id="rId4" imgW="1307263" imgH="1084139"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925" y="1201738"/>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0475" name="Freeform 10"/>
          <p:cNvSpPr>
            <a:spLocks/>
          </p:cNvSpPr>
          <p:nvPr/>
        </p:nvSpPr>
        <p:spPr bwMode="auto">
          <a:xfrm>
            <a:off x="3868738" y="654050"/>
            <a:ext cx="360362" cy="1577975"/>
          </a:xfrm>
          <a:custGeom>
            <a:avLst/>
            <a:gdLst>
              <a:gd name="T0" fmla="*/ 462688612 w 267"/>
              <a:gd name="T1" fmla="*/ 824929673 h 1186"/>
              <a:gd name="T2" fmla="*/ 0 w 267"/>
              <a:gd name="T3" fmla="*/ 0 h 1186"/>
              <a:gd name="T4" fmla="*/ 0 w 267"/>
              <a:gd name="T5" fmla="*/ 2099498399 h 1186"/>
              <a:gd name="T6" fmla="*/ 486369929 w 267"/>
              <a:gd name="T7" fmla="*/ 1154192916 h 1186"/>
              <a:gd name="T8" fmla="*/ 462688612 w 267"/>
              <a:gd name="T9" fmla="*/ 824929673 h 1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0476" name="Group 11"/>
          <p:cNvGrpSpPr>
            <a:grpSpLocks/>
          </p:cNvGrpSpPr>
          <p:nvPr/>
        </p:nvGrpSpPr>
        <p:grpSpPr bwMode="auto">
          <a:xfrm>
            <a:off x="7488238" y="2827338"/>
            <a:ext cx="976312" cy="277812"/>
            <a:chOff x="198" y="3765"/>
            <a:chExt cx="693" cy="287"/>
          </a:xfrm>
        </p:grpSpPr>
        <p:sp>
          <p:nvSpPr>
            <p:cNvPr id="190633" name="Freeform 12"/>
            <p:cNvSpPr>
              <a:spLocks/>
            </p:cNvSpPr>
            <p:nvPr/>
          </p:nvSpPr>
          <p:spPr bwMode="auto">
            <a:xfrm>
              <a:off x="198" y="3888"/>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634" name="Freeform 13"/>
            <p:cNvSpPr>
              <a:spLocks/>
            </p:cNvSpPr>
            <p:nvPr/>
          </p:nvSpPr>
          <p:spPr bwMode="auto">
            <a:xfrm>
              <a:off x="213" y="3765"/>
              <a:ext cx="658" cy="281"/>
            </a:xfrm>
            <a:custGeom>
              <a:avLst/>
              <a:gdLst>
                <a:gd name="T0" fmla="*/ 0 w 658"/>
                <a:gd name="T1" fmla="*/ 281 h 281"/>
                <a:gd name="T2" fmla="*/ 13 w 658"/>
                <a:gd name="T3" fmla="*/ 150 h 281"/>
                <a:gd name="T4" fmla="*/ 658 w 658"/>
                <a:gd name="T5" fmla="*/ 0 h 281"/>
                <a:gd name="T6" fmla="*/ 658 w 658"/>
                <a:gd name="T7" fmla="*/ 130 h 281"/>
                <a:gd name="T8" fmla="*/ 0 w 658"/>
                <a:gd name="T9" fmla="*/ 281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8" h="281">
                  <a:moveTo>
                    <a:pt x="0" y="281"/>
                  </a:moveTo>
                  <a:lnTo>
                    <a:pt x="13" y="150"/>
                  </a:lnTo>
                  <a:lnTo>
                    <a:pt x="658" y="0"/>
                  </a:lnTo>
                  <a:lnTo>
                    <a:pt x="658" y="130"/>
                  </a:lnTo>
                  <a:lnTo>
                    <a:pt x="0" y="281"/>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635" name="Freeform 14"/>
            <p:cNvSpPr>
              <a:spLocks/>
            </p:cNvSpPr>
            <p:nvPr/>
          </p:nvSpPr>
          <p:spPr bwMode="auto">
            <a:xfrm>
              <a:off x="219" y="3765"/>
              <a:ext cx="672" cy="164"/>
            </a:xfrm>
            <a:custGeom>
              <a:avLst/>
              <a:gdLst>
                <a:gd name="T0" fmla="*/ 179 w 672"/>
                <a:gd name="T1" fmla="*/ 0 h 164"/>
                <a:gd name="T2" fmla="*/ 672 w 672"/>
                <a:gd name="T3" fmla="*/ 0 h 164"/>
                <a:gd name="T4" fmla="*/ 508 w 672"/>
                <a:gd name="T5" fmla="*/ 164 h 164"/>
                <a:gd name="T6" fmla="*/ 0 w 672"/>
                <a:gd name="T7" fmla="*/ 164 h 164"/>
                <a:gd name="T8" fmla="*/ 179 w 672"/>
                <a:gd name="T9" fmla="*/ 0 h 1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164">
                  <a:moveTo>
                    <a:pt x="179" y="0"/>
                  </a:moveTo>
                  <a:lnTo>
                    <a:pt x="672" y="0"/>
                  </a:lnTo>
                  <a:lnTo>
                    <a:pt x="508" y="164"/>
                  </a:lnTo>
                  <a:lnTo>
                    <a:pt x="0" y="164"/>
                  </a:lnTo>
                  <a:lnTo>
                    <a:pt x="179" y="0"/>
                  </a:lnTo>
                  <a:close/>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0636" name="Group 15"/>
            <p:cNvGrpSpPr>
              <a:grpSpLocks/>
            </p:cNvGrpSpPr>
            <p:nvPr/>
          </p:nvGrpSpPr>
          <p:grpSpPr bwMode="auto">
            <a:xfrm>
              <a:off x="423" y="3789"/>
              <a:ext cx="238" cy="103"/>
              <a:chOff x="2848" y="848"/>
              <a:chExt cx="140" cy="98"/>
            </a:xfrm>
          </p:grpSpPr>
          <p:sp>
            <p:nvSpPr>
              <p:cNvPr id="190641" name="Line 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642" name="Line 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643" name="Line 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0637" name="Group 19"/>
            <p:cNvGrpSpPr>
              <a:grpSpLocks/>
            </p:cNvGrpSpPr>
            <p:nvPr/>
          </p:nvGrpSpPr>
          <p:grpSpPr bwMode="auto">
            <a:xfrm flipV="1">
              <a:off x="437" y="3787"/>
              <a:ext cx="238" cy="103"/>
              <a:chOff x="2848" y="848"/>
              <a:chExt cx="140" cy="98"/>
            </a:xfrm>
          </p:grpSpPr>
          <p:sp>
            <p:nvSpPr>
              <p:cNvPr id="190638" name="Line 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639" name="Line 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640" name="Line 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90477" name="Rectangle 23"/>
          <p:cNvSpPr>
            <a:spLocks noChangeArrowheads="1"/>
          </p:cNvSpPr>
          <p:nvPr/>
        </p:nvSpPr>
        <p:spPr bwMode="auto">
          <a:xfrm>
            <a:off x="2644775" y="660400"/>
            <a:ext cx="1296988" cy="154622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478"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479" name="Line 25"/>
          <p:cNvSpPr>
            <a:spLocks noChangeShapeType="1"/>
          </p:cNvSpPr>
          <p:nvPr/>
        </p:nvSpPr>
        <p:spPr bwMode="auto">
          <a:xfrm>
            <a:off x="2597150" y="1049338"/>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0" name="Text Box 26"/>
          <p:cNvSpPr txBox="1">
            <a:spLocks noChangeArrowheads="1"/>
          </p:cNvSpPr>
          <p:nvPr/>
        </p:nvSpPr>
        <p:spPr bwMode="auto">
          <a:xfrm>
            <a:off x="2554288" y="698500"/>
            <a:ext cx="1544637"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05000"/>
              </a:lnSpc>
              <a:spcBef>
                <a:spcPct val="0"/>
              </a:spcBef>
              <a:buClrTx/>
              <a:buSzTx/>
              <a:buFontTx/>
              <a:buNone/>
            </a:pPr>
            <a:r>
              <a:rPr lang="zh-CN" altLang="en-US" sz="1800">
                <a:latin typeface="Times New Roman" panose="02020603050405020304" pitchFamily="18" charset="0"/>
                <a:ea typeface="宋体" panose="02010600030101010101" pitchFamily="2" charset="-122"/>
              </a:rPr>
              <a:t>应用层</a:t>
            </a:r>
          </a:p>
          <a:p>
            <a:pPr>
              <a:lnSpc>
                <a:spcPct val="105000"/>
              </a:lnSpc>
              <a:spcBef>
                <a:spcPct val="0"/>
              </a:spcBef>
              <a:buClrTx/>
              <a:buSzTx/>
              <a:buFontTx/>
              <a:buNone/>
            </a:pPr>
            <a:r>
              <a:rPr lang="zh-CN" altLang="en-US" sz="1800">
                <a:latin typeface="Times New Roman" panose="02020603050405020304" pitchFamily="18" charset="0"/>
                <a:ea typeface="宋体" panose="02010600030101010101" pitchFamily="2" charset="-122"/>
              </a:rPr>
              <a:t>运输层</a:t>
            </a:r>
            <a:r>
              <a:rPr lang="zh-CN" altLang="en-US" sz="1800">
                <a:solidFill>
                  <a:schemeClr val="bg1"/>
                </a:solidFill>
                <a:latin typeface="Times New Roman" panose="02020603050405020304" pitchFamily="18" charset="0"/>
                <a:ea typeface="宋体" panose="02010600030101010101" pitchFamily="2" charset="-122"/>
              </a:rPr>
              <a:t>层</a:t>
            </a:r>
            <a:endParaRPr lang="zh-CN" altLang="en-US" sz="1800">
              <a:latin typeface="Times New Roman" panose="02020603050405020304" pitchFamily="18" charset="0"/>
              <a:ea typeface="宋体" panose="02010600030101010101" pitchFamily="2" charset="-122"/>
            </a:endParaRPr>
          </a:p>
          <a:p>
            <a:pPr>
              <a:lnSpc>
                <a:spcPct val="105000"/>
              </a:lnSpc>
              <a:spcBef>
                <a:spcPct val="0"/>
              </a:spcBef>
              <a:buClrTx/>
              <a:buSzTx/>
              <a:buFontTx/>
              <a:buNone/>
            </a:pPr>
            <a:r>
              <a:rPr lang="zh-CN" altLang="en-US" sz="1800">
                <a:latin typeface="Times New Roman" panose="02020603050405020304" pitchFamily="18" charset="0"/>
                <a:ea typeface="宋体" panose="02010600030101010101" pitchFamily="2" charset="-122"/>
              </a:rPr>
              <a:t>网络层</a:t>
            </a:r>
          </a:p>
          <a:p>
            <a:pPr>
              <a:lnSpc>
                <a:spcPct val="105000"/>
              </a:lnSpc>
              <a:spcBef>
                <a:spcPct val="0"/>
              </a:spcBef>
              <a:buClrTx/>
              <a:buSzTx/>
              <a:buFontTx/>
              <a:buNone/>
            </a:pPr>
            <a:r>
              <a:rPr lang="zh-CN" altLang="en-US" sz="1800">
                <a:latin typeface="Times New Roman" panose="02020603050405020304" pitchFamily="18" charset="0"/>
                <a:ea typeface="宋体" panose="02010600030101010101" pitchFamily="2" charset="-122"/>
              </a:rPr>
              <a:t>链路层</a:t>
            </a:r>
          </a:p>
          <a:p>
            <a:pPr>
              <a:lnSpc>
                <a:spcPct val="105000"/>
              </a:lnSpc>
              <a:spcBef>
                <a:spcPct val="0"/>
              </a:spcBef>
              <a:buClrTx/>
              <a:buSzTx/>
              <a:buFontTx/>
              <a:buNone/>
            </a:pPr>
            <a:r>
              <a:rPr lang="zh-CN" altLang="en-US" sz="1800">
                <a:latin typeface="Times New Roman" panose="02020603050405020304" pitchFamily="18" charset="0"/>
                <a:ea typeface="宋体" panose="02010600030101010101" pitchFamily="2" charset="-122"/>
              </a:rPr>
              <a:t>物理层</a:t>
            </a:r>
          </a:p>
        </p:txBody>
      </p:sp>
      <p:sp>
        <p:nvSpPr>
          <p:cNvPr id="190481" name="Line 27"/>
          <p:cNvSpPr>
            <a:spLocks noChangeShapeType="1"/>
          </p:cNvSpPr>
          <p:nvPr/>
        </p:nvSpPr>
        <p:spPr bwMode="auto">
          <a:xfrm>
            <a:off x="2605088" y="1370013"/>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2" name="Line 28"/>
          <p:cNvSpPr>
            <a:spLocks noChangeShapeType="1"/>
          </p:cNvSpPr>
          <p:nvPr/>
        </p:nvSpPr>
        <p:spPr bwMode="auto">
          <a:xfrm>
            <a:off x="2609850" y="1651000"/>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83" name="Line 29"/>
          <p:cNvSpPr>
            <a:spLocks noChangeShapeType="1"/>
          </p:cNvSpPr>
          <p:nvPr/>
        </p:nvSpPr>
        <p:spPr bwMode="auto">
          <a:xfrm>
            <a:off x="2609850" y="1927225"/>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0484" name="Group 30"/>
          <p:cNvGrpSpPr>
            <a:grpSpLocks/>
          </p:cNvGrpSpPr>
          <p:nvPr/>
        </p:nvGrpSpPr>
        <p:grpSpPr bwMode="auto">
          <a:xfrm>
            <a:off x="1041400" y="1641475"/>
            <a:ext cx="1479550" cy="303213"/>
            <a:chOff x="332" y="2224"/>
            <a:chExt cx="932" cy="191"/>
          </a:xfrm>
        </p:grpSpPr>
        <p:sp>
          <p:nvSpPr>
            <p:cNvPr id="190625" name="Rectangle 31"/>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626" name="Rectangle 32"/>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627" name="Rectangle 33"/>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628" name="Rectangle 34"/>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90629" name="Rectangle 35"/>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630" name="Line 36"/>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631" name="Line 37"/>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632" name="Line 38"/>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485" name="Group 39"/>
          <p:cNvGrpSpPr>
            <a:grpSpLocks/>
          </p:cNvGrpSpPr>
          <p:nvPr/>
        </p:nvGrpSpPr>
        <p:grpSpPr bwMode="auto">
          <a:xfrm>
            <a:off x="1309688" y="1343025"/>
            <a:ext cx="1208087" cy="303213"/>
            <a:chOff x="501" y="1990"/>
            <a:chExt cx="761" cy="191"/>
          </a:xfrm>
        </p:grpSpPr>
        <p:sp>
          <p:nvSpPr>
            <p:cNvPr id="19061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620" name="Rectangle 41"/>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621" name="Rectangle 42"/>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622" name="Rectangle 43"/>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623" name="Line 44"/>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624" name="Line 45"/>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486" name="Group 46"/>
          <p:cNvGrpSpPr>
            <a:grpSpLocks/>
          </p:cNvGrpSpPr>
          <p:nvPr/>
        </p:nvGrpSpPr>
        <p:grpSpPr bwMode="auto">
          <a:xfrm>
            <a:off x="1612900" y="1035050"/>
            <a:ext cx="890588" cy="303213"/>
            <a:chOff x="645" y="1734"/>
            <a:chExt cx="561" cy="191"/>
          </a:xfrm>
        </p:grpSpPr>
        <p:sp>
          <p:nvSpPr>
            <p:cNvPr id="190615" name="Rectangle 47"/>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616" name="Rectangle 48"/>
            <p:cNvSpPr>
              <a:spLocks noChangeArrowheads="1"/>
            </p:cNvSpPr>
            <p:nvPr/>
          </p:nvSpPr>
          <p:spPr bwMode="auto">
            <a:xfrm>
              <a:off x="648" y="173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617" name="Rectangle 49"/>
            <p:cNvSpPr>
              <a:spLocks noChangeArrowheads="1"/>
            </p:cNvSpPr>
            <p:nvPr/>
          </p:nvSpPr>
          <p:spPr bwMode="auto">
            <a:xfrm>
              <a:off x="778" y="173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618" name="Line 50"/>
            <p:cNvSpPr>
              <a:spLocks noChangeShapeType="1"/>
            </p:cNvSpPr>
            <p:nvPr/>
          </p:nvSpPr>
          <p:spPr bwMode="auto">
            <a:xfrm>
              <a:off x="824" y="175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487" name="Group 51"/>
          <p:cNvGrpSpPr>
            <a:grpSpLocks/>
          </p:cNvGrpSpPr>
          <p:nvPr/>
        </p:nvGrpSpPr>
        <p:grpSpPr bwMode="auto">
          <a:xfrm>
            <a:off x="1819275" y="723900"/>
            <a:ext cx="679450" cy="301625"/>
            <a:chOff x="780" y="1553"/>
            <a:chExt cx="428" cy="190"/>
          </a:xfrm>
        </p:grpSpPr>
        <p:sp>
          <p:nvSpPr>
            <p:cNvPr id="190613" name="Rectangle 52"/>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614" name="Rectangle 53"/>
            <p:cNvSpPr>
              <a:spLocks noChangeArrowheads="1"/>
            </p:cNvSpPr>
            <p:nvPr/>
          </p:nvSpPr>
          <p:spPr bwMode="auto">
            <a:xfrm>
              <a:off x="780" y="1553"/>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grpSp>
      <p:sp>
        <p:nvSpPr>
          <p:cNvPr id="190488" name="Text Box 54"/>
          <p:cNvSpPr txBox="1">
            <a:spLocks noChangeArrowheads="1"/>
          </p:cNvSpPr>
          <p:nvPr/>
        </p:nvSpPr>
        <p:spPr bwMode="auto">
          <a:xfrm>
            <a:off x="1547813" y="413702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a:solidFill>
                  <a:schemeClr val="accent2"/>
                </a:solidFill>
                <a:latin typeface="Comic Sans MS" panose="030F0702030302020204" pitchFamily="66" charset="0"/>
                <a:ea typeface="宋体" panose="02010600030101010101" pitchFamily="2" charset="-122"/>
              </a:rPr>
              <a:t>目的地</a:t>
            </a:r>
          </a:p>
        </p:txBody>
      </p:sp>
      <p:graphicFrame>
        <p:nvGraphicFramePr>
          <p:cNvPr id="190489" name="Object 55"/>
          <p:cNvGraphicFramePr>
            <a:graphicFrameLocks noChangeAspect="1"/>
          </p:cNvGraphicFramePr>
          <p:nvPr/>
        </p:nvGraphicFramePr>
        <p:xfrm>
          <a:off x="3209925" y="5087938"/>
          <a:ext cx="646113" cy="533400"/>
        </p:xfrm>
        <a:graphic>
          <a:graphicData uri="http://schemas.openxmlformats.org/presentationml/2006/ole">
            <mc:AlternateContent xmlns:mc="http://schemas.openxmlformats.org/markup-compatibility/2006">
              <mc:Choice xmlns:v="urn:schemas-microsoft-com:vml" Requires="v">
                <p:oleObj spid="_x0000_s190811" name="Clip" r:id="rId6" imgW="1307263" imgH="1084139" progId="MS_ClipArt_Gallery.2">
                  <p:embed/>
                </p:oleObj>
              </mc:Choice>
              <mc:Fallback>
                <p:oleObj name="Clip" r:id="rId6" imgW="1307263" imgH="1084139" progId="MS_ClipArt_Gallery.2">
                  <p:embed/>
                  <p:pic>
                    <p:nvPicPr>
                      <p:cNvPr id="0"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9925" y="5087938"/>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0490" name="Freeform 56"/>
          <p:cNvSpPr>
            <a:spLocks/>
          </p:cNvSpPr>
          <p:nvPr/>
        </p:nvSpPr>
        <p:spPr bwMode="auto">
          <a:xfrm>
            <a:off x="2979738" y="4540250"/>
            <a:ext cx="360362" cy="1577975"/>
          </a:xfrm>
          <a:custGeom>
            <a:avLst/>
            <a:gdLst>
              <a:gd name="T0" fmla="*/ 462688612 w 267"/>
              <a:gd name="T1" fmla="*/ 824929673 h 1186"/>
              <a:gd name="T2" fmla="*/ 0 w 267"/>
              <a:gd name="T3" fmla="*/ 0 h 1186"/>
              <a:gd name="T4" fmla="*/ 0 w 267"/>
              <a:gd name="T5" fmla="*/ 2099498399 h 1186"/>
              <a:gd name="T6" fmla="*/ 486369929 w 267"/>
              <a:gd name="T7" fmla="*/ 1154192916 h 1186"/>
              <a:gd name="T8" fmla="*/ 462688612 w 267"/>
              <a:gd name="T9" fmla="*/ 824929673 h 1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1" name="Rectangle 57"/>
          <p:cNvSpPr>
            <a:spLocks noChangeArrowheads="1"/>
          </p:cNvSpPr>
          <p:nvPr/>
        </p:nvSpPr>
        <p:spPr bwMode="auto">
          <a:xfrm>
            <a:off x="1755775" y="4546600"/>
            <a:ext cx="1296988" cy="154622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492"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493" name="Line 59"/>
          <p:cNvSpPr>
            <a:spLocks noChangeShapeType="1"/>
          </p:cNvSpPr>
          <p:nvPr/>
        </p:nvSpPr>
        <p:spPr bwMode="auto">
          <a:xfrm>
            <a:off x="1708150" y="4935538"/>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4" name="Text Box 60"/>
          <p:cNvSpPr txBox="1">
            <a:spLocks noChangeArrowheads="1"/>
          </p:cNvSpPr>
          <p:nvPr/>
        </p:nvSpPr>
        <p:spPr bwMode="auto">
          <a:xfrm>
            <a:off x="1665288" y="4584700"/>
            <a:ext cx="131762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a:latin typeface="Times New Roman" panose="02020603050405020304" pitchFamily="18" charset="0"/>
                <a:ea typeface="宋体" panose="02010600030101010101" pitchFamily="2" charset="-122"/>
              </a:rPr>
              <a:t>应用层</a:t>
            </a:r>
          </a:p>
          <a:p>
            <a:pPr>
              <a:spcBef>
                <a:spcPct val="0"/>
              </a:spcBef>
              <a:buClrTx/>
              <a:buSzTx/>
              <a:buFontTx/>
              <a:buNone/>
            </a:pPr>
            <a:r>
              <a:rPr lang="zh-CN" altLang="en-US" sz="2000">
                <a:latin typeface="Times New Roman" panose="02020603050405020304" pitchFamily="18" charset="0"/>
                <a:ea typeface="宋体" panose="02010600030101010101" pitchFamily="2" charset="-122"/>
              </a:rPr>
              <a:t>运输层</a:t>
            </a:r>
            <a:r>
              <a:rPr lang="zh-CN" altLang="en-US" sz="2000">
                <a:solidFill>
                  <a:schemeClr val="bg1"/>
                </a:solidFill>
                <a:latin typeface="Times New Roman" panose="02020603050405020304" pitchFamily="18" charset="0"/>
                <a:ea typeface="宋体" panose="02010600030101010101" pitchFamily="2" charset="-122"/>
              </a:rPr>
              <a:t>层</a:t>
            </a:r>
            <a:endParaRPr lang="zh-CN" altLang="en-US" sz="2000">
              <a:latin typeface="Times New Roman" panose="02020603050405020304" pitchFamily="18" charset="0"/>
              <a:ea typeface="宋体" panose="02010600030101010101" pitchFamily="2" charset="-122"/>
            </a:endParaRPr>
          </a:p>
          <a:p>
            <a:pPr>
              <a:spcBef>
                <a:spcPct val="0"/>
              </a:spcBef>
              <a:buClrTx/>
              <a:buSzTx/>
              <a:buFontTx/>
              <a:buNone/>
            </a:pPr>
            <a:r>
              <a:rPr lang="zh-CN" altLang="en-US" sz="2000">
                <a:latin typeface="Times New Roman" panose="02020603050405020304" pitchFamily="18" charset="0"/>
                <a:ea typeface="宋体" panose="02010600030101010101" pitchFamily="2" charset="-122"/>
              </a:rPr>
              <a:t>网络层</a:t>
            </a:r>
          </a:p>
          <a:p>
            <a:pPr>
              <a:spcBef>
                <a:spcPct val="0"/>
              </a:spcBef>
              <a:buClrTx/>
              <a:buSzTx/>
              <a:buFontTx/>
              <a:buNone/>
            </a:pPr>
            <a:r>
              <a:rPr lang="zh-CN" altLang="en-US" sz="2000">
                <a:latin typeface="Times New Roman" panose="02020603050405020304" pitchFamily="18" charset="0"/>
                <a:ea typeface="宋体" panose="02010600030101010101" pitchFamily="2" charset="-122"/>
              </a:rPr>
              <a:t>链路层</a:t>
            </a:r>
          </a:p>
          <a:p>
            <a:pPr>
              <a:spcBef>
                <a:spcPct val="0"/>
              </a:spcBef>
              <a:buClrTx/>
              <a:buSzTx/>
              <a:buFontTx/>
              <a:buNone/>
            </a:pPr>
            <a:r>
              <a:rPr lang="zh-CN" altLang="en-US" sz="2000">
                <a:latin typeface="Times New Roman" panose="02020603050405020304" pitchFamily="18" charset="0"/>
                <a:ea typeface="宋体" panose="02010600030101010101" pitchFamily="2" charset="-122"/>
              </a:rPr>
              <a:t>物理层</a:t>
            </a:r>
          </a:p>
        </p:txBody>
      </p:sp>
      <p:sp>
        <p:nvSpPr>
          <p:cNvPr id="190495" name="Line 61"/>
          <p:cNvSpPr>
            <a:spLocks noChangeShapeType="1"/>
          </p:cNvSpPr>
          <p:nvPr/>
        </p:nvSpPr>
        <p:spPr bwMode="auto">
          <a:xfrm>
            <a:off x="1716088" y="5256213"/>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6" name="Line 62"/>
          <p:cNvSpPr>
            <a:spLocks noChangeShapeType="1"/>
          </p:cNvSpPr>
          <p:nvPr/>
        </p:nvSpPr>
        <p:spPr bwMode="auto">
          <a:xfrm>
            <a:off x="1720850" y="5537200"/>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497" name="Line 63"/>
          <p:cNvSpPr>
            <a:spLocks noChangeShapeType="1"/>
          </p:cNvSpPr>
          <p:nvPr/>
        </p:nvSpPr>
        <p:spPr bwMode="auto">
          <a:xfrm>
            <a:off x="1720850" y="5813425"/>
            <a:ext cx="12636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0498" name="Group 64"/>
          <p:cNvGrpSpPr>
            <a:grpSpLocks/>
          </p:cNvGrpSpPr>
          <p:nvPr/>
        </p:nvGrpSpPr>
        <p:grpSpPr bwMode="auto">
          <a:xfrm>
            <a:off x="152400" y="5527675"/>
            <a:ext cx="1479550" cy="303213"/>
            <a:chOff x="332" y="2224"/>
            <a:chExt cx="932" cy="191"/>
          </a:xfrm>
        </p:grpSpPr>
        <p:sp>
          <p:nvSpPr>
            <p:cNvPr id="190605"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606" name="Rectangle 66"/>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607" name="Rectangle 67"/>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608" name="Rectangle 68"/>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90609" name="Rectangle 69"/>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610" name="Line 70"/>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611" name="Line 71"/>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612" name="Line 72"/>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499" name="Group 73"/>
          <p:cNvGrpSpPr>
            <a:grpSpLocks/>
          </p:cNvGrpSpPr>
          <p:nvPr/>
        </p:nvGrpSpPr>
        <p:grpSpPr bwMode="auto">
          <a:xfrm>
            <a:off x="420688" y="5229225"/>
            <a:ext cx="1208087" cy="303213"/>
            <a:chOff x="501" y="1990"/>
            <a:chExt cx="761" cy="191"/>
          </a:xfrm>
        </p:grpSpPr>
        <p:sp>
          <p:nvSpPr>
            <p:cNvPr id="190599"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600" name="Rectangle 75"/>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601" name="Rectangle 76"/>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602" name="Rectangle 77"/>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603" name="Line 78"/>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604" name="Line 79"/>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500" name="Group 80"/>
          <p:cNvGrpSpPr>
            <a:grpSpLocks/>
          </p:cNvGrpSpPr>
          <p:nvPr/>
        </p:nvGrpSpPr>
        <p:grpSpPr bwMode="auto">
          <a:xfrm>
            <a:off x="723900" y="4921250"/>
            <a:ext cx="890588" cy="303213"/>
            <a:chOff x="645" y="1734"/>
            <a:chExt cx="561" cy="191"/>
          </a:xfrm>
        </p:grpSpPr>
        <p:sp>
          <p:nvSpPr>
            <p:cNvPr id="190595"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96" name="Rectangle 82"/>
            <p:cNvSpPr>
              <a:spLocks noChangeArrowheads="1"/>
            </p:cNvSpPr>
            <p:nvPr/>
          </p:nvSpPr>
          <p:spPr bwMode="auto">
            <a:xfrm>
              <a:off x="648" y="173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597" name="Rectangle 83"/>
            <p:cNvSpPr>
              <a:spLocks noChangeArrowheads="1"/>
            </p:cNvSpPr>
            <p:nvPr/>
          </p:nvSpPr>
          <p:spPr bwMode="auto">
            <a:xfrm>
              <a:off x="778" y="173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598" name="Line 84"/>
            <p:cNvSpPr>
              <a:spLocks noChangeShapeType="1"/>
            </p:cNvSpPr>
            <p:nvPr/>
          </p:nvSpPr>
          <p:spPr bwMode="auto">
            <a:xfrm>
              <a:off x="824" y="175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501" name="Group 85"/>
          <p:cNvGrpSpPr>
            <a:grpSpLocks/>
          </p:cNvGrpSpPr>
          <p:nvPr/>
        </p:nvGrpSpPr>
        <p:grpSpPr bwMode="auto">
          <a:xfrm>
            <a:off x="930275" y="4610100"/>
            <a:ext cx="679450" cy="301625"/>
            <a:chOff x="780" y="1553"/>
            <a:chExt cx="428" cy="190"/>
          </a:xfrm>
        </p:grpSpPr>
        <p:sp>
          <p:nvSpPr>
            <p:cNvPr id="190593"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94" name="Rectangle 87"/>
            <p:cNvSpPr>
              <a:spLocks noChangeArrowheads="1"/>
            </p:cNvSpPr>
            <p:nvPr/>
          </p:nvSpPr>
          <p:spPr bwMode="auto">
            <a:xfrm>
              <a:off x="780" y="1553"/>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grpSp>
      <p:grpSp>
        <p:nvGrpSpPr>
          <p:cNvPr id="190502" name="Group 88"/>
          <p:cNvGrpSpPr>
            <a:grpSpLocks/>
          </p:cNvGrpSpPr>
          <p:nvPr/>
        </p:nvGrpSpPr>
        <p:grpSpPr bwMode="auto">
          <a:xfrm>
            <a:off x="5654675" y="4164013"/>
            <a:ext cx="1387475" cy="1044575"/>
            <a:chOff x="3601" y="168"/>
            <a:chExt cx="874" cy="658"/>
          </a:xfrm>
        </p:grpSpPr>
        <p:sp>
          <p:nvSpPr>
            <p:cNvPr id="190588" name="Rectangle 89"/>
            <p:cNvSpPr>
              <a:spLocks noChangeArrowheads="1"/>
            </p:cNvSpPr>
            <p:nvPr/>
          </p:nvSpPr>
          <p:spPr bwMode="auto">
            <a:xfrm>
              <a:off x="3658" y="168"/>
              <a:ext cx="817" cy="59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8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90" name="Line 91"/>
            <p:cNvSpPr>
              <a:spLocks noChangeShapeType="1"/>
            </p:cNvSpPr>
            <p:nvPr/>
          </p:nvSpPr>
          <p:spPr bwMode="auto">
            <a:xfrm>
              <a:off x="3628" y="413"/>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591" name="Text Box 92"/>
            <p:cNvSpPr txBox="1">
              <a:spLocks noChangeArrowheads="1"/>
            </p:cNvSpPr>
            <p:nvPr/>
          </p:nvSpPr>
          <p:spPr bwMode="auto">
            <a:xfrm>
              <a:off x="3601" y="192"/>
              <a:ext cx="830"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a:latin typeface="Times New Roman" panose="02020603050405020304" pitchFamily="18" charset="0"/>
                  <a:ea typeface="宋体" panose="02010600030101010101" pitchFamily="2" charset="-122"/>
                </a:rPr>
                <a:t>网络层</a:t>
              </a:r>
            </a:p>
            <a:p>
              <a:pPr>
                <a:spcBef>
                  <a:spcPct val="0"/>
                </a:spcBef>
                <a:buClrTx/>
                <a:buSzTx/>
                <a:buFontTx/>
                <a:buNone/>
              </a:pPr>
              <a:r>
                <a:rPr lang="zh-CN" altLang="en-US" sz="2000">
                  <a:latin typeface="Times New Roman" panose="02020603050405020304" pitchFamily="18" charset="0"/>
                  <a:ea typeface="宋体" panose="02010600030101010101" pitchFamily="2" charset="-122"/>
                </a:rPr>
                <a:t>链路层</a:t>
              </a:r>
            </a:p>
            <a:p>
              <a:pPr>
                <a:spcBef>
                  <a:spcPct val="0"/>
                </a:spcBef>
                <a:buClrTx/>
                <a:buSzTx/>
                <a:buFontTx/>
                <a:buNone/>
              </a:pPr>
              <a:r>
                <a:rPr lang="zh-CN" altLang="en-US" sz="2000">
                  <a:latin typeface="Times New Roman" panose="02020603050405020304" pitchFamily="18" charset="0"/>
                  <a:ea typeface="宋体" panose="02010600030101010101" pitchFamily="2" charset="-122"/>
                </a:rPr>
                <a:t>物理层</a:t>
              </a:r>
              <a:endParaRPr lang="en-US" altLang="zh-CN" sz="2000">
                <a:latin typeface="Times New Roman" panose="02020603050405020304" pitchFamily="18" charset="0"/>
                <a:ea typeface="宋体" panose="02010600030101010101" pitchFamily="2" charset="-122"/>
              </a:endParaRPr>
            </a:p>
          </p:txBody>
        </p:sp>
        <p:sp>
          <p:nvSpPr>
            <p:cNvPr id="190592" name="Line 93"/>
            <p:cNvSpPr>
              <a:spLocks noChangeShapeType="1"/>
            </p:cNvSpPr>
            <p:nvPr/>
          </p:nvSpPr>
          <p:spPr bwMode="auto">
            <a:xfrm>
              <a:off x="3633" y="615"/>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0503" name="Group 94"/>
          <p:cNvGrpSpPr>
            <a:grpSpLocks/>
          </p:cNvGrpSpPr>
          <p:nvPr/>
        </p:nvGrpSpPr>
        <p:grpSpPr bwMode="auto">
          <a:xfrm>
            <a:off x="5821363" y="2271713"/>
            <a:ext cx="1387475" cy="739775"/>
            <a:chOff x="4696" y="597"/>
            <a:chExt cx="874" cy="466"/>
          </a:xfrm>
        </p:grpSpPr>
        <p:sp>
          <p:nvSpPr>
            <p:cNvPr id="190584" name="Rectangle 95"/>
            <p:cNvSpPr>
              <a:spLocks noChangeArrowheads="1"/>
            </p:cNvSpPr>
            <p:nvPr/>
          </p:nvSpPr>
          <p:spPr bwMode="auto">
            <a:xfrm>
              <a:off x="4753" y="597"/>
              <a:ext cx="817" cy="416"/>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8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86" name="Line 97"/>
            <p:cNvSpPr>
              <a:spLocks noChangeShapeType="1"/>
            </p:cNvSpPr>
            <p:nvPr/>
          </p:nvSpPr>
          <p:spPr bwMode="auto">
            <a:xfrm>
              <a:off x="4723" y="842"/>
              <a:ext cx="796"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587" name="Text Box 98"/>
            <p:cNvSpPr txBox="1">
              <a:spLocks noChangeArrowheads="1"/>
            </p:cNvSpPr>
            <p:nvPr/>
          </p:nvSpPr>
          <p:spPr bwMode="auto">
            <a:xfrm>
              <a:off x="4696" y="621"/>
              <a:ext cx="8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a:latin typeface="Times New Roman" panose="02020603050405020304" pitchFamily="18" charset="0"/>
                  <a:ea typeface="宋体" panose="02010600030101010101" pitchFamily="2" charset="-122"/>
                </a:rPr>
                <a:t>链路层</a:t>
              </a:r>
            </a:p>
            <a:p>
              <a:pPr>
                <a:spcBef>
                  <a:spcPct val="0"/>
                </a:spcBef>
                <a:buClrTx/>
                <a:buSzTx/>
                <a:buFontTx/>
                <a:buNone/>
              </a:pPr>
              <a:r>
                <a:rPr lang="zh-CN" altLang="en-US" sz="2000">
                  <a:latin typeface="Times New Roman" panose="02020603050405020304" pitchFamily="18" charset="0"/>
                  <a:ea typeface="宋体" panose="02010600030101010101" pitchFamily="2" charset="-122"/>
                </a:rPr>
                <a:t>物理层</a:t>
              </a:r>
              <a:endParaRPr lang="en-US" altLang="zh-CN" sz="2000">
                <a:latin typeface="Times New Roman" panose="02020603050405020304" pitchFamily="18" charset="0"/>
                <a:ea typeface="宋体" panose="02010600030101010101" pitchFamily="2" charset="-122"/>
              </a:endParaRPr>
            </a:p>
          </p:txBody>
        </p:sp>
      </p:grpSp>
      <p:sp>
        <p:nvSpPr>
          <p:cNvPr id="190504" name="Freeform 99"/>
          <p:cNvSpPr>
            <a:spLocks/>
          </p:cNvSpPr>
          <p:nvPr/>
        </p:nvSpPr>
        <p:spPr bwMode="auto">
          <a:xfrm>
            <a:off x="6978650" y="4156075"/>
            <a:ext cx="655638" cy="1135063"/>
          </a:xfrm>
          <a:custGeom>
            <a:avLst/>
            <a:gdLst>
              <a:gd name="T0" fmla="*/ 1040826119 w 413"/>
              <a:gd name="T1" fmla="*/ 1436489695 h 715"/>
              <a:gd name="T2" fmla="*/ 22682217 w 413"/>
              <a:gd name="T3" fmla="*/ 0 h 715"/>
              <a:gd name="T4" fmla="*/ 0 w 413"/>
              <a:gd name="T5" fmla="*/ 1522175046 h 715"/>
              <a:gd name="T6" fmla="*/ 1000503588 w 413"/>
              <a:gd name="T7" fmla="*/ 1801913306 h 715"/>
              <a:gd name="T8" fmla="*/ 1040826119 w 413"/>
              <a:gd name="T9" fmla="*/ 1436489695 h 7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0505" name="Group 100"/>
          <p:cNvGrpSpPr>
            <a:grpSpLocks/>
          </p:cNvGrpSpPr>
          <p:nvPr/>
        </p:nvGrpSpPr>
        <p:grpSpPr bwMode="auto">
          <a:xfrm>
            <a:off x="7581900" y="4983163"/>
            <a:ext cx="766763" cy="433387"/>
            <a:chOff x="3600" y="219"/>
            <a:chExt cx="360" cy="175"/>
          </a:xfrm>
        </p:grpSpPr>
        <p:sp>
          <p:nvSpPr>
            <p:cNvPr id="190571" name="Oval 1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72" name="Line 10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573" name="Line 10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574" name="Rectangle 10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75" name="Oval 1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190576" name="Group 106"/>
            <p:cNvGrpSpPr>
              <a:grpSpLocks/>
            </p:cNvGrpSpPr>
            <p:nvPr/>
          </p:nvGrpSpPr>
          <p:grpSpPr bwMode="auto">
            <a:xfrm>
              <a:off x="3686" y="244"/>
              <a:ext cx="177" cy="66"/>
              <a:chOff x="2848" y="848"/>
              <a:chExt cx="140" cy="98"/>
            </a:xfrm>
          </p:grpSpPr>
          <p:sp>
            <p:nvSpPr>
              <p:cNvPr id="190581" name="Line 10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582" name="Line 10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583" name="Line 10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0577" name="Group 110"/>
            <p:cNvGrpSpPr>
              <a:grpSpLocks/>
            </p:cNvGrpSpPr>
            <p:nvPr/>
          </p:nvGrpSpPr>
          <p:grpSpPr bwMode="auto">
            <a:xfrm flipV="1">
              <a:off x="3686" y="243"/>
              <a:ext cx="177" cy="66"/>
              <a:chOff x="2848" y="848"/>
              <a:chExt cx="140" cy="98"/>
            </a:xfrm>
          </p:grpSpPr>
          <p:sp>
            <p:nvSpPr>
              <p:cNvPr id="190578" name="Line 1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579" name="Line 1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580" name="Line 1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90506" name="Group 115"/>
          <p:cNvGrpSpPr>
            <a:grpSpLocks/>
          </p:cNvGrpSpPr>
          <p:nvPr/>
        </p:nvGrpSpPr>
        <p:grpSpPr bwMode="auto">
          <a:xfrm>
            <a:off x="4238625" y="4546600"/>
            <a:ext cx="1479550" cy="303213"/>
            <a:chOff x="332" y="2224"/>
            <a:chExt cx="932" cy="191"/>
          </a:xfrm>
        </p:grpSpPr>
        <p:sp>
          <p:nvSpPr>
            <p:cNvPr id="190563"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64" name="Rectangle 117"/>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565" name="Rectangle 118"/>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566" name="Rectangle 119"/>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90567" name="Rectangle 120"/>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568" name="Line 121"/>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9" name="Line 122"/>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70" name="Line 123"/>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507" name="Group 124"/>
          <p:cNvGrpSpPr>
            <a:grpSpLocks/>
          </p:cNvGrpSpPr>
          <p:nvPr/>
        </p:nvGrpSpPr>
        <p:grpSpPr bwMode="auto">
          <a:xfrm>
            <a:off x="4497388" y="4240213"/>
            <a:ext cx="1208087" cy="303212"/>
            <a:chOff x="501" y="1990"/>
            <a:chExt cx="761" cy="191"/>
          </a:xfrm>
        </p:grpSpPr>
        <p:sp>
          <p:nvSpPr>
            <p:cNvPr id="190557"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58" name="Rectangle 126"/>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559" name="Rectangle 127"/>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560" name="Rectangle 128"/>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561" name="Line 129"/>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2" name="Line 130"/>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508" name="Group 131"/>
          <p:cNvGrpSpPr>
            <a:grpSpLocks/>
          </p:cNvGrpSpPr>
          <p:nvPr/>
        </p:nvGrpSpPr>
        <p:grpSpPr bwMode="auto">
          <a:xfrm>
            <a:off x="7035800" y="4575175"/>
            <a:ext cx="1479550" cy="303213"/>
            <a:chOff x="332" y="2224"/>
            <a:chExt cx="932" cy="191"/>
          </a:xfrm>
        </p:grpSpPr>
        <p:sp>
          <p:nvSpPr>
            <p:cNvPr id="190549" name="Rectangle 132"/>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50" name="Rectangle 133"/>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551" name="Rectangle 134"/>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552" name="Rectangle 135"/>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90553" name="Rectangle 136"/>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554" name="Line 137"/>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5" name="Line 138"/>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6" name="Line 139"/>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509" name="Group 140"/>
          <p:cNvGrpSpPr>
            <a:grpSpLocks/>
          </p:cNvGrpSpPr>
          <p:nvPr/>
        </p:nvGrpSpPr>
        <p:grpSpPr bwMode="auto">
          <a:xfrm>
            <a:off x="7294563" y="4268788"/>
            <a:ext cx="1208087" cy="303212"/>
            <a:chOff x="501" y="1990"/>
            <a:chExt cx="761" cy="191"/>
          </a:xfrm>
        </p:grpSpPr>
        <p:sp>
          <p:nvSpPr>
            <p:cNvPr id="190543"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44" name="Rectangle 142"/>
            <p:cNvSpPr>
              <a:spLocks noChangeArrowheads="1"/>
            </p:cNvSpPr>
            <p:nvPr/>
          </p:nvSpPr>
          <p:spPr bwMode="auto">
            <a:xfrm>
              <a:off x="704"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545" name="Rectangle 143"/>
            <p:cNvSpPr>
              <a:spLocks noChangeArrowheads="1"/>
            </p:cNvSpPr>
            <p:nvPr/>
          </p:nvSpPr>
          <p:spPr bwMode="auto">
            <a:xfrm>
              <a:off x="518" y="1990"/>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546" name="Rectangle 144"/>
            <p:cNvSpPr>
              <a:spLocks noChangeArrowheads="1"/>
            </p:cNvSpPr>
            <p:nvPr/>
          </p:nvSpPr>
          <p:spPr bwMode="auto">
            <a:xfrm>
              <a:off x="834" y="1991"/>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547" name="Line 145"/>
            <p:cNvSpPr>
              <a:spLocks noChangeShapeType="1"/>
            </p:cNvSpPr>
            <p:nvPr/>
          </p:nvSpPr>
          <p:spPr bwMode="auto">
            <a:xfrm>
              <a:off x="688" y="2013"/>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8" name="Line 146"/>
            <p:cNvSpPr>
              <a:spLocks noChangeShapeType="1"/>
            </p:cNvSpPr>
            <p:nvPr/>
          </p:nvSpPr>
          <p:spPr bwMode="auto">
            <a:xfrm>
              <a:off x="880" y="2010"/>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510" name="Group 147"/>
          <p:cNvGrpSpPr>
            <a:grpSpLocks/>
          </p:cNvGrpSpPr>
          <p:nvPr/>
        </p:nvGrpSpPr>
        <p:grpSpPr bwMode="auto">
          <a:xfrm>
            <a:off x="4408488" y="2354263"/>
            <a:ext cx="1479550" cy="303212"/>
            <a:chOff x="332" y="2224"/>
            <a:chExt cx="932" cy="191"/>
          </a:xfrm>
        </p:grpSpPr>
        <p:sp>
          <p:nvSpPr>
            <p:cNvPr id="190535" name="Rectangle 148"/>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36" name="Rectangle 149"/>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537" name="Rectangle 150"/>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538" name="Rectangle 151"/>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90539" name="Rectangle 152"/>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540" name="Line 153"/>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1" name="Line 154"/>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2" name="Line 155"/>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0511" name="Group 156"/>
          <p:cNvGrpSpPr>
            <a:grpSpLocks/>
          </p:cNvGrpSpPr>
          <p:nvPr/>
        </p:nvGrpSpPr>
        <p:grpSpPr bwMode="auto">
          <a:xfrm>
            <a:off x="7250113" y="2382838"/>
            <a:ext cx="1479550" cy="303212"/>
            <a:chOff x="332" y="2224"/>
            <a:chExt cx="932" cy="191"/>
          </a:xfrm>
        </p:grpSpPr>
        <p:sp>
          <p:nvSpPr>
            <p:cNvPr id="190527"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90528" name="Rectangle 158"/>
            <p:cNvSpPr>
              <a:spLocks noChangeArrowheads="1"/>
            </p:cNvSpPr>
            <p:nvPr/>
          </p:nvSpPr>
          <p:spPr bwMode="auto">
            <a:xfrm>
              <a:off x="706"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t</a:t>
              </a:r>
            </a:p>
          </p:txBody>
        </p:sp>
        <p:sp>
          <p:nvSpPr>
            <p:cNvPr id="190529" name="Rectangle 159"/>
            <p:cNvSpPr>
              <a:spLocks noChangeArrowheads="1"/>
            </p:cNvSpPr>
            <p:nvPr/>
          </p:nvSpPr>
          <p:spPr bwMode="auto">
            <a:xfrm>
              <a:off x="520"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n</a:t>
              </a:r>
            </a:p>
          </p:txBody>
        </p:sp>
        <p:sp>
          <p:nvSpPr>
            <p:cNvPr id="190530" name="Rectangle 160"/>
            <p:cNvSpPr>
              <a:spLocks noChangeArrowheads="1"/>
            </p:cNvSpPr>
            <p:nvPr/>
          </p:nvSpPr>
          <p:spPr bwMode="auto">
            <a:xfrm>
              <a:off x="332" y="2224"/>
              <a:ext cx="187" cy="1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H</a:t>
              </a:r>
              <a:r>
                <a:rPr lang="en-US" altLang="zh-CN" sz="1800" baseline="-25000">
                  <a:latin typeface="Comic Sans MS" panose="030F0702030302020204" pitchFamily="66" charset="0"/>
                  <a:ea typeface="宋体" panose="02010600030101010101" pitchFamily="2" charset="-122"/>
                </a:rPr>
                <a:t>l</a:t>
              </a:r>
            </a:p>
          </p:txBody>
        </p:sp>
        <p:sp>
          <p:nvSpPr>
            <p:cNvPr id="190531" name="Rectangle 161"/>
            <p:cNvSpPr>
              <a:spLocks noChangeArrowheads="1"/>
            </p:cNvSpPr>
            <p:nvPr/>
          </p:nvSpPr>
          <p:spPr bwMode="auto">
            <a:xfrm>
              <a:off x="836" y="2225"/>
              <a:ext cx="4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1400">
                  <a:latin typeface="Comic Sans MS" panose="030F0702030302020204" pitchFamily="66" charset="0"/>
                  <a:ea typeface="宋体" panose="02010600030101010101" pitchFamily="2" charset="-122"/>
                </a:rPr>
                <a:t>M</a:t>
              </a:r>
              <a:endParaRPr lang="en-US" altLang="zh-CN" sz="1400">
                <a:latin typeface="Times New Roman" panose="02020603050405020304" pitchFamily="18" charset="0"/>
                <a:ea typeface="宋体" panose="02010600030101010101" pitchFamily="2" charset="-122"/>
              </a:endParaRPr>
            </a:p>
          </p:txBody>
        </p:sp>
        <p:sp>
          <p:nvSpPr>
            <p:cNvPr id="190532" name="Line 162"/>
            <p:cNvSpPr>
              <a:spLocks noChangeShapeType="1"/>
            </p:cNvSpPr>
            <p:nvPr/>
          </p:nvSpPr>
          <p:spPr bwMode="auto">
            <a:xfrm>
              <a:off x="510" y="2241"/>
              <a:ext cx="0" cy="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33" name="Line 163"/>
            <p:cNvSpPr>
              <a:spLocks noChangeShapeType="1"/>
            </p:cNvSpPr>
            <p:nvPr/>
          </p:nvSpPr>
          <p:spPr bwMode="auto">
            <a:xfrm>
              <a:off x="690" y="2247"/>
              <a:ext cx="0" cy="1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34" name="Line 164"/>
            <p:cNvSpPr>
              <a:spLocks noChangeShapeType="1"/>
            </p:cNvSpPr>
            <p:nvPr/>
          </p:nvSpPr>
          <p:spPr bwMode="auto">
            <a:xfrm>
              <a:off x="882" y="2244"/>
              <a:ext cx="0" cy="1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0512" name="Text Box 165"/>
          <p:cNvSpPr txBox="1">
            <a:spLocks noChangeArrowheads="1"/>
          </p:cNvSpPr>
          <p:nvPr/>
        </p:nvSpPr>
        <p:spPr bwMode="auto">
          <a:xfrm>
            <a:off x="7921625" y="5392738"/>
            <a:ext cx="874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zh-CN" altLang="en-US" sz="1800" b="1">
                <a:latin typeface="Comic Sans MS" panose="030F0702030302020204" pitchFamily="66" charset="0"/>
                <a:ea typeface="宋体" panose="02010600030101010101" pitchFamily="2" charset="-122"/>
              </a:rPr>
              <a:t>路由器</a:t>
            </a:r>
          </a:p>
        </p:txBody>
      </p:sp>
      <p:sp>
        <p:nvSpPr>
          <p:cNvPr id="190513" name="Text Box 166"/>
          <p:cNvSpPr txBox="1">
            <a:spLocks noChangeArrowheads="1"/>
          </p:cNvSpPr>
          <p:nvPr/>
        </p:nvSpPr>
        <p:spPr bwMode="auto">
          <a:xfrm>
            <a:off x="7935913" y="3079750"/>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zh-CN" altLang="en-US" sz="1800" b="1">
                <a:latin typeface="Comic Sans MS" panose="030F0702030302020204" pitchFamily="66" charset="0"/>
                <a:ea typeface="宋体" panose="02010600030101010101" pitchFamily="2" charset="-122"/>
              </a:rPr>
              <a:t>交换机</a:t>
            </a:r>
          </a:p>
        </p:txBody>
      </p:sp>
      <p:sp>
        <p:nvSpPr>
          <p:cNvPr id="403623" name="Rectangle 167"/>
          <p:cNvSpPr>
            <a:spLocks noGrp="1" noChangeArrowheads="1"/>
          </p:cNvSpPr>
          <p:nvPr>
            <p:ph type="title"/>
          </p:nvPr>
        </p:nvSpPr>
        <p:spPr>
          <a:xfrm>
            <a:off x="4995863" y="58738"/>
            <a:ext cx="3805237" cy="1143000"/>
          </a:xfrm>
        </p:spPr>
        <p:txBody>
          <a:bodyPr/>
          <a:lstStyle/>
          <a:p>
            <a:pPr>
              <a:defRPr/>
            </a:pPr>
            <a:r>
              <a:rPr lang="zh-CN" altLang="en-US">
                <a:solidFill>
                  <a:srgbClr val="008000"/>
                </a:solidFill>
              </a:rPr>
              <a:t>封装及解封</a:t>
            </a:r>
            <a:endParaRPr lang="en-US" altLang="zh-CN">
              <a:solidFill>
                <a:srgbClr val="008000"/>
              </a:solidFill>
            </a:endParaRPr>
          </a:p>
        </p:txBody>
      </p:sp>
      <p:sp>
        <p:nvSpPr>
          <p:cNvPr id="403626" name="Line 170"/>
          <p:cNvSpPr>
            <a:spLocks noChangeShapeType="1"/>
          </p:cNvSpPr>
          <p:nvPr/>
        </p:nvSpPr>
        <p:spPr bwMode="auto">
          <a:xfrm>
            <a:off x="3209925" y="533400"/>
            <a:ext cx="0" cy="231457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27" name="Line 171"/>
          <p:cNvSpPr>
            <a:spLocks noChangeShapeType="1"/>
          </p:cNvSpPr>
          <p:nvPr/>
        </p:nvSpPr>
        <p:spPr bwMode="auto">
          <a:xfrm>
            <a:off x="3209925" y="2827338"/>
            <a:ext cx="2701925"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28" name="Line 172"/>
          <p:cNvSpPr>
            <a:spLocks noChangeShapeType="1"/>
          </p:cNvSpPr>
          <p:nvPr/>
        </p:nvSpPr>
        <p:spPr bwMode="auto">
          <a:xfrm flipV="1">
            <a:off x="5911850" y="2409825"/>
            <a:ext cx="0" cy="43815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29" name="Line 173"/>
          <p:cNvSpPr>
            <a:spLocks noChangeShapeType="1"/>
          </p:cNvSpPr>
          <p:nvPr/>
        </p:nvSpPr>
        <p:spPr bwMode="auto">
          <a:xfrm>
            <a:off x="5911850" y="2409825"/>
            <a:ext cx="11303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30" name="Line 174"/>
          <p:cNvSpPr>
            <a:spLocks noChangeShapeType="1"/>
          </p:cNvSpPr>
          <p:nvPr/>
        </p:nvSpPr>
        <p:spPr bwMode="auto">
          <a:xfrm>
            <a:off x="7056438" y="2414588"/>
            <a:ext cx="0" cy="3094037"/>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31" name="Line 175"/>
          <p:cNvSpPr>
            <a:spLocks noChangeShapeType="1"/>
          </p:cNvSpPr>
          <p:nvPr/>
        </p:nvSpPr>
        <p:spPr bwMode="auto">
          <a:xfrm flipH="1" flipV="1">
            <a:off x="6808788" y="5265738"/>
            <a:ext cx="247650" cy="2032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32" name="Line 176"/>
          <p:cNvSpPr>
            <a:spLocks noChangeShapeType="1"/>
          </p:cNvSpPr>
          <p:nvPr/>
        </p:nvSpPr>
        <p:spPr bwMode="auto">
          <a:xfrm flipV="1">
            <a:off x="6794500" y="4305300"/>
            <a:ext cx="0" cy="100012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33" name="Line 177"/>
          <p:cNvSpPr>
            <a:spLocks noChangeShapeType="1"/>
          </p:cNvSpPr>
          <p:nvPr/>
        </p:nvSpPr>
        <p:spPr bwMode="auto">
          <a:xfrm flipH="1">
            <a:off x="5762625" y="4295775"/>
            <a:ext cx="1031875"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34" name="Line 178"/>
          <p:cNvSpPr>
            <a:spLocks noChangeShapeType="1"/>
          </p:cNvSpPr>
          <p:nvPr/>
        </p:nvSpPr>
        <p:spPr bwMode="auto">
          <a:xfrm>
            <a:off x="5762625" y="4267200"/>
            <a:ext cx="0" cy="114935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35" name="Line 179"/>
          <p:cNvSpPr>
            <a:spLocks noChangeShapeType="1"/>
          </p:cNvSpPr>
          <p:nvPr/>
        </p:nvSpPr>
        <p:spPr bwMode="auto">
          <a:xfrm flipH="1">
            <a:off x="2971800" y="5416550"/>
            <a:ext cx="2773363" cy="61118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36" name="Line 180"/>
          <p:cNvSpPr>
            <a:spLocks noChangeShapeType="1"/>
          </p:cNvSpPr>
          <p:nvPr/>
        </p:nvSpPr>
        <p:spPr bwMode="auto">
          <a:xfrm flipH="1">
            <a:off x="2373313" y="6027738"/>
            <a:ext cx="598487"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3637" name="Line 181"/>
          <p:cNvSpPr>
            <a:spLocks noChangeShapeType="1"/>
          </p:cNvSpPr>
          <p:nvPr/>
        </p:nvSpPr>
        <p:spPr bwMode="auto">
          <a:xfrm flipV="1">
            <a:off x="2373313" y="4635500"/>
            <a:ext cx="0" cy="1392238"/>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3626"/>
                                        </p:tgtEl>
                                        <p:attrNameLst>
                                          <p:attrName>style.visibility</p:attrName>
                                        </p:attrNameLst>
                                      </p:cBhvr>
                                      <p:to>
                                        <p:strVal val="visible"/>
                                      </p:to>
                                    </p:set>
                                    <p:animEffect transition="in" filter="wipe(up)">
                                      <p:cBhvr>
                                        <p:cTn id="7" dur="500"/>
                                        <p:tgtEl>
                                          <p:spTgt spid="403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3627"/>
                                        </p:tgtEl>
                                        <p:attrNameLst>
                                          <p:attrName>style.visibility</p:attrName>
                                        </p:attrNameLst>
                                      </p:cBhvr>
                                      <p:to>
                                        <p:strVal val="visible"/>
                                      </p:to>
                                    </p:set>
                                    <p:animEffect transition="in" filter="wipe(left)">
                                      <p:cBhvr>
                                        <p:cTn id="12" dur="500"/>
                                        <p:tgtEl>
                                          <p:spTgt spid="4036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03628"/>
                                        </p:tgtEl>
                                        <p:attrNameLst>
                                          <p:attrName>style.visibility</p:attrName>
                                        </p:attrNameLst>
                                      </p:cBhvr>
                                      <p:to>
                                        <p:strVal val="visible"/>
                                      </p:to>
                                    </p:set>
                                    <p:animEffect transition="in" filter="wipe(down)">
                                      <p:cBhvr>
                                        <p:cTn id="17" dur="500"/>
                                        <p:tgtEl>
                                          <p:spTgt spid="4036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3629"/>
                                        </p:tgtEl>
                                        <p:attrNameLst>
                                          <p:attrName>style.visibility</p:attrName>
                                        </p:attrNameLst>
                                      </p:cBhvr>
                                      <p:to>
                                        <p:strVal val="visible"/>
                                      </p:to>
                                    </p:set>
                                    <p:animEffect transition="in" filter="wipe(left)">
                                      <p:cBhvr>
                                        <p:cTn id="22" dur="500"/>
                                        <p:tgtEl>
                                          <p:spTgt spid="4036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03630"/>
                                        </p:tgtEl>
                                        <p:attrNameLst>
                                          <p:attrName>style.visibility</p:attrName>
                                        </p:attrNameLst>
                                      </p:cBhvr>
                                      <p:to>
                                        <p:strVal val="visible"/>
                                      </p:to>
                                    </p:set>
                                    <p:animEffect transition="in" filter="wipe(up)">
                                      <p:cBhvr>
                                        <p:cTn id="27" dur="500"/>
                                        <p:tgtEl>
                                          <p:spTgt spid="4036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03631"/>
                                        </p:tgtEl>
                                        <p:attrNameLst>
                                          <p:attrName>style.visibility</p:attrName>
                                        </p:attrNameLst>
                                      </p:cBhvr>
                                      <p:to>
                                        <p:strVal val="visible"/>
                                      </p:to>
                                    </p:set>
                                    <p:animEffect transition="in" filter="wipe(down)">
                                      <p:cBhvr>
                                        <p:cTn id="32" dur="500"/>
                                        <p:tgtEl>
                                          <p:spTgt spid="40363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03632"/>
                                        </p:tgtEl>
                                        <p:attrNameLst>
                                          <p:attrName>style.visibility</p:attrName>
                                        </p:attrNameLst>
                                      </p:cBhvr>
                                      <p:to>
                                        <p:strVal val="visible"/>
                                      </p:to>
                                    </p:set>
                                    <p:animEffect transition="in" filter="wipe(down)">
                                      <p:cBhvr>
                                        <p:cTn id="35" dur="500"/>
                                        <p:tgtEl>
                                          <p:spTgt spid="40363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403633"/>
                                        </p:tgtEl>
                                        <p:attrNameLst>
                                          <p:attrName>style.visibility</p:attrName>
                                        </p:attrNameLst>
                                      </p:cBhvr>
                                      <p:to>
                                        <p:strVal val="visible"/>
                                      </p:to>
                                    </p:set>
                                    <p:animEffect transition="in" filter="wipe(right)">
                                      <p:cBhvr>
                                        <p:cTn id="40" dur="500"/>
                                        <p:tgtEl>
                                          <p:spTgt spid="40363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403634"/>
                                        </p:tgtEl>
                                        <p:attrNameLst>
                                          <p:attrName>style.visibility</p:attrName>
                                        </p:attrNameLst>
                                      </p:cBhvr>
                                      <p:to>
                                        <p:strVal val="visible"/>
                                      </p:to>
                                    </p:set>
                                    <p:animEffect transition="in" filter="wipe(up)">
                                      <p:cBhvr>
                                        <p:cTn id="45" dur="500"/>
                                        <p:tgtEl>
                                          <p:spTgt spid="40363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403635"/>
                                        </p:tgtEl>
                                        <p:attrNameLst>
                                          <p:attrName>style.visibility</p:attrName>
                                        </p:attrNameLst>
                                      </p:cBhvr>
                                      <p:to>
                                        <p:strVal val="visible"/>
                                      </p:to>
                                    </p:set>
                                    <p:animEffect transition="in" filter="wipe(right)">
                                      <p:cBhvr>
                                        <p:cTn id="50" dur="500"/>
                                        <p:tgtEl>
                                          <p:spTgt spid="40363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03636"/>
                                        </p:tgtEl>
                                        <p:attrNameLst>
                                          <p:attrName>style.visibility</p:attrName>
                                        </p:attrNameLst>
                                      </p:cBhvr>
                                      <p:to>
                                        <p:strVal val="visible"/>
                                      </p:to>
                                    </p:set>
                                    <p:animEffect transition="in" filter="wipe(down)">
                                      <p:cBhvr>
                                        <p:cTn id="55" dur="500"/>
                                        <p:tgtEl>
                                          <p:spTgt spid="40363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03637"/>
                                        </p:tgtEl>
                                        <p:attrNameLst>
                                          <p:attrName>style.visibility</p:attrName>
                                        </p:attrNameLst>
                                      </p:cBhvr>
                                      <p:to>
                                        <p:strVal val="visible"/>
                                      </p:to>
                                    </p:set>
                                    <p:animEffect transition="in" filter="wipe(down)">
                                      <p:cBhvr>
                                        <p:cTn id="58" dur="500"/>
                                        <p:tgtEl>
                                          <p:spTgt spid="403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626" grpId="0" animBg="1"/>
      <p:bldP spid="403627" grpId="0" animBg="1"/>
      <p:bldP spid="403628" grpId="0" animBg="1"/>
      <p:bldP spid="403629" grpId="0" animBg="1"/>
      <p:bldP spid="403630" grpId="0" animBg="1"/>
      <p:bldP spid="403631" grpId="0" animBg="1"/>
      <p:bldP spid="403632" grpId="0" animBg="1"/>
      <p:bldP spid="403633" grpId="0" animBg="1"/>
      <p:bldP spid="403634" grpId="0" animBg="1"/>
      <p:bldP spid="403635" grpId="0" animBg="1"/>
      <p:bldP spid="403636" grpId="0" animBg="1"/>
      <p:bldP spid="403637"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01E70D49-8F7F-4E72-A157-F3B169EFDB2D}" type="slidenum">
              <a:rPr lang="en-US" altLang="zh-CN" sz="1400" smtClean="0"/>
              <a:pPr>
                <a:spcBef>
                  <a:spcPct val="0"/>
                </a:spcBef>
                <a:buClrTx/>
                <a:buSzTx/>
                <a:buFontTx/>
                <a:buNone/>
              </a:pPr>
              <a:t>165</a:t>
            </a:fld>
            <a:endParaRPr lang="en-US" altLang="zh-CN" sz="1400" smtClean="0"/>
          </a:p>
        </p:txBody>
      </p:sp>
      <p:sp>
        <p:nvSpPr>
          <p:cNvPr id="354306" name="Rectangle 2"/>
          <p:cNvSpPr>
            <a:spLocks noGrp="1" noChangeArrowheads="1"/>
          </p:cNvSpPr>
          <p:nvPr>
            <p:ph type="title"/>
          </p:nvPr>
        </p:nvSpPr>
        <p:spPr>
          <a:xfrm>
            <a:off x="533400" y="411163"/>
            <a:ext cx="8397875" cy="831850"/>
          </a:xfrm>
        </p:spPr>
        <p:txBody>
          <a:bodyPr/>
          <a:lstStyle/>
          <a:p>
            <a:pPr>
              <a:defRPr/>
            </a:pPr>
            <a:r>
              <a:rPr lang="en-US" altLang="zh-CN"/>
              <a:t>1.8  </a:t>
            </a:r>
            <a:r>
              <a:rPr lang="zh-CN" altLang="en-US"/>
              <a:t>计算机网络和因特网的历史</a:t>
            </a:r>
          </a:p>
        </p:txBody>
      </p:sp>
      <p:sp>
        <p:nvSpPr>
          <p:cNvPr id="354307" name="Rectangle 3"/>
          <p:cNvSpPr>
            <a:spLocks noGrp="1" noChangeArrowheads="1"/>
          </p:cNvSpPr>
          <p:nvPr>
            <p:ph type="body" idx="1"/>
          </p:nvPr>
        </p:nvSpPr>
        <p:spPr>
          <a:xfrm>
            <a:off x="533400" y="1489075"/>
            <a:ext cx="8397875" cy="4759325"/>
          </a:xfrm>
        </p:spPr>
        <p:txBody>
          <a:bodyPr/>
          <a:lstStyle/>
          <a:p>
            <a:pPr eaLnBrk="1">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计算机网络是</a:t>
            </a:r>
            <a:r>
              <a:rPr lang="zh-CN" altLang="en-US" b="1" smtClean="0">
                <a:solidFill>
                  <a:srgbClr val="FF0000"/>
                </a:solidFill>
                <a:latin typeface="方正大标宋简体" panose="02010601030101010101" pitchFamily="2" charset="-122"/>
                <a:ea typeface="华文中宋" panose="02010600040101010101" pitchFamily="2" charset="-122"/>
              </a:rPr>
              <a:t>计算机技术与通信技术相结合</a:t>
            </a:r>
            <a:r>
              <a:rPr lang="zh-CN" altLang="en-US" b="1" smtClean="0">
                <a:latin typeface="方正大标宋简体" panose="02010601030101010101" pitchFamily="2" charset="-122"/>
                <a:ea typeface="华文中宋" panose="02010600040101010101" pitchFamily="2" charset="-122"/>
              </a:rPr>
              <a:t>的产物。</a:t>
            </a:r>
          </a:p>
          <a:p>
            <a:pPr eaLnBrk="1">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发展过程经历从简单到复杂，由低级到高级的过程。</a:t>
            </a:r>
          </a:p>
          <a:p>
            <a:pPr eaLnBrk="1">
              <a:buFont typeface="Wingdings" panose="05000000000000000000" pitchFamily="2" charset="2"/>
              <a:buNone/>
            </a:pPr>
            <a:endParaRPr lang="en-US" altLang="zh-CN" b="1" smtClean="0">
              <a:latin typeface="方正大标宋简体" panose="02010601030101010101" pitchFamily="2" charset="-122"/>
              <a:ea typeface="华文中宋" panose="02010600040101010101" pitchFamily="2" charset="-122"/>
            </a:endParaRPr>
          </a:p>
          <a:p>
            <a:pPr algn="ctr" eaLnBrk="1">
              <a:lnSpc>
                <a:spcPct val="120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hlinkClick r:id="" action="ppaction://customshow?id=43&amp;return=true"/>
              </a:rPr>
              <a:t>1.8.1 </a:t>
            </a:r>
            <a:r>
              <a:rPr lang="zh-CN" altLang="en-US" b="1" smtClean="0">
                <a:latin typeface="方正大标宋简体" panose="02010601030101010101" pitchFamily="2" charset="-122"/>
                <a:ea typeface="华文中宋" panose="02010600040101010101" pitchFamily="2" charset="-122"/>
                <a:hlinkClick r:id="" action="ppaction://customshow?id=43&amp;return=true"/>
              </a:rPr>
              <a:t>分组交换的发展：</a:t>
            </a:r>
            <a:r>
              <a:rPr lang="en-US" altLang="zh-CN" b="1" smtClean="0">
                <a:latin typeface="方正大标宋简体" panose="02010601030101010101" pitchFamily="2" charset="-122"/>
                <a:ea typeface="华文中宋" panose="02010600040101010101" pitchFamily="2" charset="-122"/>
                <a:hlinkClick r:id="" action="ppaction://customshow?id=43&amp;return=true"/>
              </a:rPr>
              <a:t>1961</a:t>
            </a:r>
            <a:r>
              <a:rPr lang="zh-CN" altLang="en-US" b="1" smtClean="0">
                <a:latin typeface="方正大标宋简体" panose="02010601030101010101" pitchFamily="2" charset="-122"/>
                <a:ea typeface="华文中宋" panose="02010600040101010101" pitchFamily="2" charset="-122"/>
                <a:hlinkClick r:id="" action="ppaction://customshow?id=43&amp;return=true"/>
              </a:rPr>
              <a:t>～</a:t>
            </a:r>
            <a:r>
              <a:rPr lang="en-US" altLang="zh-CN" b="1" smtClean="0">
                <a:latin typeface="方正大标宋简体" panose="02010601030101010101" pitchFamily="2" charset="-122"/>
                <a:ea typeface="华文中宋" panose="02010600040101010101" pitchFamily="2" charset="-122"/>
                <a:hlinkClick r:id="" action="ppaction://customshow?id=43&amp;return=true"/>
              </a:rPr>
              <a:t>1972</a:t>
            </a:r>
            <a:endParaRPr lang="en-US" altLang="zh-CN" b="1" smtClean="0">
              <a:latin typeface="方正大标宋简体" panose="02010601030101010101" pitchFamily="2" charset="-122"/>
              <a:ea typeface="华文中宋" panose="02010600040101010101" pitchFamily="2" charset="-122"/>
            </a:endParaRPr>
          </a:p>
          <a:p>
            <a:pPr algn="ctr" eaLnBrk="1">
              <a:lnSpc>
                <a:spcPct val="120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hlinkClick r:id="" action="ppaction://customshow?id=45&amp;return=true"/>
              </a:rPr>
              <a:t>1.8.2 </a:t>
            </a:r>
            <a:r>
              <a:rPr lang="zh-CN" altLang="en-US" b="1" smtClean="0">
                <a:latin typeface="方正大标宋简体" panose="02010601030101010101" pitchFamily="2" charset="-122"/>
                <a:ea typeface="华文中宋" panose="02010600040101010101" pitchFamily="2" charset="-122"/>
                <a:hlinkClick r:id="" action="ppaction://customshow?id=45&amp;return=true"/>
              </a:rPr>
              <a:t>专用网络和网络互连：</a:t>
            </a:r>
            <a:r>
              <a:rPr lang="en-US" altLang="zh-CN" b="1" smtClean="0">
                <a:latin typeface="方正大标宋简体" panose="02010601030101010101" pitchFamily="2" charset="-122"/>
                <a:ea typeface="华文中宋" panose="02010600040101010101" pitchFamily="2" charset="-122"/>
                <a:hlinkClick r:id="" action="ppaction://customshow?id=45&amp;return=true"/>
              </a:rPr>
              <a:t>1972</a:t>
            </a:r>
            <a:r>
              <a:rPr lang="zh-CN" altLang="en-US" b="1" smtClean="0">
                <a:latin typeface="方正大标宋简体" panose="02010601030101010101" pitchFamily="2" charset="-122"/>
                <a:ea typeface="华文中宋" panose="02010600040101010101" pitchFamily="2" charset="-122"/>
                <a:hlinkClick r:id="" action="ppaction://customshow?id=45&amp;return=true"/>
              </a:rPr>
              <a:t>～</a:t>
            </a:r>
            <a:r>
              <a:rPr lang="en-US" altLang="zh-CN" b="1" smtClean="0">
                <a:latin typeface="方正大标宋简体" panose="02010601030101010101" pitchFamily="2" charset="-122"/>
                <a:ea typeface="华文中宋" panose="02010600040101010101" pitchFamily="2" charset="-122"/>
                <a:hlinkClick r:id="" action="ppaction://customshow?id=45&amp;return=true"/>
              </a:rPr>
              <a:t>1980</a:t>
            </a:r>
            <a:endParaRPr lang="en-US" altLang="zh-CN" b="1" smtClean="0">
              <a:latin typeface="方正大标宋简体" panose="02010601030101010101" pitchFamily="2" charset="-122"/>
              <a:ea typeface="华文中宋" panose="02010600040101010101" pitchFamily="2" charset="-122"/>
            </a:endParaRPr>
          </a:p>
          <a:p>
            <a:pPr algn="ctr" eaLnBrk="1">
              <a:lnSpc>
                <a:spcPct val="120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hlinkClick r:id="" action="ppaction://customshow?id=47&amp;return=true"/>
              </a:rPr>
              <a:t>1.8.3  </a:t>
            </a:r>
            <a:r>
              <a:rPr lang="zh-CN" altLang="en-US" b="1" smtClean="0">
                <a:latin typeface="方正大标宋简体" panose="02010601030101010101" pitchFamily="2" charset="-122"/>
                <a:ea typeface="华文中宋" panose="02010600040101010101" pitchFamily="2" charset="-122"/>
                <a:hlinkClick r:id="" action="ppaction://customshow?id=47&amp;return=true"/>
              </a:rPr>
              <a:t>网络的激增</a:t>
            </a:r>
            <a:r>
              <a:rPr lang="en-US" altLang="zh-CN" b="1" smtClean="0">
                <a:latin typeface="方正大标宋简体" panose="02010601030101010101" pitchFamily="2" charset="-122"/>
                <a:ea typeface="华文中宋" panose="02010600040101010101" pitchFamily="2" charset="-122"/>
                <a:hlinkClick r:id="" action="ppaction://customshow?id=47&amp;return=true"/>
              </a:rPr>
              <a:t>:1980</a:t>
            </a:r>
            <a:r>
              <a:rPr lang="zh-CN" altLang="en-US" b="1" smtClean="0">
                <a:latin typeface="方正大标宋简体" panose="02010601030101010101" pitchFamily="2" charset="-122"/>
                <a:ea typeface="华文中宋" panose="02010600040101010101" pitchFamily="2" charset="-122"/>
                <a:hlinkClick r:id="" action="ppaction://customshow?id=47&amp;return=true"/>
              </a:rPr>
              <a:t>～</a:t>
            </a:r>
            <a:r>
              <a:rPr lang="en-US" altLang="zh-CN" b="1" smtClean="0">
                <a:latin typeface="方正大标宋简体" panose="02010601030101010101" pitchFamily="2" charset="-122"/>
                <a:ea typeface="华文中宋" panose="02010600040101010101" pitchFamily="2" charset="-122"/>
                <a:hlinkClick r:id="" action="ppaction://customshow?id=47&amp;return=true"/>
              </a:rPr>
              <a:t>1990</a:t>
            </a:r>
            <a:endParaRPr lang="en-US" altLang="zh-CN" b="1" smtClean="0">
              <a:latin typeface="方正大标宋简体" panose="02010601030101010101" pitchFamily="2" charset="-122"/>
              <a:ea typeface="华文中宋" panose="02010600040101010101" pitchFamily="2" charset="-122"/>
            </a:endParaRPr>
          </a:p>
          <a:p>
            <a:pPr algn="ctr" eaLnBrk="1">
              <a:lnSpc>
                <a:spcPct val="120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hlinkClick r:id="" action="ppaction://customshow?id=48&amp;return=true"/>
              </a:rPr>
              <a:t>1.8.4 </a:t>
            </a:r>
            <a:r>
              <a:rPr lang="zh-CN" altLang="en-US" b="1" smtClean="0">
                <a:latin typeface="方正大标宋简体" panose="02010601030101010101" pitchFamily="2" charset="-122"/>
                <a:ea typeface="华文中宋" panose="02010600040101010101" pitchFamily="2" charset="-122"/>
                <a:hlinkClick r:id="" action="ppaction://customshow?id=48&amp;return=true"/>
              </a:rPr>
              <a:t>因特网爆炸</a:t>
            </a:r>
            <a:r>
              <a:rPr lang="en-US" altLang="zh-CN" b="1" smtClean="0">
                <a:latin typeface="方正大标宋简体" panose="02010601030101010101" pitchFamily="2" charset="-122"/>
                <a:ea typeface="华文中宋" panose="02010600040101010101" pitchFamily="2" charset="-122"/>
                <a:hlinkClick r:id="" action="ppaction://customshow?id=48&amp;return=true"/>
              </a:rPr>
              <a:t>:20</a:t>
            </a:r>
            <a:r>
              <a:rPr lang="zh-CN" altLang="en-US" b="1" smtClean="0">
                <a:latin typeface="方正大标宋简体" panose="02010601030101010101" pitchFamily="2" charset="-122"/>
                <a:ea typeface="华文中宋" panose="02010600040101010101" pitchFamily="2" charset="-122"/>
                <a:hlinkClick r:id="" action="ppaction://customshow?id=48&amp;return=true"/>
              </a:rPr>
              <a:t>世纪</a:t>
            </a:r>
            <a:r>
              <a:rPr lang="en-US" altLang="zh-CN" b="1" smtClean="0">
                <a:latin typeface="方正大标宋简体" panose="02010601030101010101" pitchFamily="2" charset="-122"/>
                <a:ea typeface="华文中宋" panose="02010600040101010101" pitchFamily="2" charset="-122"/>
                <a:hlinkClick r:id="" action="ppaction://customshow?id=48&amp;return=true"/>
              </a:rPr>
              <a:t>90</a:t>
            </a:r>
            <a:r>
              <a:rPr lang="zh-CN" altLang="en-US" b="1" smtClean="0">
                <a:latin typeface="方正大标宋简体" panose="02010601030101010101" pitchFamily="2" charset="-122"/>
                <a:ea typeface="华文中宋" panose="02010600040101010101" pitchFamily="2" charset="-122"/>
                <a:hlinkClick r:id="" action="ppaction://customshow?id=48&amp;return=true"/>
              </a:rPr>
              <a:t>年代 </a:t>
            </a:r>
            <a:endParaRPr lang="zh-CN" altLang="en-US" b="1" smtClean="0">
              <a:latin typeface="方正大标宋简体" panose="02010601030101010101" pitchFamily="2" charset="-122"/>
              <a:ea typeface="华文中宋" panose="02010600040101010101" pitchFamily="2" charset="-122"/>
            </a:endParaRPr>
          </a:p>
          <a:p>
            <a:pPr algn="ctr" eaLnBrk="1">
              <a:lnSpc>
                <a:spcPct val="120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hlinkClick r:id="" action="ppaction://customshow?id=49&amp;return=true"/>
              </a:rPr>
              <a:t>1.8.5    </a:t>
            </a:r>
            <a:r>
              <a:rPr lang="zh-CN" altLang="en-US" b="1" smtClean="0">
                <a:latin typeface="方正大标宋简体" panose="02010601030101010101" pitchFamily="2" charset="-122"/>
                <a:ea typeface="华文中宋" panose="02010600040101010101" pitchFamily="2" charset="-122"/>
                <a:hlinkClick r:id="" action="ppaction://customshow?id=49&amp;return=true"/>
              </a:rPr>
              <a:t>最新发展</a:t>
            </a:r>
            <a:endParaRPr lang="en-US" altLang="zh-CN" b="1" smtClean="0">
              <a:latin typeface="方正大标宋简体" panose="02010601030101010101" pitchFamily="2" charset="-122"/>
              <a:ea typeface="华文中宋" panose="02010600040101010101" pitchFamily="2" charset="-122"/>
            </a:endParaRPr>
          </a:p>
          <a:p>
            <a:pPr algn="ctr" eaLnBrk="1">
              <a:lnSpc>
                <a:spcPct val="120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hlinkClick r:id="" action="ppaction://customshow?id=50&amp;return=true"/>
              </a:rPr>
              <a:t>1. 8.6 </a:t>
            </a:r>
            <a:r>
              <a:rPr lang="zh-CN" altLang="en-US" b="1" smtClean="0">
                <a:latin typeface="方正大标宋简体" panose="02010601030101010101" pitchFamily="2" charset="-122"/>
                <a:ea typeface="华文中宋" panose="02010600040101010101" pitchFamily="2" charset="-122"/>
                <a:hlinkClick r:id="" action="ppaction://customshow?id=50&amp;return=true"/>
              </a:rPr>
              <a:t>计算机网络在我国的发展</a:t>
            </a:r>
            <a:endParaRPr lang="zh-CN" altLang="en-US"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4307">
                                            <p:txEl>
                                              <p:pRg st="3" end="3"/>
                                            </p:txEl>
                                          </p:spTgt>
                                        </p:tgtEl>
                                        <p:attrNameLst>
                                          <p:attrName>style.visibility</p:attrName>
                                        </p:attrNameLst>
                                      </p:cBhvr>
                                      <p:to>
                                        <p:strVal val="visible"/>
                                      </p:to>
                                    </p:set>
                                    <p:animEffect transition="in" filter="blinds(horizontal)">
                                      <p:cBhvr>
                                        <p:cTn id="7" dur="500"/>
                                        <p:tgtEl>
                                          <p:spTgt spid="35430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4307">
                                            <p:txEl>
                                              <p:pRg st="4" end="4"/>
                                            </p:txEl>
                                          </p:spTgt>
                                        </p:tgtEl>
                                        <p:attrNameLst>
                                          <p:attrName>style.visibility</p:attrName>
                                        </p:attrNameLst>
                                      </p:cBhvr>
                                      <p:to>
                                        <p:strVal val="visible"/>
                                      </p:to>
                                    </p:set>
                                    <p:animEffect transition="in" filter="blinds(horizontal)">
                                      <p:cBhvr>
                                        <p:cTn id="10" dur="500"/>
                                        <p:tgtEl>
                                          <p:spTgt spid="354307">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4307">
                                            <p:txEl>
                                              <p:pRg st="5" end="5"/>
                                            </p:txEl>
                                          </p:spTgt>
                                        </p:tgtEl>
                                        <p:attrNameLst>
                                          <p:attrName>style.visibility</p:attrName>
                                        </p:attrNameLst>
                                      </p:cBhvr>
                                      <p:to>
                                        <p:strVal val="visible"/>
                                      </p:to>
                                    </p:set>
                                    <p:animEffect transition="in" filter="blinds(horizontal)">
                                      <p:cBhvr>
                                        <p:cTn id="13" dur="500"/>
                                        <p:tgtEl>
                                          <p:spTgt spid="354307">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4307">
                                            <p:txEl>
                                              <p:pRg st="6" end="6"/>
                                            </p:txEl>
                                          </p:spTgt>
                                        </p:tgtEl>
                                        <p:attrNameLst>
                                          <p:attrName>style.visibility</p:attrName>
                                        </p:attrNameLst>
                                      </p:cBhvr>
                                      <p:to>
                                        <p:strVal val="visible"/>
                                      </p:to>
                                    </p:set>
                                    <p:animEffect transition="in" filter="blinds(horizontal)">
                                      <p:cBhvr>
                                        <p:cTn id="16" dur="500"/>
                                        <p:tgtEl>
                                          <p:spTgt spid="354307">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4307">
                                            <p:txEl>
                                              <p:pRg st="7" end="7"/>
                                            </p:txEl>
                                          </p:spTgt>
                                        </p:tgtEl>
                                        <p:attrNameLst>
                                          <p:attrName>style.visibility</p:attrName>
                                        </p:attrNameLst>
                                      </p:cBhvr>
                                      <p:to>
                                        <p:strVal val="visible"/>
                                      </p:to>
                                    </p:set>
                                    <p:animEffect transition="in" filter="blinds(horizontal)">
                                      <p:cBhvr>
                                        <p:cTn id="19" dur="500"/>
                                        <p:tgtEl>
                                          <p:spTgt spid="354307">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54307">
                                            <p:txEl>
                                              <p:pRg st="8" end="8"/>
                                            </p:txEl>
                                          </p:spTgt>
                                        </p:tgtEl>
                                        <p:attrNameLst>
                                          <p:attrName>style.visibility</p:attrName>
                                        </p:attrNameLst>
                                      </p:cBhvr>
                                      <p:to>
                                        <p:strVal val="visible"/>
                                      </p:to>
                                    </p:set>
                                    <p:animEffect transition="in" filter="blinds(horizontal)">
                                      <p:cBhvr>
                                        <p:cTn id="22" dur="500"/>
                                        <p:tgtEl>
                                          <p:spTgt spid="3543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1A68CD6E-4935-4A04-BC3A-4876087A28EE}" type="slidenum">
              <a:rPr lang="en-US" altLang="zh-CN" sz="1400" smtClean="0"/>
              <a:pPr>
                <a:spcBef>
                  <a:spcPct val="0"/>
                </a:spcBef>
                <a:buClrTx/>
                <a:buSzTx/>
                <a:buFontTx/>
                <a:buNone/>
              </a:pPr>
              <a:t>166</a:t>
            </a:fld>
            <a:endParaRPr lang="en-US" altLang="zh-CN" sz="1400" smtClean="0"/>
          </a:p>
        </p:txBody>
      </p:sp>
      <p:sp>
        <p:nvSpPr>
          <p:cNvPr id="355330"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ea typeface="华文中宋" panose="02010600040101010101" pitchFamily="2" charset="-122"/>
              </a:rPr>
              <a:t>1.8.1 </a:t>
            </a:r>
            <a:r>
              <a:rPr lang="zh-CN" altLang="en-US">
                <a:solidFill>
                  <a:srgbClr val="008000"/>
                </a:solidFill>
                <a:ea typeface="华文中宋" panose="02010600040101010101" pitchFamily="2" charset="-122"/>
              </a:rPr>
              <a:t>分组交换的发展：</a:t>
            </a:r>
            <a:r>
              <a:rPr lang="en-US" altLang="zh-CN">
                <a:solidFill>
                  <a:srgbClr val="008000"/>
                </a:solidFill>
                <a:ea typeface="华文中宋" panose="02010600040101010101" pitchFamily="2" charset="-122"/>
              </a:rPr>
              <a:t>1961</a:t>
            </a:r>
            <a:r>
              <a:rPr lang="zh-CN" altLang="en-US">
                <a:solidFill>
                  <a:srgbClr val="008000"/>
                </a:solidFill>
                <a:ea typeface="华文中宋" panose="02010600040101010101" pitchFamily="2" charset="-122"/>
              </a:rPr>
              <a:t>～</a:t>
            </a:r>
            <a:r>
              <a:rPr lang="en-US" altLang="zh-CN">
                <a:solidFill>
                  <a:srgbClr val="008000"/>
                </a:solidFill>
                <a:ea typeface="华文中宋" panose="02010600040101010101" pitchFamily="2" charset="-122"/>
              </a:rPr>
              <a:t>1972</a:t>
            </a:r>
            <a:endParaRPr lang="zh-CN" altLang="en-US">
              <a:solidFill>
                <a:srgbClr val="008000"/>
              </a:solidFill>
              <a:ea typeface="华文中宋" panose="02010600040101010101" pitchFamily="2" charset="-122"/>
            </a:endParaRPr>
          </a:p>
        </p:txBody>
      </p:sp>
      <p:sp>
        <p:nvSpPr>
          <p:cNvPr id="355331" name="Rectangle 3"/>
          <p:cNvSpPr>
            <a:spLocks noGrp="1" noChangeArrowheads="1"/>
          </p:cNvSpPr>
          <p:nvPr>
            <p:ph type="body" idx="1"/>
          </p:nvPr>
        </p:nvSpPr>
        <p:spPr>
          <a:xfrm>
            <a:off x="533400" y="1489075"/>
            <a:ext cx="8397875" cy="4759325"/>
          </a:xfrm>
        </p:spPr>
        <p:txBody>
          <a:bodyPr/>
          <a:lstStyle/>
          <a:p>
            <a:pPr eaLnBrk="1">
              <a:lnSpc>
                <a:spcPct val="115000"/>
              </a:lnSpc>
              <a:buClr>
                <a:srgbClr val="4D4D4D"/>
              </a:buClr>
            </a:pPr>
            <a:r>
              <a:rPr lang="zh-CN" altLang="en-US" b="1" smtClean="0">
                <a:solidFill>
                  <a:schemeClr val="accent2"/>
                </a:solidFill>
                <a:latin typeface="方正大标宋简体" panose="02010601030101010101" pitchFamily="2" charset="-122"/>
                <a:ea typeface="楷体_GB2312" pitchFamily="49" charset="-122"/>
              </a:rPr>
              <a:t>电话交换网：</a:t>
            </a:r>
            <a:r>
              <a:rPr lang="en-US" altLang="zh-CN" b="1" smtClean="0">
                <a:latin typeface="方正大标宋简体" panose="02010601030101010101" pitchFamily="2" charset="-122"/>
                <a:ea typeface="华文中宋" panose="02010600040101010101" pitchFamily="2" charset="-122"/>
              </a:rPr>
              <a:t>20</a:t>
            </a:r>
            <a:r>
              <a:rPr lang="zh-CN" altLang="en-US" b="1" smtClean="0">
                <a:latin typeface="方正大标宋简体" panose="02010601030101010101" pitchFamily="2" charset="-122"/>
                <a:ea typeface="华文中宋" panose="02010600040101010101" pitchFamily="2" charset="-122"/>
              </a:rPr>
              <a:t>世纪</a:t>
            </a:r>
            <a:r>
              <a:rPr lang="en-US" altLang="zh-CN" b="1" smtClean="0">
                <a:latin typeface="方正大标宋简体" panose="02010601030101010101" pitchFamily="2" charset="-122"/>
                <a:ea typeface="华文中宋" panose="02010600040101010101" pitchFamily="2" charset="-122"/>
              </a:rPr>
              <a:t>60</a:t>
            </a:r>
            <a:r>
              <a:rPr lang="zh-CN" altLang="en-US" b="1" smtClean="0">
                <a:latin typeface="方正大标宋简体" panose="02010601030101010101" pitchFamily="2" charset="-122"/>
                <a:ea typeface="华文中宋" panose="02010600040101010101" pitchFamily="2" charset="-122"/>
              </a:rPr>
              <a:t>年代初，使用电路交换将信息（话音）从发送方传输到接收方。</a:t>
            </a: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随着计算机逐步发展，希望将计算机连接在一起，互相共享。</a:t>
            </a:r>
          </a:p>
          <a:p>
            <a:pPr eaLnBrk="1">
              <a:lnSpc>
                <a:spcPct val="115000"/>
              </a:lnSpc>
              <a:buClr>
                <a:srgbClr val="4D4D4D"/>
              </a:buClr>
            </a:pPr>
            <a:r>
              <a:rPr lang="zh-CN" altLang="en-US" b="1" smtClean="0">
                <a:solidFill>
                  <a:schemeClr val="accent2"/>
                </a:solidFill>
                <a:latin typeface="方正大标宋简体" panose="02010601030101010101" pitchFamily="2" charset="-122"/>
                <a:ea typeface="楷体_GB2312" pitchFamily="49" charset="-122"/>
              </a:rPr>
              <a:t>分组交换：</a:t>
            </a:r>
            <a:endParaRPr lang="zh-CN" altLang="en-US" b="1" smtClean="0">
              <a:solidFill>
                <a:schemeClr val="accent2"/>
              </a:solidFill>
              <a:latin typeface="方正大标宋简体" panose="02010601030101010101" pitchFamily="2" charset="-122"/>
              <a:ea typeface="华文中宋" panose="02010600040101010101" pitchFamily="2" charset="-122"/>
            </a:endParaRPr>
          </a:p>
          <a:p>
            <a:pPr eaLnBrk="1">
              <a:lnSpc>
                <a:spcPct val="11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三个小组</a:t>
            </a:r>
            <a:r>
              <a:rPr lang="en-US" altLang="zh-CN" b="1" smtClean="0">
                <a:latin typeface="方正大标宋简体" panose="02010601030101010101" pitchFamily="2" charset="-122"/>
                <a:ea typeface="华文中宋" panose="02010600040101010101" pitchFamily="2" charset="-122"/>
              </a:rPr>
              <a:t>Kleinrock</a:t>
            </a:r>
            <a:r>
              <a:rPr lang="zh-CN" altLang="en-US" b="1" smtClean="0">
                <a:latin typeface="方正大标宋简体" panose="02010601030101010101" pitchFamily="2" charset="-122"/>
                <a:ea typeface="华文中宋" panose="02010600040101010101" pitchFamily="2" charset="-122"/>
              </a:rPr>
              <a:t> （</a:t>
            </a:r>
            <a:r>
              <a:rPr lang="en-US" altLang="zh-CN" b="1" smtClean="0">
                <a:latin typeface="方正大标宋简体" panose="02010601030101010101" pitchFamily="2" charset="-122"/>
                <a:ea typeface="华文中宋" panose="02010600040101010101" pitchFamily="2" charset="-122"/>
              </a:rPr>
              <a:t>MIT</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 Baran </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Rand</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Davies</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NPL</a:t>
            </a:r>
            <a:r>
              <a:rPr lang="zh-CN" altLang="en-US" b="1" smtClean="0">
                <a:latin typeface="方正大标宋简体" panose="02010601030101010101" pitchFamily="2" charset="-122"/>
                <a:ea typeface="华文中宋" panose="02010600040101010101" pitchFamily="2" charset="-122"/>
              </a:rPr>
              <a:t>）分别提出。</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5331">
                                            <p:txEl>
                                              <p:pRg st="0" end="0"/>
                                            </p:txEl>
                                          </p:spTgt>
                                        </p:tgtEl>
                                        <p:attrNameLst>
                                          <p:attrName>style.visibility</p:attrName>
                                        </p:attrNameLst>
                                      </p:cBhvr>
                                      <p:to>
                                        <p:strVal val="visible"/>
                                      </p:to>
                                    </p:set>
                                    <p:animEffect transition="in" filter="blinds(horizontal)">
                                      <p:cBhvr>
                                        <p:cTn id="7" dur="500"/>
                                        <p:tgtEl>
                                          <p:spTgt spid="35533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5331">
                                            <p:txEl>
                                              <p:pRg st="1" end="1"/>
                                            </p:txEl>
                                          </p:spTgt>
                                        </p:tgtEl>
                                        <p:attrNameLst>
                                          <p:attrName>style.visibility</p:attrName>
                                        </p:attrNameLst>
                                      </p:cBhvr>
                                      <p:to>
                                        <p:strVal val="visible"/>
                                      </p:to>
                                    </p:set>
                                    <p:animEffect transition="in" filter="blinds(horizontal)">
                                      <p:cBhvr>
                                        <p:cTn id="10" dur="500"/>
                                        <p:tgtEl>
                                          <p:spTgt spid="35533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55331">
                                            <p:txEl>
                                              <p:pRg st="2" end="2"/>
                                            </p:txEl>
                                          </p:spTgt>
                                        </p:tgtEl>
                                        <p:attrNameLst>
                                          <p:attrName>style.visibility</p:attrName>
                                        </p:attrNameLst>
                                      </p:cBhvr>
                                      <p:to>
                                        <p:strVal val="visible"/>
                                      </p:to>
                                    </p:set>
                                    <p:animEffect transition="in" filter="blinds(horizontal)">
                                      <p:cBhvr>
                                        <p:cTn id="15" dur="500"/>
                                        <p:tgtEl>
                                          <p:spTgt spid="35533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5331">
                                            <p:txEl>
                                              <p:pRg st="3" end="3"/>
                                            </p:txEl>
                                          </p:spTgt>
                                        </p:tgtEl>
                                        <p:attrNameLst>
                                          <p:attrName>style.visibility</p:attrName>
                                        </p:attrNameLst>
                                      </p:cBhvr>
                                      <p:to>
                                        <p:strVal val="visible"/>
                                      </p:to>
                                    </p:set>
                                    <p:animEffect transition="in" filter="blinds(horizontal)">
                                      <p:cBhvr>
                                        <p:cTn id="18" dur="500"/>
                                        <p:tgtEl>
                                          <p:spTgt spid="355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73542EB-6C08-4900-B015-9470B8C39DDC}" type="slidenum">
              <a:rPr lang="en-US" altLang="zh-CN" sz="1400" smtClean="0"/>
              <a:pPr>
                <a:spcBef>
                  <a:spcPct val="0"/>
                </a:spcBef>
                <a:buClrTx/>
                <a:buSzTx/>
                <a:buFontTx/>
                <a:buNone/>
              </a:pPr>
              <a:t>167</a:t>
            </a:fld>
            <a:endParaRPr lang="en-US" altLang="zh-CN" sz="1400" smtClean="0"/>
          </a:p>
        </p:txBody>
      </p:sp>
      <p:sp>
        <p:nvSpPr>
          <p:cNvPr id="356354" name="Rectangle 2"/>
          <p:cNvSpPr>
            <a:spLocks noGrp="1" noChangeArrowheads="1"/>
          </p:cNvSpPr>
          <p:nvPr>
            <p:ph type="title"/>
          </p:nvPr>
        </p:nvSpPr>
        <p:spPr>
          <a:xfrm>
            <a:off x="533400" y="411163"/>
            <a:ext cx="8397875" cy="831850"/>
          </a:xfrm>
        </p:spPr>
        <p:txBody>
          <a:bodyPr/>
          <a:lstStyle/>
          <a:p>
            <a:pPr>
              <a:defRPr/>
            </a:pPr>
            <a:r>
              <a:rPr lang="zh-CN" altLang="en-US"/>
              <a:t>第一个分组交换计算机网络</a:t>
            </a:r>
          </a:p>
        </p:txBody>
      </p:sp>
      <p:sp>
        <p:nvSpPr>
          <p:cNvPr id="194564" name="Rectangle 3"/>
          <p:cNvSpPr>
            <a:spLocks noGrp="1" noChangeArrowheads="1"/>
          </p:cNvSpPr>
          <p:nvPr>
            <p:ph type="body" idx="1"/>
          </p:nvPr>
        </p:nvSpPr>
        <p:spPr>
          <a:xfrm>
            <a:off x="533400" y="1281113"/>
            <a:ext cx="7772400" cy="1268412"/>
          </a:xfrm>
        </p:spPr>
        <p:txBody>
          <a:bodyPr/>
          <a:lstStyle/>
          <a:p>
            <a:pPr eaLnBrk="1">
              <a:lnSpc>
                <a:spcPct val="90000"/>
              </a:lnSpc>
              <a:buFont typeface="Wingdings" panose="05000000000000000000" pitchFamily="2" charset="2"/>
              <a:buNone/>
            </a:pPr>
            <a:r>
              <a:rPr lang="zh-CN" altLang="en-US" b="1" smtClean="0">
                <a:latin typeface="方正大标宋简体" panose="02010601030101010101" pitchFamily="2" charset="-122"/>
                <a:ea typeface="方正大标宋简体" panose="02010601030101010101" pitchFamily="2" charset="-122"/>
              </a:rPr>
              <a:t>          </a:t>
            </a:r>
            <a:r>
              <a:rPr lang="zh-CN" altLang="en-US" b="1" smtClean="0">
                <a:latin typeface="方正大标宋简体" panose="02010601030101010101" pitchFamily="2" charset="-122"/>
                <a:ea typeface="华文中宋" panose="02010600040101010101" pitchFamily="2" charset="-122"/>
              </a:rPr>
              <a:t>美国国防部高级研究计划局 </a:t>
            </a:r>
            <a:r>
              <a:rPr lang="en-US" altLang="zh-CN" b="1" smtClean="0">
                <a:latin typeface="方正大标宋简体" panose="02010601030101010101" pitchFamily="2" charset="-122"/>
                <a:ea typeface="华文中宋" panose="02010600040101010101" pitchFamily="2" charset="-122"/>
              </a:rPr>
              <a:t>(Advanced Research Projects Agency</a:t>
            </a:r>
            <a:r>
              <a:rPr lang="zh-CN" altLang="en-US" b="1" smtClean="0">
                <a:latin typeface="方正大标宋简体" panose="02010601030101010101" pitchFamily="2" charset="-122"/>
                <a:ea typeface="华文中宋" panose="02010600040101010101" pitchFamily="2" charset="-122"/>
              </a:rPr>
              <a:t>）的研制的</a:t>
            </a:r>
            <a:r>
              <a:rPr lang="en-US" altLang="zh-CN" b="1" smtClean="0">
                <a:solidFill>
                  <a:srgbClr val="FF3300"/>
                </a:solidFill>
                <a:latin typeface="方正大标宋简体" panose="02010601030101010101" pitchFamily="2" charset="-122"/>
                <a:ea typeface="华文中宋" panose="02010600040101010101" pitchFamily="2" charset="-122"/>
              </a:rPr>
              <a:t>ARPAnet</a:t>
            </a:r>
            <a:r>
              <a:rPr lang="zh-CN" altLang="en-US" b="1" smtClean="0">
                <a:latin typeface="方正大标宋简体" panose="02010601030101010101" pitchFamily="2" charset="-122"/>
                <a:ea typeface="华文中宋" panose="02010600040101010101" pitchFamily="2" charset="-122"/>
              </a:rPr>
              <a:t>，是因特网的最早祖先。</a:t>
            </a:r>
            <a:r>
              <a:rPr lang="zh-CN" altLang="en-US" b="1" smtClean="0">
                <a:latin typeface="方正大标宋简体" panose="02010601030101010101" pitchFamily="2" charset="-122"/>
                <a:ea typeface="方正大标宋简体" panose="02010601030101010101" pitchFamily="2" charset="-122"/>
              </a:rPr>
              <a:t> </a:t>
            </a:r>
          </a:p>
        </p:txBody>
      </p:sp>
      <p:sp>
        <p:nvSpPr>
          <p:cNvPr id="356356" name="Text Box 4"/>
          <p:cNvSpPr txBox="1">
            <a:spLocks noChangeArrowheads="1"/>
          </p:cNvSpPr>
          <p:nvPr/>
        </p:nvSpPr>
        <p:spPr bwMode="auto">
          <a:xfrm>
            <a:off x="355600" y="2927350"/>
            <a:ext cx="3859213" cy="32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15000"/>
              </a:lnSpc>
              <a:spcBef>
                <a:spcPct val="15000"/>
              </a:spcBef>
              <a:buClrTx/>
              <a:buSzTx/>
              <a:buFontTx/>
              <a:buNone/>
            </a:pPr>
            <a:r>
              <a:rPr lang="zh-CN" altLang="en-US" sz="2400" b="1" i="1">
                <a:solidFill>
                  <a:srgbClr val="FF0000"/>
                </a:solidFill>
                <a:latin typeface="Times New Roman" panose="02020603050405020304" pitchFamily="18" charset="0"/>
                <a:ea typeface="华文中宋" panose="02010600040101010101" pitchFamily="2" charset="-122"/>
              </a:rPr>
              <a:t>结构：</a:t>
            </a:r>
          </a:p>
          <a:p>
            <a:pPr>
              <a:lnSpc>
                <a:spcPct val="115000"/>
              </a:lnSpc>
              <a:spcBef>
                <a:spcPct val="15000"/>
              </a:spcBef>
              <a:buFont typeface="Wingdings" panose="05000000000000000000" pitchFamily="2" charset="2"/>
              <a:buChar char="ü"/>
            </a:pPr>
            <a:r>
              <a:rPr lang="zh-CN" altLang="en-US" sz="2400" b="1" i="1">
                <a:solidFill>
                  <a:srgbClr val="FF0000"/>
                </a:solidFill>
                <a:latin typeface="Times New Roman" panose="02020603050405020304" pitchFamily="18" charset="0"/>
                <a:ea typeface="华文中宋" panose="02010600040101010101" pitchFamily="2" charset="-122"/>
              </a:rPr>
              <a:t>   </a:t>
            </a:r>
            <a:r>
              <a:rPr lang="zh-CN" altLang="en-US" sz="2400" b="1">
                <a:latin typeface="Times New Roman" panose="02020603050405020304" pitchFamily="18" charset="0"/>
                <a:ea typeface="华文中宋" panose="02010600040101010101" pitchFamily="2" charset="-122"/>
              </a:rPr>
              <a:t>将一些结点交换机（接口报文处理机</a:t>
            </a:r>
            <a:r>
              <a:rPr lang="en-US" altLang="zh-CN" sz="2400" b="1">
                <a:latin typeface="Times New Roman" panose="02020603050405020304" pitchFamily="18" charset="0"/>
                <a:ea typeface="华文中宋" panose="02010600040101010101" pitchFamily="2" charset="-122"/>
              </a:rPr>
              <a:t>IMP</a:t>
            </a:r>
            <a:r>
              <a:rPr lang="zh-CN" altLang="en-US" sz="2400" b="1">
                <a:latin typeface="Times New Roman" panose="02020603050405020304" pitchFamily="18" charset="0"/>
                <a:ea typeface="华文中宋" panose="02010600040101010101" pitchFamily="2" charset="-122"/>
              </a:rPr>
              <a:t>）连成网</a:t>
            </a:r>
          </a:p>
          <a:p>
            <a:pPr>
              <a:lnSpc>
                <a:spcPct val="115000"/>
              </a:lnSpc>
              <a:spcBef>
                <a:spcPct val="15000"/>
              </a:spcBef>
              <a:buFont typeface="Wingdings" panose="05000000000000000000" pitchFamily="2" charset="2"/>
              <a:buChar char="ü"/>
            </a:pPr>
            <a:r>
              <a:rPr lang="zh-CN" altLang="en-US" sz="2400" b="1">
                <a:latin typeface="Times New Roman" panose="02020603050405020304" pitchFamily="18" charset="0"/>
                <a:ea typeface="华文中宋" panose="02010600040101010101" pitchFamily="2" charset="-122"/>
              </a:rPr>
              <a:t>  主机与</a:t>
            </a:r>
            <a:r>
              <a:rPr lang="en-US" altLang="zh-CN" sz="2400" b="1">
                <a:latin typeface="Times New Roman" panose="02020603050405020304" pitchFamily="18" charset="0"/>
                <a:ea typeface="华文中宋" panose="02010600040101010101" pitchFamily="2" charset="-122"/>
              </a:rPr>
              <a:t>IMP</a:t>
            </a:r>
            <a:r>
              <a:rPr lang="zh-CN" altLang="en-US" sz="2400" b="1">
                <a:latin typeface="Times New Roman" panose="02020603050405020304" pitchFamily="18" charset="0"/>
                <a:ea typeface="华文中宋" panose="02010600040101010101" pitchFamily="2" charset="-122"/>
              </a:rPr>
              <a:t>相连，最初只有</a:t>
            </a:r>
            <a:r>
              <a:rPr lang="en-US" altLang="zh-CN" sz="2400" b="1">
                <a:latin typeface="Times New Roman" panose="02020603050405020304" pitchFamily="18" charset="0"/>
                <a:ea typeface="华文中宋" panose="02010600040101010101" pitchFamily="2" charset="-122"/>
              </a:rPr>
              <a:t>4</a:t>
            </a:r>
            <a:r>
              <a:rPr lang="zh-CN" altLang="en-US" sz="2400" b="1">
                <a:latin typeface="Times New Roman" panose="02020603050405020304" pitchFamily="18" charset="0"/>
                <a:ea typeface="华文中宋" panose="02010600040101010101" pitchFamily="2" charset="-122"/>
              </a:rPr>
              <a:t>个节点，以后逐步扩展。</a:t>
            </a:r>
          </a:p>
          <a:p>
            <a:pPr>
              <a:lnSpc>
                <a:spcPct val="115000"/>
              </a:lnSpc>
              <a:spcBef>
                <a:spcPct val="15000"/>
              </a:spcBef>
              <a:buFont typeface="Wingdings" panose="05000000000000000000" pitchFamily="2" charset="2"/>
              <a:buChar char="ü"/>
            </a:pPr>
            <a:r>
              <a:rPr lang="zh-CN" altLang="en-US" sz="2400" b="1">
                <a:latin typeface="Times New Roman" panose="02020603050405020304" pitchFamily="18" charset="0"/>
                <a:ea typeface="华文中宋" panose="02010600040101010101" pitchFamily="2" charset="-122"/>
              </a:rPr>
              <a:t>采用分组交换</a:t>
            </a:r>
          </a:p>
        </p:txBody>
      </p:sp>
      <p:pic>
        <p:nvPicPr>
          <p:cNvPr id="35635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613" y="2549525"/>
            <a:ext cx="44799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9" name="Line 7"/>
          <p:cNvSpPr>
            <a:spLocks noChangeShapeType="1"/>
          </p:cNvSpPr>
          <p:nvPr/>
        </p:nvSpPr>
        <p:spPr bwMode="auto">
          <a:xfrm>
            <a:off x="4902200" y="4495800"/>
            <a:ext cx="304800" cy="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60" name="Line 8"/>
          <p:cNvSpPr>
            <a:spLocks noChangeShapeType="1"/>
          </p:cNvSpPr>
          <p:nvPr/>
        </p:nvSpPr>
        <p:spPr bwMode="auto">
          <a:xfrm flipV="1">
            <a:off x="5207000" y="3632200"/>
            <a:ext cx="673100" cy="8636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62" name="Line 10"/>
          <p:cNvSpPr>
            <a:spLocks noChangeShapeType="1"/>
          </p:cNvSpPr>
          <p:nvPr/>
        </p:nvSpPr>
        <p:spPr bwMode="auto">
          <a:xfrm>
            <a:off x="5880100" y="3632200"/>
            <a:ext cx="1905000" cy="6985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63" name="Line 11"/>
          <p:cNvSpPr>
            <a:spLocks noChangeShapeType="1"/>
          </p:cNvSpPr>
          <p:nvPr/>
        </p:nvSpPr>
        <p:spPr bwMode="auto">
          <a:xfrm>
            <a:off x="4902200" y="4660900"/>
            <a:ext cx="304800" cy="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64" name="Line 12"/>
          <p:cNvSpPr>
            <a:spLocks noChangeShapeType="1"/>
          </p:cNvSpPr>
          <p:nvPr/>
        </p:nvSpPr>
        <p:spPr bwMode="auto">
          <a:xfrm>
            <a:off x="5207000" y="4660900"/>
            <a:ext cx="1511300" cy="6604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65" name="Line 13"/>
          <p:cNvSpPr>
            <a:spLocks noChangeShapeType="1"/>
          </p:cNvSpPr>
          <p:nvPr/>
        </p:nvSpPr>
        <p:spPr bwMode="auto">
          <a:xfrm flipV="1">
            <a:off x="6718300" y="4495800"/>
            <a:ext cx="1066800" cy="8255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66" name="Line 14"/>
          <p:cNvSpPr>
            <a:spLocks noChangeShapeType="1"/>
          </p:cNvSpPr>
          <p:nvPr/>
        </p:nvSpPr>
        <p:spPr bwMode="auto">
          <a:xfrm>
            <a:off x="7785100" y="4495800"/>
            <a:ext cx="355600" cy="5334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67" name="Line 15"/>
          <p:cNvSpPr>
            <a:spLocks noChangeShapeType="1"/>
          </p:cNvSpPr>
          <p:nvPr/>
        </p:nvSpPr>
        <p:spPr bwMode="auto">
          <a:xfrm>
            <a:off x="7785100" y="4330700"/>
            <a:ext cx="355600" cy="5080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68" name="Line 16"/>
          <p:cNvSpPr>
            <a:spLocks noChangeShapeType="1"/>
          </p:cNvSpPr>
          <p:nvPr/>
        </p:nvSpPr>
        <p:spPr bwMode="auto">
          <a:xfrm>
            <a:off x="5905500" y="3162300"/>
            <a:ext cx="0" cy="25400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69" name="Line 17"/>
          <p:cNvSpPr>
            <a:spLocks noChangeShapeType="1"/>
          </p:cNvSpPr>
          <p:nvPr/>
        </p:nvSpPr>
        <p:spPr bwMode="auto">
          <a:xfrm>
            <a:off x="5905500" y="3416300"/>
            <a:ext cx="1879600" cy="91440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6370" name="Line 18"/>
          <p:cNvSpPr>
            <a:spLocks noChangeShapeType="1"/>
          </p:cNvSpPr>
          <p:nvPr/>
        </p:nvSpPr>
        <p:spPr bwMode="auto">
          <a:xfrm flipV="1">
            <a:off x="7785100" y="4051300"/>
            <a:ext cx="520700" cy="279400"/>
          </a:xfrm>
          <a:prstGeom prst="line">
            <a:avLst/>
          </a:prstGeom>
          <a:noFill/>
          <a:ln w="571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6356"/>
                                        </p:tgtEl>
                                        <p:attrNameLst>
                                          <p:attrName>style.visibility</p:attrName>
                                        </p:attrNameLst>
                                      </p:cBhvr>
                                      <p:to>
                                        <p:strVal val="visible"/>
                                      </p:to>
                                    </p:set>
                                    <p:animEffect transition="in" filter="box(in)">
                                      <p:cBhvr>
                                        <p:cTn id="7" dur="500"/>
                                        <p:tgtEl>
                                          <p:spTgt spid="3563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56358"/>
                                        </p:tgtEl>
                                        <p:attrNameLst>
                                          <p:attrName>style.visibility</p:attrName>
                                        </p:attrNameLst>
                                      </p:cBhvr>
                                      <p:to>
                                        <p:strVal val="visible"/>
                                      </p:to>
                                    </p:set>
                                    <p:animEffect transition="in" filter="wipe(down)">
                                      <p:cBhvr>
                                        <p:cTn id="12" dur="500"/>
                                        <p:tgtEl>
                                          <p:spTgt spid="3563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6359"/>
                                        </p:tgtEl>
                                        <p:attrNameLst>
                                          <p:attrName>style.visibility</p:attrName>
                                        </p:attrNameLst>
                                      </p:cBhvr>
                                      <p:to>
                                        <p:strVal val="visible"/>
                                      </p:to>
                                    </p:set>
                                    <p:animEffect transition="in" filter="wipe(left)">
                                      <p:cBhvr>
                                        <p:cTn id="17" dur="500"/>
                                        <p:tgtEl>
                                          <p:spTgt spid="356359"/>
                                        </p:tgtEl>
                                      </p:cBhvr>
                                    </p:animEffect>
                                  </p:childTnLst>
                                </p:cTn>
                              </p:par>
                            </p:childTnLst>
                          </p:cTn>
                        </p:par>
                        <p:par>
                          <p:cTn id="18" fill="hold" nodeType="afterGroup">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356360"/>
                                        </p:tgtEl>
                                        <p:attrNameLst>
                                          <p:attrName>style.visibility</p:attrName>
                                        </p:attrNameLst>
                                      </p:cBhvr>
                                      <p:to>
                                        <p:strVal val="visible"/>
                                      </p:to>
                                    </p:set>
                                    <p:animEffect transition="in" filter="wipe(down)">
                                      <p:cBhvr>
                                        <p:cTn id="21" dur="500"/>
                                        <p:tgtEl>
                                          <p:spTgt spid="356360"/>
                                        </p:tgtEl>
                                      </p:cBhvr>
                                    </p:animEffect>
                                  </p:childTnLst>
                                </p:cTn>
                              </p:par>
                            </p:childTnLst>
                          </p:cTn>
                        </p:par>
                        <p:par>
                          <p:cTn id="22" fill="hold" nodeType="afterGroup">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356362"/>
                                        </p:tgtEl>
                                        <p:attrNameLst>
                                          <p:attrName>style.visibility</p:attrName>
                                        </p:attrNameLst>
                                      </p:cBhvr>
                                      <p:to>
                                        <p:strVal val="visible"/>
                                      </p:to>
                                    </p:set>
                                    <p:animEffect transition="in" filter="wipe(up)">
                                      <p:cBhvr>
                                        <p:cTn id="25" dur="500"/>
                                        <p:tgtEl>
                                          <p:spTgt spid="356362"/>
                                        </p:tgtEl>
                                      </p:cBhvr>
                                    </p:animEffect>
                                  </p:childTnLst>
                                </p:cTn>
                              </p:par>
                            </p:childTnLst>
                          </p:cTn>
                        </p:par>
                        <p:par>
                          <p:cTn id="26" fill="hold" nodeType="afterGroup">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56367"/>
                                        </p:tgtEl>
                                        <p:attrNameLst>
                                          <p:attrName>style.visibility</p:attrName>
                                        </p:attrNameLst>
                                      </p:cBhvr>
                                      <p:to>
                                        <p:strVal val="visible"/>
                                      </p:to>
                                    </p:set>
                                    <p:animEffect transition="in" filter="wipe(up)">
                                      <p:cBhvr>
                                        <p:cTn id="29" dur="500"/>
                                        <p:tgtEl>
                                          <p:spTgt spid="35636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56363"/>
                                        </p:tgtEl>
                                        <p:attrNameLst>
                                          <p:attrName>style.visibility</p:attrName>
                                        </p:attrNameLst>
                                      </p:cBhvr>
                                      <p:to>
                                        <p:strVal val="visible"/>
                                      </p:to>
                                    </p:set>
                                    <p:animEffect transition="in" filter="wipe(left)">
                                      <p:cBhvr>
                                        <p:cTn id="34" dur="500"/>
                                        <p:tgtEl>
                                          <p:spTgt spid="356363"/>
                                        </p:tgtEl>
                                      </p:cBhvr>
                                    </p:animEffect>
                                  </p:childTnLst>
                                </p:cTn>
                              </p:par>
                            </p:childTnLst>
                          </p:cTn>
                        </p:par>
                        <p:par>
                          <p:cTn id="35" fill="hold" nodeType="after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356364"/>
                                        </p:tgtEl>
                                        <p:attrNameLst>
                                          <p:attrName>style.visibility</p:attrName>
                                        </p:attrNameLst>
                                      </p:cBhvr>
                                      <p:to>
                                        <p:strVal val="visible"/>
                                      </p:to>
                                    </p:set>
                                    <p:animEffect transition="in" filter="wipe(up)">
                                      <p:cBhvr>
                                        <p:cTn id="38" dur="500"/>
                                        <p:tgtEl>
                                          <p:spTgt spid="356364"/>
                                        </p:tgtEl>
                                      </p:cBhvr>
                                    </p:animEffect>
                                  </p:childTnLst>
                                </p:cTn>
                              </p:par>
                            </p:childTnLst>
                          </p:cTn>
                        </p:par>
                        <p:par>
                          <p:cTn id="39" fill="hold" nodeType="afterGroup">
                            <p:stCondLst>
                              <p:cond delay="1000"/>
                            </p:stCondLst>
                            <p:childTnLst>
                              <p:par>
                                <p:cTn id="40" presetID="22" presetClass="entr" presetSubtype="4" fill="hold" grpId="0" nodeType="afterEffect">
                                  <p:stCondLst>
                                    <p:cond delay="0"/>
                                  </p:stCondLst>
                                  <p:childTnLst>
                                    <p:set>
                                      <p:cBhvr>
                                        <p:cTn id="41" dur="1" fill="hold">
                                          <p:stCondLst>
                                            <p:cond delay="0"/>
                                          </p:stCondLst>
                                        </p:cTn>
                                        <p:tgtEl>
                                          <p:spTgt spid="356365"/>
                                        </p:tgtEl>
                                        <p:attrNameLst>
                                          <p:attrName>style.visibility</p:attrName>
                                        </p:attrNameLst>
                                      </p:cBhvr>
                                      <p:to>
                                        <p:strVal val="visible"/>
                                      </p:to>
                                    </p:set>
                                    <p:animEffect transition="in" filter="wipe(down)">
                                      <p:cBhvr>
                                        <p:cTn id="42" dur="500"/>
                                        <p:tgtEl>
                                          <p:spTgt spid="356365"/>
                                        </p:tgtEl>
                                      </p:cBhvr>
                                    </p:animEffect>
                                  </p:childTnLst>
                                </p:cTn>
                              </p:par>
                            </p:childTnLst>
                          </p:cTn>
                        </p:par>
                        <p:par>
                          <p:cTn id="43" fill="hold" nodeType="afterGroup">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56366"/>
                                        </p:tgtEl>
                                        <p:attrNameLst>
                                          <p:attrName>style.visibility</p:attrName>
                                        </p:attrNameLst>
                                      </p:cBhvr>
                                      <p:to>
                                        <p:strVal val="visible"/>
                                      </p:to>
                                    </p:set>
                                    <p:animEffect transition="in" filter="wipe(up)">
                                      <p:cBhvr>
                                        <p:cTn id="46" dur="500"/>
                                        <p:tgtEl>
                                          <p:spTgt spid="35636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56368"/>
                                        </p:tgtEl>
                                        <p:attrNameLst>
                                          <p:attrName>style.visibility</p:attrName>
                                        </p:attrNameLst>
                                      </p:cBhvr>
                                      <p:to>
                                        <p:strVal val="visible"/>
                                      </p:to>
                                    </p:set>
                                    <p:animEffect transition="in" filter="wipe(up)">
                                      <p:cBhvr>
                                        <p:cTn id="51" dur="500"/>
                                        <p:tgtEl>
                                          <p:spTgt spid="356368"/>
                                        </p:tgtEl>
                                      </p:cBhvr>
                                    </p:animEffect>
                                  </p:childTnLst>
                                </p:cTn>
                              </p:par>
                            </p:childTnLst>
                          </p:cTn>
                        </p:par>
                        <p:par>
                          <p:cTn id="52" fill="hold" nodeType="afterGroup">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356369"/>
                                        </p:tgtEl>
                                        <p:attrNameLst>
                                          <p:attrName>style.visibility</p:attrName>
                                        </p:attrNameLst>
                                      </p:cBhvr>
                                      <p:to>
                                        <p:strVal val="visible"/>
                                      </p:to>
                                    </p:set>
                                    <p:animEffect transition="in" filter="wipe(up)">
                                      <p:cBhvr>
                                        <p:cTn id="55" dur="500"/>
                                        <p:tgtEl>
                                          <p:spTgt spid="356369"/>
                                        </p:tgtEl>
                                      </p:cBhvr>
                                    </p:animEffect>
                                  </p:childTnLst>
                                </p:cTn>
                              </p:par>
                            </p:childTnLst>
                          </p:cTn>
                        </p:par>
                        <p:par>
                          <p:cTn id="56" fill="hold" nodeType="afterGroup">
                            <p:stCondLst>
                              <p:cond delay="1000"/>
                            </p:stCondLst>
                            <p:childTnLst>
                              <p:par>
                                <p:cTn id="57" presetID="22" presetClass="entr" presetSubtype="4" fill="hold" grpId="0" nodeType="afterEffect">
                                  <p:stCondLst>
                                    <p:cond delay="0"/>
                                  </p:stCondLst>
                                  <p:childTnLst>
                                    <p:set>
                                      <p:cBhvr>
                                        <p:cTn id="58" dur="1" fill="hold">
                                          <p:stCondLst>
                                            <p:cond delay="0"/>
                                          </p:stCondLst>
                                        </p:cTn>
                                        <p:tgtEl>
                                          <p:spTgt spid="356370"/>
                                        </p:tgtEl>
                                        <p:attrNameLst>
                                          <p:attrName>style.visibility</p:attrName>
                                        </p:attrNameLst>
                                      </p:cBhvr>
                                      <p:to>
                                        <p:strVal val="visible"/>
                                      </p:to>
                                    </p:set>
                                    <p:animEffect transition="in" filter="wipe(down)">
                                      <p:cBhvr>
                                        <p:cTn id="59" dur="500"/>
                                        <p:tgtEl>
                                          <p:spTgt spid="35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6" grpId="0"/>
      <p:bldP spid="356359" grpId="0" animBg="1"/>
      <p:bldP spid="356360" grpId="0" animBg="1"/>
      <p:bldP spid="356362" grpId="0" animBg="1"/>
      <p:bldP spid="356363" grpId="0" animBg="1"/>
      <p:bldP spid="356364" grpId="0" animBg="1"/>
      <p:bldP spid="356365" grpId="0" animBg="1"/>
      <p:bldP spid="356366" grpId="0" animBg="1"/>
      <p:bldP spid="356367" grpId="0" animBg="1"/>
      <p:bldP spid="356368" grpId="0" animBg="1"/>
      <p:bldP spid="356369" grpId="0" animBg="1"/>
      <p:bldP spid="356370"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FA9DD58-26D1-42FC-9AFA-231F300E4114}" type="slidenum">
              <a:rPr lang="en-US" altLang="zh-CN" sz="1400" smtClean="0"/>
              <a:pPr>
                <a:spcBef>
                  <a:spcPct val="0"/>
                </a:spcBef>
                <a:buClrTx/>
                <a:buSzTx/>
                <a:buFontTx/>
                <a:buNone/>
              </a:pPr>
              <a:t>168</a:t>
            </a:fld>
            <a:endParaRPr lang="en-US" altLang="zh-CN" sz="1400" smtClean="0"/>
          </a:p>
        </p:txBody>
      </p:sp>
      <p:sp>
        <p:nvSpPr>
          <p:cNvPr id="357378" name="Rectangle 2"/>
          <p:cNvSpPr>
            <a:spLocks noGrp="1" noChangeArrowheads="1"/>
          </p:cNvSpPr>
          <p:nvPr>
            <p:ph type="title"/>
          </p:nvPr>
        </p:nvSpPr>
        <p:spPr>
          <a:xfrm>
            <a:off x="533400" y="228600"/>
            <a:ext cx="7772400" cy="963613"/>
          </a:xfrm>
        </p:spPr>
        <p:txBody>
          <a:bodyPr/>
          <a:lstStyle/>
          <a:p>
            <a:pPr>
              <a:defRPr/>
            </a:pPr>
            <a:r>
              <a:rPr lang="zh-CN" altLang="en-US"/>
              <a:t>产生两个概念</a:t>
            </a:r>
          </a:p>
        </p:txBody>
      </p:sp>
      <p:sp>
        <p:nvSpPr>
          <p:cNvPr id="357379" name="Rectangle 3"/>
          <p:cNvSpPr>
            <a:spLocks noGrp="1" noChangeArrowheads="1"/>
          </p:cNvSpPr>
          <p:nvPr>
            <p:ph type="body" idx="1"/>
          </p:nvPr>
        </p:nvSpPr>
        <p:spPr>
          <a:xfrm>
            <a:off x="533400" y="1192213"/>
            <a:ext cx="7772400" cy="3290887"/>
          </a:xfrm>
        </p:spPr>
        <p:txBody>
          <a:bodyPr/>
          <a:lstStyle/>
          <a:p>
            <a:pPr eaLnBrk="1">
              <a:buFont typeface="Wingdings" panose="05000000000000000000" pitchFamily="2" charset="2"/>
              <a:buNone/>
              <a:tabLst>
                <a:tab pos="2784475" algn="l"/>
              </a:tabLst>
            </a:pPr>
            <a:r>
              <a:rPr lang="zh-CN" altLang="en-US" b="1" smtClean="0">
                <a:solidFill>
                  <a:srgbClr val="FF0000"/>
                </a:solidFill>
                <a:latin typeface="华文中宋" panose="02010600040101010101" pitchFamily="2" charset="-122"/>
                <a:ea typeface="华文中宋" panose="02010600040101010101" pitchFamily="2" charset="-122"/>
              </a:rPr>
              <a:t>计算机网络的逻辑组成。</a:t>
            </a:r>
            <a:endParaRPr lang="en-US" altLang="zh-CN" b="1" smtClean="0">
              <a:solidFill>
                <a:srgbClr val="FF0000"/>
              </a:solidFill>
              <a:latin typeface="华文中宋" panose="02010600040101010101" pitchFamily="2" charset="-122"/>
              <a:ea typeface="华文中宋" panose="02010600040101010101" pitchFamily="2" charset="-122"/>
            </a:endParaRPr>
          </a:p>
          <a:p>
            <a:pPr eaLnBrk="1">
              <a:buClr>
                <a:schemeClr val="hlink"/>
              </a:buClr>
              <a:buFont typeface="Wingdings" panose="05000000000000000000" pitchFamily="2" charset="2"/>
              <a:buChar char="ü"/>
              <a:tabLst>
                <a:tab pos="2784475" algn="l"/>
              </a:tabLst>
            </a:pPr>
            <a:r>
              <a:rPr lang="zh-CN" altLang="en-US" b="1" i="1" smtClean="0">
                <a:solidFill>
                  <a:schemeClr val="accent2"/>
                </a:solidFill>
                <a:latin typeface="楷体_GB2312" pitchFamily="49" charset="-122"/>
                <a:ea typeface="楷体_GB2312" pitchFamily="49" charset="-122"/>
              </a:rPr>
              <a:t>通信子网</a:t>
            </a:r>
            <a:r>
              <a:rPr lang="zh-CN" altLang="en-US" b="1" smtClean="0">
                <a:solidFill>
                  <a:schemeClr val="accent2"/>
                </a:solidFill>
                <a:latin typeface="楷体_GB2312" pitchFamily="49" charset="-122"/>
                <a:ea typeface="楷体_GB2312" pitchFamily="49" charset="-122"/>
              </a:rPr>
              <a:t>：</a:t>
            </a:r>
            <a:r>
              <a:rPr lang="zh-CN" altLang="en-US" b="1" smtClean="0">
                <a:latin typeface="华文中宋" panose="02010600040101010101" pitchFamily="2" charset="-122"/>
                <a:ea typeface="华文中宋" panose="02010600040101010101" pitchFamily="2" charset="-122"/>
              </a:rPr>
              <a:t>由结点交换机、通信线路及设备组成。</a:t>
            </a:r>
            <a:r>
              <a:rPr lang="zh-CN" altLang="en-US" b="1" smtClean="0">
                <a:solidFill>
                  <a:srgbClr val="FF0000"/>
                </a:solidFill>
                <a:latin typeface="华文中宋" panose="02010600040101010101" pitchFamily="2" charset="-122"/>
                <a:ea typeface="华文中宋" panose="02010600040101010101" pitchFamily="2" charset="-122"/>
              </a:rPr>
              <a:t>（网络核心）</a:t>
            </a:r>
            <a:r>
              <a:rPr lang="zh-CN" altLang="en-US" b="1" smtClean="0">
                <a:latin typeface="华文中宋" panose="02010600040101010101" pitchFamily="2" charset="-122"/>
                <a:ea typeface="华文中宋" panose="02010600040101010101" pitchFamily="2" charset="-122"/>
              </a:rPr>
              <a:t>。</a:t>
            </a:r>
            <a:endParaRPr lang="zh-CN" altLang="en-US" b="1" u="sng" smtClean="0">
              <a:latin typeface="华文中宋" panose="02010600040101010101" pitchFamily="2" charset="-122"/>
              <a:ea typeface="华文中宋" panose="02010600040101010101" pitchFamily="2" charset="-122"/>
            </a:endParaRPr>
          </a:p>
          <a:p>
            <a:pPr eaLnBrk="1">
              <a:buFont typeface="Wingdings" panose="05000000000000000000" pitchFamily="2" charset="2"/>
              <a:buNone/>
              <a:tabLst>
                <a:tab pos="2784475" algn="l"/>
              </a:tabLst>
            </a:pPr>
            <a:r>
              <a:rPr lang="zh-CN" altLang="en-US" b="1" smtClean="0">
                <a:latin typeface="华文中宋" panose="02010600040101010101" pitchFamily="2" charset="-122"/>
                <a:ea typeface="华文中宋" panose="02010600040101010101" pitchFamily="2" charset="-122"/>
              </a:rPr>
              <a:t>            </a:t>
            </a:r>
            <a:r>
              <a:rPr lang="zh-CN" altLang="en-US" b="1" smtClean="0">
                <a:solidFill>
                  <a:schemeClr val="hlink"/>
                </a:solidFill>
                <a:latin typeface="华文中宋" panose="02010600040101010101" pitchFamily="2" charset="-122"/>
                <a:ea typeface="华文中宋" panose="02010600040101010101" pitchFamily="2" charset="-122"/>
              </a:rPr>
              <a:t>保证高效、可靠地数据通信。</a:t>
            </a:r>
          </a:p>
          <a:p>
            <a:pPr eaLnBrk="1">
              <a:buClr>
                <a:schemeClr val="hlink"/>
              </a:buClr>
              <a:buFont typeface="Wingdings" panose="05000000000000000000" pitchFamily="2" charset="2"/>
              <a:buChar char="ü"/>
              <a:tabLst>
                <a:tab pos="2784475" algn="l"/>
              </a:tabLst>
            </a:pPr>
            <a:r>
              <a:rPr lang="zh-CN" altLang="en-US" b="1" i="1" smtClean="0">
                <a:solidFill>
                  <a:schemeClr val="accent2"/>
                </a:solidFill>
                <a:latin typeface="楷体_GB2312" pitchFamily="49" charset="-122"/>
                <a:ea typeface="楷体_GB2312" pitchFamily="49" charset="-122"/>
              </a:rPr>
              <a:t>资源子网：</a:t>
            </a:r>
            <a:r>
              <a:rPr lang="zh-CN" altLang="en-US" b="1" smtClean="0">
                <a:latin typeface="华文中宋" panose="02010600040101010101" pitchFamily="2" charset="-122"/>
                <a:ea typeface="华文中宋" panose="02010600040101010101" pitchFamily="2" charset="-122"/>
              </a:rPr>
              <a:t>网络外围，包括主机、终端、软件等。</a:t>
            </a:r>
            <a:r>
              <a:rPr lang="zh-CN" altLang="en-US" b="1" smtClean="0">
                <a:solidFill>
                  <a:srgbClr val="FF0000"/>
                </a:solidFill>
                <a:latin typeface="华文中宋" panose="02010600040101010101" pitchFamily="2" charset="-122"/>
                <a:ea typeface="华文中宋" panose="02010600040101010101" pitchFamily="2" charset="-122"/>
              </a:rPr>
              <a:t>（网络边缘）</a:t>
            </a:r>
          </a:p>
          <a:p>
            <a:pPr eaLnBrk="1">
              <a:buFont typeface="Wingdings" panose="05000000000000000000" pitchFamily="2" charset="2"/>
              <a:buNone/>
              <a:tabLst>
                <a:tab pos="2784475" algn="l"/>
              </a:tabLst>
            </a:pPr>
            <a:r>
              <a:rPr lang="zh-CN" altLang="en-US" b="1" smtClean="0">
                <a:latin typeface="华文中宋" panose="02010600040101010101" pitchFamily="2" charset="-122"/>
                <a:ea typeface="华文中宋" panose="02010600040101010101" pitchFamily="2" charset="-122"/>
              </a:rPr>
              <a:t>            </a:t>
            </a:r>
            <a:r>
              <a:rPr lang="zh-CN" altLang="en-US" b="1" smtClean="0">
                <a:solidFill>
                  <a:schemeClr val="hlink"/>
                </a:solidFill>
                <a:latin typeface="华文中宋" panose="02010600040101010101" pitchFamily="2" charset="-122"/>
                <a:ea typeface="华文中宋" panose="02010600040101010101" pitchFamily="2" charset="-122"/>
              </a:rPr>
              <a:t>数据处理。</a:t>
            </a:r>
          </a:p>
        </p:txBody>
      </p:sp>
      <p:sp>
        <p:nvSpPr>
          <p:cNvPr id="357380" name="Text Box 4"/>
          <p:cNvSpPr txBox="1">
            <a:spLocks noChangeArrowheads="1"/>
          </p:cNvSpPr>
          <p:nvPr/>
        </p:nvSpPr>
        <p:spPr bwMode="auto">
          <a:xfrm>
            <a:off x="1066800" y="4800600"/>
            <a:ext cx="7683500" cy="11969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
                <a:srgbClr val="0000FF"/>
              </a:buClr>
              <a:buFont typeface="Wingdings" panose="05000000000000000000" pitchFamily="2" charset="2"/>
              <a:buChar char="ü"/>
            </a:pPr>
            <a:r>
              <a:rPr lang="zh-CN" altLang="en-US" sz="2400">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华文中宋" panose="02010600040101010101" pitchFamily="2" charset="-122"/>
              </a:rPr>
              <a:t>第一个端系统之间的主机到主机协议：</a:t>
            </a:r>
          </a:p>
          <a:p>
            <a:pPr>
              <a:spcBef>
                <a:spcPct val="0"/>
              </a:spcBef>
              <a:buClr>
                <a:srgbClr val="0000FF"/>
              </a:buClr>
              <a:buFont typeface="Wingdings" panose="05000000000000000000" pitchFamily="2" charset="2"/>
              <a:buNone/>
            </a:pPr>
            <a:r>
              <a:rPr lang="zh-CN" altLang="en-US" sz="2400" b="1">
                <a:solidFill>
                  <a:srgbClr val="FF0000"/>
                </a:solidFill>
                <a:latin typeface="Times New Roman" panose="02020603050405020304" pitchFamily="18" charset="0"/>
                <a:ea typeface="华文中宋" panose="02010600040101010101" pitchFamily="2" charset="-122"/>
              </a:rPr>
              <a:t>                  网络控制协议</a:t>
            </a:r>
            <a:r>
              <a:rPr lang="en-US" altLang="zh-CN" sz="2400" b="1">
                <a:solidFill>
                  <a:srgbClr val="FF0000"/>
                </a:solidFill>
                <a:latin typeface="Times New Roman" panose="02020603050405020304" pitchFamily="18" charset="0"/>
                <a:ea typeface="华文中宋" panose="02010600040101010101" pitchFamily="2" charset="-122"/>
              </a:rPr>
              <a:t>NCP</a:t>
            </a:r>
            <a:r>
              <a:rPr lang="zh-CN" altLang="en-US" sz="2400" b="1">
                <a:solidFill>
                  <a:srgbClr val="FF0000"/>
                </a:solidFill>
                <a:latin typeface="Times New Roman" panose="02020603050405020304" pitchFamily="18" charset="0"/>
                <a:ea typeface="华文中宋" panose="02010600040101010101" pitchFamily="2" charset="-122"/>
              </a:rPr>
              <a:t>。</a:t>
            </a:r>
          </a:p>
          <a:p>
            <a:pPr>
              <a:spcBef>
                <a:spcPct val="0"/>
              </a:spcBef>
              <a:buClr>
                <a:srgbClr val="0000FF"/>
              </a:buClr>
              <a:buFont typeface="Wingdings" panose="05000000000000000000" pitchFamily="2" charset="2"/>
              <a:buChar char="ü"/>
            </a:pPr>
            <a:r>
              <a:rPr lang="zh-CN" altLang="en-US" sz="2400" b="1">
                <a:latin typeface="Times New Roman" panose="02020603050405020304" pitchFamily="18" charset="0"/>
                <a:ea typeface="华文中宋" panose="02010600040101010101" pitchFamily="2" charset="-122"/>
              </a:rPr>
              <a:t> 第一个电子邮件程序。</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7379">
                                            <p:txEl>
                                              <p:pRg st="1" end="1"/>
                                            </p:txEl>
                                          </p:spTgt>
                                        </p:tgtEl>
                                        <p:attrNameLst>
                                          <p:attrName>style.visibility</p:attrName>
                                        </p:attrNameLst>
                                      </p:cBhvr>
                                      <p:to>
                                        <p:strVal val="visible"/>
                                      </p:to>
                                    </p:set>
                                    <p:animEffect transition="in" filter="blinds(horizontal)">
                                      <p:cBhvr>
                                        <p:cTn id="7" dur="500"/>
                                        <p:tgtEl>
                                          <p:spTgt spid="3573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57379">
                                            <p:txEl>
                                              <p:pRg st="3" end="3"/>
                                            </p:txEl>
                                          </p:spTgt>
                                        </p:tgtEl>
                                        <p:attrNameLst>
                                          <p:attrName>style.visibility</p:attrName>
                                        </p:attrNameLst>
                                      </p:cBhvr>
                                      <p:to>
                                        <p:strVal val="visible"/>
                                      </p:to>
                                    </p:set>
                                    <p:animEffect transition="in" filter="blinds(horizontal)">
                                      <p:cBhvr>
                                        <p:cTn id="12" dur="500"/>
                                        <p:tgtEl>
                                          <p:spTgt spid="35737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57379">
                                            <p:txEl>
                                              <p:pRg st="2" end="2"/>
                                            </p:txEl>
                                          </p:spTgt>
                                        </p:tgtEl>
                                        <p:attrNameLst>
                                          <p:attrName>style.visibility</p:attrName>
                                        </p:attrNameLst>
                                      </p:cBhvr>
                                      <p:to>
                                        <p:strVal val="visible"/>
                                      </p:to>
                                    </p:set>
                                    <p:animEffect transition="in" filter="wipe(down)">
                                      <p:cBhvr>
                                        <p:cTn id="17" dur="500"/>
                                        <p:tgtEl>
                                          <p:spTgt spid="3573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57379">
                                            <p:txEl>
                                              <p:pRg st="4" end="4"/>
                                            </p:txEl>
                                          </p:spTgt>
                                        </p:tgtEl>
                                        <p:attrNameLst>
                                          <p:attrName>style.visibility</p:attrName>
                                        </p:attrNameLst>
                                      </p:cBhvr>
                                      <p:to>
                                        <p:strVal val="visible"/>
                                      </p:to>
                                    </p:set>
                                    <p:animEffect transition="in" filter="wipe(down)">
                                      <p:cBhvr>
                                        <p:cTn id="22" dur="500"/>
                                        <p:tgtEl>
                                          <p:spTgt spid="35737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57380"/>
                                        </p:tgtEl>
                                        <p:attrNameLst>
                                          <p:attrName>style.visibility</p:attrName>
                                        </p:attrNameLst>
                                      </p:cBhvr>
                                      <p:to>
                                        <p:strVal val="visible"/>
                                      </p:to>
                                    </p:set>
                                    <p:animEffect transition="in" filter="dissolve">
                                      <p:cBhvr>
                                        <p:cTn id="27" dur="500"/>
                                        <p:tgtEl>
                                          <p:spTgt spid="357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0"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12F2BD7B-2E44-4B8A-8462-2D483ABDD64C}" type="slidenum">
              <a:rPr lang="en-US" altLang="zh-CN" sz="1400" smtClean="0"/>
              <a:pPr>
                <a:spcBef>
                  <a:spcPct val="0"/>
                </a:spcBef>
                <a:buClrTx/>
                <a:buSzTx/>
                <a:buFontTx/>
                <a:buNone/>
              </a:pPr>
              <a:t>169</a:t>
            </a:fld>
            <a:endParaRPr lang="en-US" altLang="zh-CN" sz="1400" smtClean="0"/>
          </a:p>
        </p:txBody>
      </p:sp>
      <p:sp>
        <p:nvSpPr>
          <p:cNvPr id="358402" name="Rectangle 2"/>
          <p:cNvSpPr>
            <a:spLocks noGrp="1" noChangeArrowheads="1"/>
          </p:cNvSpPr>
          <p:nvPr>
            <p:ph type="title"/>
          </p:nvPr>
        </p:nvSpPr>
        <p:spPr>
          <a:xfrm>
            <a:off x="533400" y="411163"/>
            <a:ext cx="8397875" cy="831850"/>
          </a:xfrm>
        </p:spPr>
        <p:txBody>
          <a:bodyPr/>
          <a:lstStyle/>
          <a:p>
            <a:pPr>
              <a:defRPr/>
            </a:pPr>
            <a:r>
              <a:rPr lang="zh-CN" altLang="en-US"/>
              <a:t>其他分组交换网络</a:t>
            </a:r>
          </a:p>
        </p:txBody>
      </p:sp>
      <p:sp>
        <p:nvSpPr>
          <p:cNvPr id="358403" name="Rectangle 3"/>
          <p:cNvSpPr>
            <a:spLocks noGrp="1" noChangeArrowheads="1"/>
          </p:cNvSpPr>
          <p:nvPr>
            <p:ph type="body" idx="1"/>
          </p:nvPr>
        </p:nvSpPr>
        <p:spPr>
          <a:xfrm>
            <a:off x="533400" y="1803400"/>
            <a:ext cx="8001000" cy="3308350"/>
          </a:xfrm>
        </p:spPr>
        <p:txBody>
          <a:bodyPr/>
          <a:lstStyle/>
          <a:p>
            <a:pPr eaLnBrk="1">
              <a:lnSpc>
                <a:spcPct val="125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ALOHAnet</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将夏威夷岛上的大学连接到一起的网络。</a:t>
            </a:r>
          </a:p>
          <a:p>
            <a:pPr eaLnBrk="1">
              <a:lnSpc>
                <a:spcPct val="125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Telenet</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基于</a:t>
            </a:r>
            <a:r>
              <a:rPr lang="en-US" altLang="zh-CN" b="1" smtClean="0">
                <a:latin typeface="方正大标宋简体" panose="02010601030101010101" pitchFamily="2" charset="-122"/>
                <a:ea typeface="华文中宋" panose="02010600040101010101" pitchFamily="2" charset="-122"/>
              </a:rPr>
              <a:t>ARPAnet</a:t>
            </a:r>
            <a:r>
              <a:rPr lang="zh-CN" altLang="en-US" b="1" smtClean="0">
                <a:latin typeface="方正大标宋简体" panose="02010601030101010101" pitchFamily="2" charset="-122"/>
                <a:ea typeface="华文中宋" panose="02010600040101010101" pitchFamily="2" charset="-122"/>
              </a:rPr>
              <a:t>技术的商用分组交换网。</a:t>
            </a:r>
          </a:p>
          <a:p>
            <a:pPr eaLnBrk="1">
              <a:lnSpc>
                <a:spcPct val="125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Cyclades</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法国的分组交换网。</a:t>
            </a:r>
          </a:p>
          <a:p>
            <a:pPr eaLnBrk="1">
              <a:lnSpc>
                <a:spcPct val="125000"/>
              </a:lnSpc>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分时共享网络：</a:t>
            </a:r>
            <a:r>
              <a:rPr lang="en-US" altLang="zh-CN" b="1" smtClean="0">
                <a:latin typeface="方正大标宋简体" panose="02010601030101010101" pitchFamily="2" charset="-122"/>
                <a:ea typeface="华文中宋" panose="02010600040101010101" pitchFamily="2" charset="-122"/>
              </a:rPr>
              <a:t>Tymnet</a:t>
            </a:r>
            <a:r>
              <a:rPr lang="zh-CN" altLang="en-US" b="1" smtClean="0">
                <a:latin typeface="方正大标宋简体" panose="02010601030101010101" pitchFamily="2" charset="-122"/>
                <a:ea typeface="华文中宋" panose="02010600040101010101" pitchFamily="2" charset="-122"/>
              </a:rPr>
              <a:t>和</a:t>
            </a:r>
            <a:r>
              <a:rPr lang="en-US" altLang="zh-CN" b="1" smtClean="0">
                <a:latin typeface="方正大标宋简体" panose="02010601030101010101" pitchFamily="2" charset="-122"/>
                <a:ea typeface="华文中宋" panose="02010600040101010101" pitchFamily="2" charset="-122"/>
              </a:rPr>
              <a:t>GE</a:t>
            </a:r>
            <a:r>
              <a:rPr lang="zh-CN" altLang="en-US" b="1" smtClean="0">
                <a:latin typeface="方正大标宋简体" panose="02010601030101010101" pitchFamily="2" charset="-122"/>
                <a:ea typeface="华文中宋" panose="02010600040101010101" pitchFamily="2" charset="-122"/>
              </a:rPr>
              <a:t>信息服务网</a:t>
            </a:r>
          </a:p>
          <a:p>
            <a:pPr eaLnBrk="1">
              <a:lnSpc>
                <a:spcPct val="125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IBM</a:t>
            </a:r>
            <a:r>
              <a:rPr lang="zh-CN" altLang="en-US" b="1" smtClean="0">
                <a:solidFill>
                  <a:srgbClr val="FF0000"/>
                </a:solidFill>
                <a:latin typeface="方正大标宋简体" panose="02010601030101010101" pitchFamily="2" charset="-122"/>
                <a:ea typeface="华文中宋" panose="02010600040101010101" pitchFamily="2" charset="-122"/>
              </a:rPr>
              <a:t>的</a:t>
            </a:r>
            <a:r>
              <a:rPr lang="en-US" altLang="zh-CN" b="1" smtClean="0">
                <a:solidFill>
                  <a:srgbClr val="FF0000"/>
                </a:solidFill>
                <a:latin typeface="方正大标宋简体" panose="02010601030101010101" pitchFamily="2" charset="-122"/>
                <a:ea typeface="华文中宋" panose="02010600040101010101" pitchFamily="2" charset="-122"/>
              </a:rPr>
              <a:t>SNA</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与</a:t>
            </a:r>
            <a:r>
              <a:rPr lang="en-US" altLang="zh-CN" b="1" smtClean="0">
                <a:latin typeface="方正大标宋简体" panose="02010601030101010101" pitchFamily="2" charset="-122"/>
                <a:ea typeface="华文中宋" panose="02010600040101010101" pitchFamily="2" charset="-122"/>
              </a:rPr>
              <a:t>ARPAnet</a:t>
            </a:r>
            <a:r>
              <a:rPr lang="zh-CN" altLang="en-US" b="1" smtClean="0">
                <a:latin typeface="方正大标宋简体" panose="02010601030101010101" pitchFamily="2" charset="-122"/>
                <a:ea typeface="华文中宋" panose="02010600040101010101" pitchFamily="2" charset="-122"/>
              </a:rPr>
              <a:t>并行工作。</a:t>
            </a:r>
          </a:p>
        </p:txBody>
      </p:sp>
      <p:sp>
        <p:nvSpPr>
          <p:cNvPr id="196613" name="Text Box 5"/>
          <p:cNvSpPr txBox="1">
            <a:spLocks noChangeArrowheads="1"/>
          </p:cNvSpPr>
          <p:nvPr/>
        </p:nvSpPr>
        <p:spPr bwMode="auto">
          <a:xfrm>
            <a:off x="1773238" y="4654550"/>
            <a:ext cx="3173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animEffect transition="in" filter="wipe(down)">
                                      <p:cBhvr>
                                        <p:cTn id="7" dur="500"/>
                                        <p:tgtEl>
                                          <p:spTgt spid="358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58403">
                                            <p:txEl>
                                              <p:pRg st="1" end="1"/>
                                            </p:txEl>
                                          </p:spTgt>
                                        </p:tgtEl>
                                        <p:attrNameLst>
                                          <p:attrName>style.visibility</p:attrName>
                                        </p:attrNameLst>
                                      </p:cBhvr>
                                      <p:to>
                                        <p:strVal val="visible"/>
                                      </p:to>
                                    </p:set>
                                    <p:animEffect transition="in" filter="wipe(down)">
                                      <p:cBhvr>
                                        <p:cTn id="12" dur="500"/>
                                        <p:tgtEl>
                                          <p:spTgt spid="3584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58403">
                                            <p:txEl>
                                              <p:pRg st="2" end="2"/>
                                            </p:txEl>
                                          </p:spTgt>
                                        </p:tgtEl>
                                        <p:attrNameLst>
                                          <p:attrName>style.visibility</p:attrName>
                                        </p:attrNameLst>
                                      </p:cBhvr>
                                      <p:to>
                                        <p:strVal val="visible"/>
                                      </p:to>
                                    </p:set>
                                    <p:animEffect transition="in" filter="wipe(down)">
                                      <p:cBhvr>
                                        <p:cTn id="17" dur="500"/>
                                        <p:tgtEl>
                                          <p:spTgt spid="3584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58403">
                                            <p:txEl>
                                              <p:pRg st="3" end="3"/>
                                            </p:txEl>
                                          </p:spTgt>
                                        </p:tgtEl>
                                        <p:attrNameLst>
                                          <p:attrName>style.visibility</p:attrName>
                                        </p:attrNameLst>
                                      </p:cBhvr>
                                      <p:to>
                                        <p:strVal val="visible"/>
                                      </p:to>
                                    </p:set>
                                    <p:animEffect transition="in" filter="wipe(down)">
                                      <p:cBhvr>
                                        <p:cTn id="22" dur="500"/>
                                        <p:tgtEl>
                                          <p:spTgt spid="3584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58403">
                                            <p:txEl>
                                              <p:pRg st="4" end="4"/>
                                            </p:txEl>
                                          </p:spTgt>
                                        </p:tgtEl>
                                        <p:attrNameLst>
                                          <p:attrName>style.visibility</p:attrName>
                                        </p:attrNameLst>
                                      </p:cBhvr>
                                      <p:to>
                                        <p:strVal val="visible"/>
                                      </p:to>
                                    </p:set>
                                    <p:animEffect transition="in" filter="wipe(down)">
                                      <p:cBhvr>
                                        <p:cTn id="27" dur="500"/>
                                        <p:tgtEl>
                                          <p:spTgt spid="3584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F3D2F0B-9CF1-47E2-8F7C-7672F47751A9}" type="slidenum">
              <a:rPr lang="en-US" altLang="zh-CN" sz="1200" b="1" smtClean="0"/>
              <a:pPr>
                <a:spcBef>
                  <a:spcPct val="0"/>
                </a:spcBef>
                <a:buClrTx/>
                <a:buSzTx/>
                <a:buFontTx/>
                <a:buNone/>
              </a:pPr>
              <a:t>17</a:t>
            </a:fld>
            <a:endParaRPr lang="en-US" altLang="zh-CN" sz="1200" b="1" smtClean="0"/>
          </a:p>
        </p:txBody>
      </p:sp>
      <p:sp>
        <p:nvSpPr>
          <p:cNvPr id="219138" name="Rectangle 2"/>
          <p:cNvSpPr>
            <a:spLocks noGrp="1" noChangeArrowheads="1"/>
          </p:cNvSpPr>
          <p:nvPr>
            <p:ph type="title"/>
          </p:nvPr>
        </p:nvSpPr>
        <p:spPr>
          <a:xfrm>
            <a:off x="533400" y="411163"/>
            <a:ext cx="8397875" cy="831850"/>
          </a:xfrm>
        </p:spPr>
        <p:txBody>
          <a:bodyPr/>
          <a:lstStyle/>
          <a:p>
            <a:pPr>
              <a:defRPr/>
            </a:pPr>
            <a:r>
              <a:rPr lang="en-US" altLang="zh-CN" sz="3200"/>
              <a:t>1.1   </a:t>
            </a:r>
            <a:r>
              <a:rPr lang="zh-CN" altLang="en-US" sz="3200"/>
              <a:t>什么是因特网</a:t>
            </a:r>
          </a:p>
        </p:txBody>
      </p:sp>
      <p:sp>
        <p:nvSpPr>
          <p:cNvPr id="219139" name="Rectangle 3"/>
          <p:cNvSpPr>
            <a:spLocks noGrp="1" noChangeArrowheads="1"/>
          </p:cNvSpPr>
          <p:nvPr>
            <p:ph type="body" idx="1"/>
          </p:nvPr>
        </p:nvSpPr>
        <p:spPr>
          <a:xfrm>
            <a:off x="533400" y="1489075"/>
            <a:ext cx="8397875" cy="4759325"/>
          </a:xfrm>
        </p:spPr>
        <p:txBody>
          <a:bodyPr/>
          <a:lstStyle/>
          <a:p>
            <a:pPr eaLnBrk="1">
              <a:buClr>
                <a:srgbClr val="4D4D4D"/>
              </a:buClr>
              <a:defRPr/>
            </a:pPr>
            <a:r>
              <a:rPr lang="zh-CN" altLang="en-US" sz="2000" b="1" u="sng" dirty="0">
                <a:solidFill>
                  <a:schemeClr val="accent2"/>
                </a:solidFill>
              </a:rPr>
              <a:t>公共因特网</a:t>
            </a:r>
            <a:r>
              <a:rPr lang="zh-CN" altLang="en-US" sz="2000" b="1" dirty="0">
                <a:solidFill>
                  <a:schemeClr val="accent2"/>
                </a:solidFill>
              </a:rPr>
              <a:t>（</a:t>
            </a:r>
            <a:r>
              <a:rPr lang="en-US" altLang="zh-CN" sz="2000" b="1" dirty="0">
                <a:solidFill>
                  <a:schemeClr val="accent2"/>
                </a:solidFill>
              </a:rPr>
              <a:t>Internet</a:t>
            </a:r>
            <a:r>
              <a:rPr lang="zh-CN" altLang="en-US" sz="2000" b="1" dirty="0">
                <a:solidFill>
                  <a:schemeClr val="accent2"/>
                </a:solidFill>
              </a:rPr>
              <a:t>、因特网）：</a:t>
            </a:r>
            <a:endParaRPr lang="zh-CN" altLang="en-US" sz="2000" b="1" u="sng" dirty="0">
              <a:solidFill>
                <a:schemeClr val="accent2"/>
              </a:solidFill>
            </a:endParaRPr>
          </a:p>
          <a:p>
            <a:pPr marL="400050" lvl="1" indent="0" eaLnBrk="1">
              <a:lnSpc>
                <a:spcPct val="125000"/>
              </a:lnSpc>
              <a:buClr>
                <a:srgbClr val="4D4D4D"/>
              </a:buClr>
              <a:buFont typeface="Wingdings" panose="05000000000000000000" pitchFamily="2" charset="2"/>
              <a:buChar char="ü"/>
              <a:defRPr/>
            </a:pPr>
            <a:r>
              <a:rPr lang="zh-CN" altLang="en-US" sz="1800" b="1" dirty="0"/>
              <a:t>  </a:t>
            </a:r>
            <a:r>
              <a:rPr lang="zh-CN" altLang="en-US" sz="1800" b="1" dirty="0" smtClean="0"/>
              <a:t>一</a:t>
            </a:r>
            <a:r>
              <a:rPr lang="zh-CN" altLang="en-US" sz="1800" b="1" dirty="0"/>
              <a:t>个世界范围的计算机网络。</a:t>
            </a:r>
          </a:p>
          <a:p>
            <a:pPr marL="400050" lvl="1" indent="0" eaLnBrk="1">
              <a:lnSpc>
                <a:spcPct val="125000"/>
              </a:lnSpc>
              <a:buClr>
                <a:srgbClr val="4D4D4D"/>
              </a:buClr>
              <a:buFont typeface="Wingdings" panose="05000000000000000000" pitchFamily="2" charset="2"/>
              <a:buChar char="ü"/>
              <a:defRPr/>
            </a:pPr>
            <a:r>
              <a:rPr lang="zh-CN" altLang="en-US" sz="1800" b="1" dirty="0"/>
              <a:t>  互联遍及全世界的数以百万的</a:t>
            </a:r>
            <a:r>
              <a:rPr lang="zh-CN" altLang="en-US" sz="1800" b="1" dirty="0">
                <a:solidFill>
                  <a:srgbClr val="FF0000"/>
                </a:solidFill>
              </a:rPr>
              <a:t>计算设备</a:t>
            </a:r>
            <a:r>
              <a:rPr lang="zh-CN" altLang="en-US" sz="1800" b="1" dirty="0"/>
              <a:t>。</a:t>
            </a:r>
          </a:p>
          <a:p>
            <a:pPr marL="400050" lvl="1" indent="0" eaLnBrk="1">
              <a:lnSpc>
                <a:spcPct val="125000"/>
              </a:lnSpc>
              <a:buClr>
                <a:srgbClr val="4D4D4D"/>
              </a:buClr>
              <a:buFont typeface="Wingdings" panose="05000000000000000000" pitchFamily="2" charset="2"/>
              <a:buChar char="ü"/>
              <a:defRPr/>
            </a:pPr>
            <a:r>
              <a:rPr lang="zh-CN" altLang="en-US" sz="1800" b="1" dirty="0"/>
              <a:t>  全球性“</a:t>
            </a:r>
            <a:r>
              <a:rPr lang="zh-CN" altLang="en-US" sz="1800" b="1" dirty="0">
                <a:solidFill>
                  <a:srgbClr val="FF0000"/>
                </a:solidFill>
              </a:rPr>
              <a:t>网络的网络</a:t>
            </a:r>
            <a:r>
              <a:rPr lang="zh-CN" altLang="en-US" sz="1800" b="1" dirty="0"/>
              <a:t>”。</a:t>
            </a:r>
          </a:p>
          <a:p>
            <a:pPr eaLnBrk="1">
              <a:lnSpc>
                <a:spcPct val="130000"/>
              </a:lnSpc>
              <a:buClr>
                <a:srgbClr val="4D4D4D"/>
              </a:buClr>
              <a:defRPr/>
            </a:pPr>
            <a:r>
              <a:rPr lang="zh-CN" altLang="en-US" sz="2000" b="1" dirty="0" smtClean="0">
                <a:solidFill>
                  <a:schemeClr val="accent2"/>
                </a:solidFill>
              </a:rPr>
              <a:t>两种</a:t>
            </a:r>
            <a:r>
              <a:rPr lang="zh-CN" altLang="en-US" sz="2000" b="1" dirty="0">
                <a:solidFill>
                  <a:schemeClr val="accent2"/>
                </a:solidFill>
              </a:rPr>
              <a:t>描述方法：</a:t>
            </a:r>
            <a:endParaRPr lang="en-US" altLang="zh-CN" sz="2000" b="1" dirty="0">
              <a:solidFill>
                <a:schemeClr val="accent2"/>
              </a:solidFill>
            </a:endParaRPr>
          </a:p>
          <a:p>
            <a:pPr marL="514350" indent="-457200" eaLnBrk="1">
              <a:lnSpc>
                <a:spcPct val="130000"/>
              </a:lnSpc>
              <a:buClr>
                <a:srgbClr val="4D4D4D"/>
              </a:buClr>
              <a:buFont typeface="+mj-lt"/>
              <a:buAutoNum type="arabicPeriod"/>
              <a:defRPr/>
            </a:pPr>
            <a:r>
              <a:rPr lang="zh-CN" altLang="en-US" b="1" dirty="0" smtClean="0">
                <a:solidFill>
                  <a:schemeClr val="accent2"/>
                </a:solidFill>
                <a:hlinkClick r:id="" action="ppaction://customshow?id=1&amp;return=true"/>
              </a:rPr>
              <a:t>描述因特网的具体构成</a:t>
            </a:r>
            <a:r>
              <a:rPr lang="zh-CN" altLang="en-US" b="1" dirty="0" smtClean="0">
                <a:solidFill>
                  <a:schemeClr val="accent2"/>
                </a:solidFill>
              </a:rPr>
              <a:t>：</a:t>
            </a:r>
            <a:endParaRPr lang="en-US" altLang="zh-CN" b="1" dirty="0" smtClean="0">
              <a:solidFill>
                <a:schemeClr val="accent2"/>
              </a:solidFill>
            </a:endParaRPr>
          </a:p>
          <a:p>
            <a:pPr marL="457200" lvl="1" indent="0" eaLnBrk="1">
              <a:lnSpc>
                <a:spcPct val="130000"/>
              </a:lnSpc>
              <a:buClr>
                <a:srgbClr val="4D4D4D"/>
              </a:buClr>
              <a:buFont typeface="ZapfDingbats" pitchFamily="82" charset="2"/>
              <a:buNone/>
              <a:defRPr/>
            </a:pPr>
            <a:r>
              <a:rPr lang="zh-CN" altLang="en-US" b="1" dirty="0" smtClean="0"/>
              <a:t>构成</a:t>
            </a:r>
            <a:r>
              <a:rPr lang="zh-CN" altLang="en-US" b="1" dirty="0"/>
              <a:t>因特网的基本硬件和软件。</a:t>
            </a:r>
          </a:p>
          <a:p>
            <a:pPr marL="514350" indent="-457200" eaLnBrk="1">
              <a:lnSpc>
                <a:spcPct val="130000"/>
              </a:lnSpc>
              <a:buClr>
                <a:srgbClr val="4D4D4D"/>
              </a:buClr>
              <a:buFont typeface="+mj-lt"/>
              <a:buAutoNum type="arabicPeriod"/>
              <a:defRPr/>
            </a:pPr>
            <a:r>
              <a:rPr lang="zh-CN" altLang="en-US" b="1" dirty="0" smtClean="0">
                <a:solidFill>
                  <a:schemeClr val="accent2"/>
                </a:solidFill>
                <a:hlinkClick r:id="" action="ppaction://customshow?id=2&amp;return=true"/>
              </a:rPr>
              <a:t>描述因特网提供的服务</a:t>
            </a:r>
            <a:r>
              <a:rPr lang="zh-CN" altLang="en-US" b="1" dirty="0" smtClean="0">
                <a:solidFill>
                  <a:schemeClr val="accent2"/>
                </a:solidFill>
              </a:rPr>
              <a:t>：</a:t>
            </a:r>
            <a:endParaRPr lang="en-US" altLang="zh-CN" b="1" dirty="0">
              <a:solidFill>
                <a:schemeClr val="accent2"/>
              </a:solidFill>
            </a:endParaRPr>
          </a:p>
          <a:p>
            <a:pPr marL="457200" lvl="1" indent="0" eaLnBrk="1">
              <a:lnSpc>
                <a:spcPct val="130000"/>
              </a:lnSpc>
              <a:buClr>
                <a:srgbClr val="4D4D4D"/>
              </a:buClr>
              <a:buFont typeface="ZapfDingbats" pitchFamily="82" charset="2"/>
              <a:buNone/>
              <a:defRPr/>
            </a:pPr>
            <a:r>
              <a:rPr lang="zh-CN" altLang="en-US" b="1" dirty="0" smtClean="0"/>
              <a:t>为</a:t>
            </a:r>
            <a:r>
              <a:rPr lang="zh-CN" altLang="en-US" b="1" dirty="0"/>
              <a:t>分布式应用程序提供的服务。</a:t>
            </a:r>
          </a:p>
          <a:p>
            <a:pPr eaLnBrk="1">
              <a:lnSpc>
                <a:spcPct val="130000"/>
              </a:lnSpc>
              <a:buClr>
                <a:srgbClr val="4D4D4D"/>
              </a:buClr>
              <a:buFont typeface="Wingdings" panose="05000000000000000000" pitchFamily="2" charset="2"/>
              <a:buNone/>
              <a:defRPr/>
            </a:pPr>
            <a:endParaRPr lang="zh-CN" altLang="en-US" sz="2000" b="1" dirty="0"/>
          </a:p>
        </p:txBody>
      </p:sp>
    </p:spTree>
  </p:cSld>
  <p:clrMapOvr>
    <a:masterClrMapping/>
  </p:clrMapOvr>
  <p:transition>
    <p:random/>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D7D1339-2229-4E95-BAB1-F9D6297B3BE3}" type="slidenum">
              <a:rPr lang="en-US" altLang="zh-CN" sz="1400" smtClean="0"/>
              <a:pPr>
                <a:spcBef>
                  <a:spcPct val="0"/>
                </a:spcBef>
                <a:buClrTx/>
                <a:buSzTx/>
                <a:buFontTx/>
                <a:buNone/>
              </a:pPr>
              <a:t>170</a:t>
            </a:fld>
            <a:endParaRPr lang="en-US" altLang="zh-CN" sz="1400" smtClean="0"/>
          </a:p>
        </p:txBody>
      </p:sp>
      <p:sp>
        <p:nvSpPr>
          <p:cNvPr id="359426" name="Rectangle 2"/>
          <p:cNvSpPr>
            <a:spLocks noGrp="1" noChangeArrowheads="1"/>
          </p:cNvSpPr>
          <p:nvPr>
            <p:ph type="title"/>
          </p:nvPr>
        </p:nvSpPr>
        <p:spPr>
          <a:xfrm>
            <a:off x="533400" y="411163"/>
            <a:ext cx="8397875" cy="831850"/>
          </a:xfrm>
        </p:spPr>
        <p:txBody>
          <a:bodyPr/>
          <a:lstStyle/>
          <a:p>
            <a:pPr>
              <a:defRPr/>
            </a:pPr>
            <a:r>
              <a:rPr lang="en-US" altLang="zh-CN"/>
              <a:t>LAN——</a:t>
            </a:r>
            <a:r>
              <a:rPr lang="zh-CN" altLang="en-US"/>
              <a:t>网络的重要分支</a:t>
            </a:r>
          </a:p>
        </p:txBody>
      </p:sp>
      <p:sp>
        <p:nvSpPr>
          <p:cNvPr id="359427" name="Rectangle 3"/>
          <p:cNvSpPr>
            <a:spLocks noGrp="1" noChangeArrowheads="1"/>
          </p:cNvSpPr>
          <p:nvPr>
            <p:ph type="body" idx="1"/>
          </p:nvPr>
        </p:nvSpPr>
        <p:spPr>
          <a:xfrm>
            <a:off x="533400" y="1184275"/>
            <a:ext cx="7988300" cy="3511550"/>
          </a:xfrm>
        </p:spPr>
        <p:txBody>
          <a:bodyPr/>
          <a:lstStyle/>
          <a:p>
            <a:pPr eaLnBrk="1">
              <a:lnSpc>
                <a:spcPct val="115000"/>
              </a:lnSpc>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a:t>
            </a:r>
            <a:r>
              <a:rPr lang="zh-CN" altLang="en-US" b="1" smtClean="0">
                <a:solidFill>
                  <a:srgbClr val="FF0000"/>
                </a:solidFill>
                <a:latin typeface="华文中宋" panose="02010600040101010101" pitchFamily="2" charset="-122"/>
                <a:ea typeface="华文中宋" panose="02010600040101010101" pitchFamily="2" charset="-122"/>
              </a:rPr>
              <a:t>将短距离的微型机连接成网络</a:t>
            </a:r>
            <a:r>
              <a:rPr lang="zh-CN" altLang="en-US" b="1" smtClean="0">
                <a:latin typeface="华文中宋" panose="02010600040101010101" pitchFamily="2" charset="-122"/>
                <a:ea typeface="华文中宋" panose="02010600040101010101" pitchFamily="2" charset="-122"/>
              </a:rPr>
              <a:t>。发展快。 </a:t>
            </a:r>
          </a:p>
          <a:p>
            <a:pPr eaLnBrk="1">
              <a:lnSpc>
                <a:spcPct val="115000"/>
              </a:lnSpc>
              <a:buFont typeface="Wingdings" panose="05000000000000000000" pitchFamily="2" charset="2"/>
              <a:buChar char="ü"/>
            </a:pPr>
            <a:r>
              <a:rPr lang="en-US" altLang="zh-CN" b="1" i="1" smtClean="0">
                <a:solidFill>
                  <a:srgbClr val="FF0000"/>
                </a:solidFill>
                <a:latin typeface="方正大标宋简体" panose="02010601030101010101" pitchFamily="2" charset="-122"/>
                <a:ea typeface="华文中宋" panose="02010600040101010101" pitchFamily="2" charset="-122"/>
              </a:rPr>
              <a:t>ALOHAnet</a:t>
            </a:r>
            <a:r>
              <a:rPr lang="en-US" altLang="zh-CN" b="1" smtClean="0">
                <a:solidFill>
                  <a:srgbClr val="FF0000"/>
                </a:solidFill>
                <a:latin typeface="方正大标宋简体" panose="02010601030101010101" pitchFamily="2" charset="-122"/>
                <a:ea typeface="华文中宋" panose="02010600040101010101" pitchFamily="2" charset="-122"/>
              </a:rPr>
              <a:t> </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一个基于分组的无线电网络，允许多个远程站点之间通信。</a:t>
            </a:r>
          </a:p>
          <a:p>
            <a:pPr eaLnBrk="1">
              <a:lnSpc>
                <a:spcPct val="115000"/>
              </a:lnSpc>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rPr>
              <a:t>             </a:t>
            </a:r>
            <a:r>
              <a:rPr lang="en-US" altLang="zh-CN" b="1" smtClean="0">
                <a:solidFill>
                  <a:srgbClr val="FF0000"/>
                </a:solidFill>
                <a:latin typeface="方正大标宋简体" panose="02010601030101010101" pitchFamily="2" charset="-122"/>
                <a:ea typeface="华文中宋" panose="02010600040101010101" pitchFamily="2" charset="-122"/>
              </a:rPr>
              <a:t>ALOHA</a:t>
            </a:r>
            <a:r>
              <a:rPr lang="zh-CN" altLang="en-US" b="1" smtClean="0">
                <a:solidFill>
                  <a:srgbClr val="FF0000"/>
                </a:solidFill>
                <a:latin typeface="方正大标宋简体" panose="02010601030101010101" pitchFamily="2" charset="-122"/>
                <a:ea typeface="华文中宋" panose="02010600040101010101" pitchFamily="2" charset="-122"/>
              </a:rPr>
              <a:t>协议：</a:t>
            </a:r>
            <a:r>
              <a:rPr lang="zh-CN" altLang="en-US" b="1" smtClean="0">
                <a:latin typeface="方正大标宋简体" panose="02010601030101010101" pitchFamily="2" charset="-122"/>
                <a:ea typeface="华文中宋" panose="02010600040101010101" pitchFamily="2" charset="-122"/>
              </a:rPr>
              <a:t>是第一个多路访问协议，允许地理上分布的用户共享单一的广播通信媒体</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无线电频率</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a:t>
            </a:r>
          </a:p>
          <a:p>
            <a:pPr eaLnBrk="1">
              <a:lnSpc>
                <a:spcPct val="115000"/>
              </a:lnSpc>
              <a:buFont typeface="Wingdings" panose="05000000000000000000" pitchFamily="2" charset="2"/>
              <a:buChar char="ü"/>
            </a:pPr>
            <a:r>
              <a:rPr lang="zh-CN" altLang="en-US" b="1" i="1" smtClean="0">
                <a:solidFill>
                  <a:srgbClr val="FF0000"/>
                </a:solidFill>
                <a:latin typeface="方正大标宋简体" panose="02010601030101010101" pitchFamily="2" charset="-122"/>
                <a:ea typeface="华文中宋" panose="02010600040101010101" pitchFamily="2" charset="-122"/>
              </a:rPr>
              <a:t>以太网</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基于有线的共享广播网，连接多台</a:t>
            </a:r>
            <a:r>
              <a:rPr lang="en-US" altLang="zh-CN" b="1" smtClean="0">
                <a:latin typeface="方正大标宋简体" panose="02010601030101010101" pitchFamily="2" charset="-122"/>
                <a:ea typeface="华文中宋" panose="02010600040101010101" pitchFamily="2" charset="-122"/>
              </a:rPr>
              <a:t>PC </a:t>
            </a:r>
            <a:r>
              <a:rPr lang="zh-CN" altLang="en-US" b="1" smtClean="0">
                <a:latin typeface="方正大标宋简体" panose="02010601030101010101" pitchFamily="2" charset="-122"/>
                <a:ea typeface="华文中宋" panose="02010600040101010101" pitchFamily="2" charset="-122"/>
              </a:rPr>
              <a:t>机、共享设备，采用以太网协议。</a:t>
            </a:r>
          </a:p>
        </p:txBody>
      </p:sp>
      <p:pic>
        <p:nvPicPr>
          <p:cNvPr id="359428" name="Picture 4" descr="1-20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4695825"/>
            <a:ext cx="4343400"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59427">
                                            <p:txEl>
                                              <p:pRg st="1" end="1"/>
                                            </p:txEl>
                                          </p:spTgt>
                                        </p:tgtEl>
                                        <p:attrNameLst>
                                          <p:attrName>style.visibility</p:attrName>
                                        </p:attrNameLst>
                                      </p:cBhvr>
                                      <p:to>
                                        <p:strVal val="visible"/>
                                      </p:to>
                                    </p:set>
                                    <p:animEffect transition="in" filter="wipe(down)">
                                      <p:cBhvr>
                                        <p:cTn id="7" dur="500"/>
                                        <p:tgtEl>
                                          <p:spTgt spid="359427">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59427">
                                            <p:txEl>
                                              <p:pRg st="2" end="2"/>
                                            </p:txEl>
                                          </p:spTgt>
                                        </p:tgtEl>
                                        <p:attrNameLst>
                                          <p:attrName>style.visibility</p:attrName>
                                        </p:attrNameLst>
                                      </p:cBhvr>
                                      <p:to>
                                        <p:strVal val="visible"/>
                                      </p:to>
                                    </p:set>
                                    <p:animEffect transition="in" filter="wipe(down)">
                                      <p:cBhvr>
                                        <p:cTn id="10" dur="500"/>
                                        <p:tgtEl>
                                          <p:spTgt spid="35942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359427">
                                            <p:txEl>
                                              <p:pRg st="3" end="3"/>
                                            </p:txEl>
                                          </p:spTgt>
                                        </p:tgtEl>
                                        <p:attrNameLst>
                                          <p:attrName>style.visibility</p:attrName>
                                        </p:attrNameLst>
                                      </p:cBhvr>
                                      <p:to>
                                        <p:strVal val="visible"/>
                                      </p:to>
                                    </p:set>
                                    <p:animEffect transition="in" filter="wipe(down)">
                                      <p:cBhvr>
                                        <p:cTn id="15" dur="500"/>
                                        <p:tgtEl>
                                          <p:spTgt spid="359427">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359428"/>
                                        </p:tgtEl>
                                        <p:attrNameLst>
                                          <p:attrName>style.visibility</p:attrName>
                                        </p:attrNameLst>
                                      </p:cBhvr>
                                      <p:to>
                                        <p:strVal val="visible"/>
                                      </p:to>
                                    </p:set>
                                    <p:animEffect transition="in" filter="wipe(down)">
                                      <p:cBhvr>
                                        <p:cTn id="20" dur="500"/>
                                        <p:tgtEl>
                                          <p:spTgt spid="359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07039021-465F-4F6A-8D14-6E933BC899F9}" type="slidenum">
              <a:rPr lang="en-US" altLang="zh-CN" sz="1400" smtClean="0"/>
              <a:pPr>
                <a:spcBef>
                  <a:spcPct val="0"/>
                </a:spcBef>
                <a:buClrTx/>
                <a:buSzTx/>
                <a:buFontTx/>
                <a:buNone/>
              </a:pPr>
              <a:t>171</a:t>
            </a:fld>
            <a:endParaRPr lang="en-US" altLang="zh-CN" sz="1400" smtClean="0"/>
          </a:p>
        </p:txBody>
      </p:sp>
      <p:sp>
        <p:nvSpPr>
          <p:cNvPr id="360450" name="Rectangle 2"/>
          <p:cNvSpPr>
            <a:spLocks noGrp="1" noChangeArrowheads="1"/>
          </p:cNvSpPr>
          <p:nvPr>
            <p:ph type="title"/>
          </p:nvPr>
        </p:nvSpPr>
        <p:spPr>
          <a:xfrm>
            <a:off x="533400" y="411163"/>
            <a:ext cx="8397875" cy="831850"/>
          </a:xfrm>
        </p:spPr>
        <p:txBody>
          <a:bodyPr/>
          <a:lstStyle/>
          <a:p>
            <a:pPr>
              <a:defRPr/>
            </a:pPr>
            <a:r>
              <a:rPr lang="zh-CN" altLang="en-US">
                <a:ea typeface="华文中宋" panose="02010600040101010101" pitchFamily="2" charset="-122"/>
              </a:rPr>
              <a:t>网络互联</a:t>
            </a:r>
            <a:r>
              <a:rPr lang="en-US" altLang="zh-CN">
                <a:ea typeface="华文中宋" panose="02010600040101010101" pitchFamily="2" charset="-122"/>
              </a:rPr>
              <a:t>(</a:t>
            </a:r>
            <a:r>
              <a:rPr lang="en-US" altLang="zh-CN" i="1">
                <a:ea typeface="华文中宋" panose="02010600040101010101" pitchFamily="2" charset="-122"/>
              </a:rPr>
              <a:t>internetting</a:t>
            </a:r>
            <a:r>
              <a:rPr lang="en-US" altLang="zh-CN">
                <a:ea typeface="华文中宋" panose="02010600040101010101" pitchFamily="2" charset="-122"/>
              </a:rPr>
              <a:t>)</a:t>
            </a:r>
            <a:endParaRPr lang="zh-CN" altLang="en-US">
              <a:ea typeface="华文中宋" panose="02010600040101010101" pitchFamily="2" charset="-122"/>
            </a:endParaRPr>
          </a:p>
        </p:txBody>
      </p:sp>
      <p:sp>
        <p:nvSpPr>
          <p:cNvPr id="198660" name="Rectangle 3"/>
          <p:cNvSpPr>
            <a:spLocks noGrp="1" noChangeArrowheads="1"/>
          </p:cNvSpPr>
          <p:nvPr>
            <p:ph type="body" idx="1"/>
          </p:nvPr>
        </p:nvSpPr>
        <p:spPr>
          <a:xfrm>
            <a:off x="304800" y="1968500"/>
            <a:ext cx="8382000" cy="4279900"/>
          </a:xfrm>
        </p:spPr>
        <p:txBody>
          <a:bodyPr/>
          <a:lstStyle/>
          <a:p>
            <a:pPr eaLnBrk="1">
              <a:lnSpc>
                <a:spcPct val="135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将许多网络互相连接到一起，互相通信。</a:t>
            </a:r>
          </a:p>
          <a:p>
            <a:pPr eaLnBrk="1">
              <a:lnSpc>
                <a:spcPct val="135000"/>
              </a:lnSpc>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网络的网络</a:t>
            </a: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a:t>
            </a:r>
          </a:p>
          <a:p>
            <a:pPr eaLnBrk="1">
              <a:lnSpc>
                <a:spcPct val="135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制定一系列相关体系结构标准，如：</a:t>
            </a:r>
            <a:r>
              <a:rPr lang="en-US" altLang="zh-CN" b="1" smtClean="0">
                <a:latin typeface="方正大标宋简体" panose="02010601030101010101" pitchFamily="2" charset="-122"/>
                <a:ea typeface="华文中宋" panose="02010600040101010101" pitchFamily="2" charset="-122"/>
              </a:rPr>
              <a:t>TCP</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UDP</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IP</a:t>
            </a:r>
            <a:r>
              <a:rPr lang="zh-CN" altLang="en-US" b="1" smtClean="0">
                <a:latin typeface="方正大标宋简体" panose="02010601030101010101" pitchFamily="2" charset="-122"/>
                <a:ea typeface="华文中宋" panose="02010600040101010101" pitchFamily="2" charset="-122"/>
              </a:rPr>
              <a:t>等。</a:t>
            </a:r>
          </a:p>
        </p:txBody>
      </p:sp>
    </p:spTree>
  </p:cSld>
  <p:clrMapOvr>
    <a:masterClrMapping/>
  </p:clrMapOvr>
  <p:transition>
    <p:random/>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49E6F8E1-E1FB-49DB-99C0-5F2D51A1DD7A}" type="slidenum">
              <a:rPr lang="en-US" altLang="zh-CN" sz="1400" smtClean="0"/>
              <a:pPr>
                <a:spcBef>
                  <a:spcPct val="0"/>
                </a:spcBef>
                <a:buClrTx/>
                <a:buSzTx/>
                <a:buFontTx/>
                <a:buNone/>
              </a:pPr>
              <a:t>172</a:t>
            </a:fld>
            <a:endParaRPr lang="en-US" altLang="zh-CN" sz="1400" smtClean="0"/>
          </a:p>
        </p:txBody>
      </p:sp>
      <p:sp>
        <p:nvSpPr>
          <p:cNvPr id="361474"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1.8.3  </a:t>
            </a:r>
            <a:r>
              <a:rPr lang="zh-CN" altLang="en-US">
                <a:solidFill>
                  <a:srgbClr val="008000"/>
                </a:solidFill>
              </a:rPr>
              <a:t>网络的激增</a:t>
            </a:r>
            <a:r>
              <a:rPr lang="en-US" altLang="zh-CN">
                <a:solidFill>
                  <a:srgbClr val="008000"/>
                </a:solidFill>
              </a:rPr>
              <a:t>:1980</a:t>
            </a:r>
            <a:r>
              <a:rPr lang="zh-CN" altLang="en-US">
                <a:solidFill>
                  <a:srgbClr val="008000"/>
                </a:solidFill>
              </a:rPr>
              <a:t>～</a:t>
            </a:r>
            <a:r>
              <a:rPr lang="en-US" altLang="zh-CN">
                <a:solidFill>
                  <a:srgbClr val="008000"/>
                </a:solidFill>
              </a:rPr>
              <a:t>1990</a:t>
            </a:r>
            <a:endParaRPr lang="zh-CN" altLang="en-US">
              <a:solidFill>
                <a:srgbClr val="008000"/>
              </a:solidFill>
            </a:endParaRPr>
          </a:p>
        </p:txBody>
      </p:sp>
      <p:sp>
        <p:nvSpPr>
          <p:cNvPr id="361475" name="Rectangle 3"/>
          <p:cNvSpPr>
            <a:spLocks noGrp="1" noChangeArrowheads="1"/>
          </p:cNvSpPr>
          <p:nvPr>
            <p:ph type="body" idx="1"/>
          </p:nvPr>
        </p:nvSpPr>
        <p:spPr>
          <a:xfrm>
            <a:off x="533400" y="1371600"/>
            <a:ext cx="7772400" cy="4876800"/>
          </a:xfrm>
        </p:spPr>
        <p:txBody>
          <a:bodyPr/>
          <a:lstStyle/>
          <a:p>
            <a:pPr eaLnBrk="1">
              <a:lnSpc>
                <a:spcPct val="110000"/>
              </a:lnSpc>
              <a:buClr>
                <a:srgbClr val="4D4D4D"/>
              </a:buClr>
            </a:pPr>
            <a:r>
              <a:rPr lang="zh-CN" altLang="en-US" b="1" smtClean="0">
                <a:solidFill>
                  <a:schemeClr val="accent2"/>
                </a:solidFill>
                <a:latin typeface="方正大标宋简体" panose="02010601030101010101" pitchFamily="2" charset="-122"/>
                <a:ea typeface="楷体_GB2312" pitchFamily="49" charset="-122"/>
              </a:rPr>
              <a:t>网络中的主机数量急增：</a:t>
            </a:r>
            <a:r>
              <a:rPr lang="zh-CN" altLang="en-US" b="1" smtClean="0">
                <a:latin typeface="方正大标宋简体" panose="02010601030101010101" pitchFamily="2" charset="-122"/>
                <a:ea typeface="华文中宋" panose="02010600040101010101" pitchFamily="2" charset="-122"/>
              </a:rPr>
              <a:t>如，</a:t>
            </a:r>
            <a:r>
              <a:rPr lang="en-US" altLang="zh-CN" b="1" smtClean="0">
                <a:latin typeface="方正大标宋简体" panose="02010601030101010101" pitchFamily="2" charset="-122"/>
                <a:ea typeface="华文中宋" panose="02010600040101010101" pitchFamily="2" charset="-122"/>
              </a:rPr>
              <a:t>ARPAnet</a:t>
            </a:r>
            <a:r>
              <a:rPr lang="zh-CN" altLang="en-US" b="1" smtClean="0">
                <a:latin typeface="方正大标宋简体" panose="02010601030101010101" pitchFamily="2" charset="-122"/>
                <a:ea typeface="华文中宋" panose="02010600040101010101" pitchFamily="2" charset="-122"/>
              </a:rPr>
              <a:t>中主机从</a:t>
            </a:r>
            <a:r>
              <a:rPr lang="en-US" altLang="zh-CN" b="1" smtClean="0">
                <a:latin typeface="方正大标宋简体" panose="02010601030101010101" pitchFamily="2" charset="-122"/>
                <a:ea typeface="华文中宋" panose="02010600040101010101" pitchFamily="2" charset="-122"/>
              </a:rPr>
              <a:t>4</a:t>
            </a:r>
            <a:r>
              <a:rPr lang="zh-CN" altLang="en-US" b="1" smtClean="0">
                <a:latin typeface="方正大标宋简体" panose="02010601030101010101" pitchFamily="2" charset="-122"/>
                <a:ea typeface="华文中宋" panose="02010600040101010101" pitchFamily="2" charset="-122"/>
              </a:rPr>
              <a:t>台到</a:t>
            </a:r>
            <a:r>
              <a:rPr lang="en-US" altLang="zh-CN" b="1" smtClean="0">
                <a:latin typeface="方正大标宋简体" panose="02010601030101010101" pitchFamily="2" charset="-122"/>
                <a:ea typeface="华文中宋" panose="02010600040101010101" pitchFamily="2" charset="-122"/>
              </a:rPr>
              <a:t>200</a:t>
            </a:r>
            <a:r>
              <a:rPr lang="zh-CN" altLang="en-US" b="1" smtClean="0">
                <a:latin typeface="方正大标宋简体" panose="02010601030101010101" pitchFamily="2" charset="-122"/>
                <a:ea typeface="华文中宋" panose="02010600040101010101" pitchFamily="2" charset="-122"/>
              </a:rPr>
              <a:t>台，再到</a:t>
            </a:r>
            <a:r>
              <a:rPr lang="en-US" altLang="zh-CN" b="1" smtClean="0">
                <a:latin typeface="方正大标宋简体" panose="02010601030101010101" pitchFamily="2" charset="-122"/>
                <a:ea typeface="华文中宋" panose="02010600040101010101" pitchFamily="2" charset="-122"/>
              </a:rPr>
              <a:t>100000</a:t>
            </a:r>
            <a:r>
              <a:rPr lang="zh-CN" altLang="en-US" b="1" smtClean="0">
                <a:latin typeface="方正大标宋简体" panose="02010601030101010101" pitchFamily="2" charset="-122"/>
                <a:ea typeface="华文中宋" panose="02010600040101010101" pitchFamily="2" charset="-122"/>
              </a:rPr>
              <a:t>台。</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lnSpc>
                <a:spcPct val="110000"/>
              </a:lnSpc>
              <a:buClr>
                <a:srgbClr val="4D4D4D"/>
              </a:buClr>
            </a:pPr>
            <a:r>
              <a:rPr lang="zh-CN" altLang="en-US" b="1" smtClean="0">
                <a:solidFill>
                  <a:schemeClr val="accent2"/>
                </a:solidFill>
                <a:latin typeface="方正大标宋简体" panose="02010601030101010101" pitchFamily="2" charset="-122"/>
                <a:ea typeface="楷体_GB2312" pitchFamily="49" charset="-122"/>
              </a:rPr>
              <a:t>新网络不断出现：</a:t>
            </a:r>
            <a:r>
              <a:rPr lang="zh-CN" altLang="en-US" b="1" smtClean="0">
                <a:latin typeface="方正大标宋简体" panose="02010601030101010101" pitchFamily="2" charset="-122"/>
                <a:ea typeface="华文中宋" panose="02010600040101010101" pitchFamily="2" charset="-122"/>
              </a:rPr>
              <a:t>如</a:t>
            </a:r>
          </a:p>
          <a:p>
            <a:pPr eaLnBrk="1">
              <a:lnSpc>
                <a:spcPct val="110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BITNET</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连接美国东北部几个大学。</a:t>
            </a:r>
          </a:p>
          <a:p>
            <a:pPr eaLnBrk="1">
              <a:lnSpc>
                <a:spcPct val="110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CSNET </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计算机科学网。</a:t>
            </a:r>
          </a:p>
          <a:p>
            <a:pPr eaLnBrk="1">
              <a:lnSpc>
                <a:spcPct val="110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NSFNET</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国家科学基金网。主干速率最初</a:t>
            </a:r>
            <a:r>
              <a:rPr lang="en-US" altLang="zh-CN" b="1" smtClean="0">
                <a:latin typeface="方正大标宋简体" panose="02010601030101010101" pitchFamily="2" charset="-122"/>
                <a:ea typeface="华文中宋" panose="02010600040101010101" pitchFamily="2" charset="-122"/>
              </a:rPr>
              <a:t>56kbps</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80</a:t>
            </a:r>
            <a:r>
              <a:rPr lang="zh-CN" altLang="en-US" b="1" smtClean="0">
                <a:latin typeface="方正大标宋简体" panose="02010601030101010101" pitchFamily="2" charset="-122"/>
                <a:ea typeface="华文中宋" panose="02010600040101010101" pitchFamily="2" charset="-122"/>
              </a:rPr>
              <a:t>年代末，达到</a:t>
            </a:r>
            <a:r>
              <a:rPr lang="en-US" altLang="zh-CN" b="1" smtClean="0">
                <a:latin typeface="方正大标宋简体" panose="02010601030101010101" pitchFamily="2" charset="-122"/>
                <a:ea typeface="华文中宋" panose="02010600040101010101" pitchFamily="2" charset="-122"/>
              </a:rPr>
              <a:t>1.5Mbps</a:t>
            </a:r>
            <a:r>
              <a:rPr lang="zh-CN" altLang="en-US" b="1" smtClean="0">
                <a:latin typeface="方正大标宋简体" panose="02010601030101010101" pitchFamily="2" charset="-122"/>
                <a:ea typeface="华文中宋" panose="02010600040101010101" pitchFamily="2" charset="-122"/>
              </a:rPr>
              <a:t>，成为区域网络的基本主干。</a:t>
            </a:r>
          </a:p>
          <a:p>
            <a:pPr eaLnBrk="1">
              <a:lnSpc>
                <a:spcPct val="110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Minitel</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法国政府支持的项目。</a:t>
            </a:r>
          </a:p>
          <a:p>
            <a:pPr eaLnBrk="1">
              <a:lnSpc>
                <a:spcPct val="11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数据网络进入家庭。</a:t>
            </a:r>
            <a:endParaRPr lang="en-US" altLang="zh-CN"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wipe(down)">
                                      <p:cBhvr>
                                        <p:cTn id="7" dur="500"/>
                                        <p:tgtEl>
                                          <p:spTgt spid="3614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1475">
                                            <p:txEl>
                                              <p:pRg st="1" end="1"/>
                                            </p:txEl>
                                          </p:spTgt>
                                        </p:tgtEl>
                                        <p:attrNameLst>
                                          <p:attrName>style.visibility</p:attrName>
                                        </p:attrNameLst>
                                      </p:cBhvr>
                                      <p:to>
                                        <p:strVal val="visible"/>
                                      </p:to>
                                    </p:set>
                                    <p:animEffect transition="in" filter="wipe(down)">
                                      <p:cBhvr>
                                        <p:cTn id="12" dur="500"/>
                                        <p:tgtEl>
                                          <p:spTgt spid="3614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1475">
                                            <p:txEl>
                                              <p:pRg st="2" end="2"/>
                                            </p:txEl>
                                          </p:spTgt>
                                        </p:tgtEl>
                                        <p:attrNameLst>
                                          <p:attrName>style.visibility</p:attrName>
                                        </p:attrNameLst>
                                      </p:cBhvr>
                                      <p:to>
                                        <p:strVal val="visible"/>
                                      </p:to>
                                    </p:set>
                                    <p:animEffect transition="in" filter="wipe(down)">
                                      <p:cBhvr>
                                        <p:cTn id="17" dur="500"/>
                                        <p:tgtEl>
                                          <p:spTgt spid="3614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1475">
                                            <p:txEl>
                                              <p:pRg st="3" end="3"/>
                                            </p:txEl>
                                          </p:spTgt>
                                        </p:tgtEl>
                                        <p:attrNameLst>
                                          <p:attrName>style.visibility</p:attrName>
                                        </p:attrNameLst>
                                      </p:cBhvr>
                                      <p:to>
                                        <p:strVal val="visible"/>
                                      </p:to>
                                    </p:set>
                                    <p:animEffect transition="in" filter="wipe(down)">
                                      <p:cBhvr>
                                        <p:cTn id="22" dur="500"/>
                                        <p:tgtEl>
                                          <p:spTgt spid="3614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61475">
                                            <p:txEl>
                                              <p:pRg st="4" end="4"/>
                                            </p:txEl>
                                          </p:spTgt>
                                        </p:tgtEl>
                                        <p:attrNameLst>
                                          <p:attrName>style.visibility</p:attrName>
                                        </p:attrNameLst>
                                      </p:cBhvr>
                                      <p:to>
                                        <p:strVal val="visible"/>
                                      </p:to>
                                    </p:set>
                                    <p:animEffect transition="in" filter="wipe(down)">
                                      <p:cBhvr>
                                        <p:cTn id="27" dur="500"/>
                                        <p:tgtEl>
                                          <p:spTgt spid="3614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61475">
                                            <p:txEl>
                                              <p:pRg st="5" end="5"/>
                                            </p:txEl>
                                          </p:spTgt>
                                        </p:tgtEl>
                                        <p:attrNameLst>
                                          <p:attrName>style.visibility</p:attrName>
                                        </p:attrNameLst>
                                      </p:cBhvr>
                                      <p:to>
                                        <p:strVal val="visible"/>
                                      </p:to>
                                    </p:set>
                                    <p:animEffect transition="in" filter="wipe(down)">
                                      <p:cBhvr>
                                        <p:cTn id="32" dur="500"/>
                                        <p:tgtEl>
                                          <p:spTgt spid="36147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61475">
                                            <p:txEl>
                                              <p:pRg st="6" end="6"/>
                                            </p:txEl>
                                          </p:spTgt>
                                        </p:tgtEl>
                                        <p:attrNameLst>
                                          <p:attrName>style.visibility</p:attrName>
                                        </p:attrNameLst>
                                      </p:cBhvr>
                                      <p:to>
                                        <p:strVal val="visible"/>
                                      </p:to>
                                    </p:set>
                                    <p:animEffect transition="in" filter="wipe(down)">
                                      <p:cBhvr>
                                        <p:cTn id="37" dur="500"/>
                                        <p:tgtEl>
                                          <p:spTgt spid="361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5"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6D81FB63-F82D-4FA3-A40A-1BC40F358BF7}" type="slidenum">
              <a:rPr lang="en-US" altLang="zh-CN" sz="1400" smtClean="0"/>
              <a:pPr>
                <a:spcBef>
                  <a:spcPct val="0"/>
                </a:spcBef>
                <a:buClrTx/>
                <a:buSzTx/>
                <a:buFontTx/>
                <a:buNone/>
              </a:pPr>
              <a:t>173</a:t>
            </a:fld>
            <a:endParaRPr lang="en-US" altLang="zh-CN" sz="1400" smtClean="0"/>
          </a:p>
        </p:txBody>
      </p:sp>
      <p:sp>
        <p:nvSpPr>
          <p:cNvPr id="362498" name="Rectangle 2"/>
          <p:cNvSpPr>
            <a:spLocks noGrp="1" noChangeArrowheads="1"/>
          </p:cNvSpPr>
          <p:nvPr>
            <p:ph type="title"/>
          </p:nvPr>
        </p:nvSpPr>
        <p:spPr>
          <a:xfrm>
            <a:off x="533400" y="228600"/>
            <a:ext cx="7772400" cy="976313"/>
          </a:xfrm>
        </p:spPr>
        <p:txBody>
          <a:bodyPr/>
          <a:lstStyle/>
          <a:p>
            <a:pPr>
              <a:defRPr/>
            </a:pPr>
            <a:r>
              <a:rPr lang="en-US" altLang="zh-CN">
                <a:solidFill>
                  <a:srgbClr val="008000"/>
                </a:solidFill>
              </a:rPr>
              <a:t>1.8.4 </a:t>
            </a:r>
            <a:r>
              <a:rPr lang="zh-CN" altLang="en-US">
                <a:solidFill>
                  <a:srgbClr val="008000"/>
                </a:solidFill>
              </a:rPr>
              <a:t>因特网爆炸</a:t>
            </a:r>
            <a:r>
              <a:rPr lang="en-US" altLang="zh-CN">
                <a:solidFill>
                  <a:srgbClr val="008000"/>
                </a:solidFill>
              </a:rPr>
              <a:t>:20</a:t>
            </a:r>
            <a:r>
              <a:rPr lang="zh-CN" altLang="en-US">
                <a:solidFill>
                  <a:srgbClr val="008000"/>
                </a:solidFill>
              </a:rPr>
              <a:t>世纪</a:t>
            </a:r>
            <a:r>
              <a:rPr lang="en-US" altLang="zh-CN">
                <a:solidFill>
                  <a:srgbClr val="008000"/>
                </a:solidFill>
              </a:rPr>
              <a:t>90</a:t>
            </a:r>
            <a:r>
              <a:rPr lang="zh-CN" altLang="en-US">
                <a:solidFill>
                  <a:srgbClr val="008000"/>
                </a:solidFill>
              </a:rPr>
              <a:t>年代</a:t>
            </a:r>
            <a:r>
              <a:rPr lang="zh-CN" altLang="en-US"/>
              <a:t> </a:t>
            </a:r>
          </a:p>
        </p:txBody>
      </p:sp>
      <p:sp>
        <p:nvSpPr>
          <p:cNvPr id="362499" name="Rectangle 3"/>
          <p:cNvSpPr>
            <a:spLocks noGrp="1" noChangeArrowheads="1"/>
          </p:cNvSpPr>
          <p:nvPr>
            <p:ph type="body" idx="1"/>
          </p:nvPr>
        </p:nvSpPr>
        <p:spPr>
          <a:xfrm>
            <a:off x="533400" y="1204913"/>
            <a:ext cx="7950200" cy="5043487"/>
          </a:xfrm>
        </p:spPr>
        <p:txBody>
          <a:bodyPr/>
          <a:lstStyle/>
          <a:p>
            <a:pPr eaLnBrk="1">
              <a:lnSpc>
                <a:spcPct val="110000"/>
              </a:lnSpc>
              <a:buClr>
                <a:srgbClr val="4D4D4D"/>
              </a:buClr>
            </a:pPr>
            <a:r>
              <a:rPr lang="zh-CN" altLang="en-US" b="1" smtClean="0">
                <a:latin typeface="方正大标宋简体" panose="02010601030101010101" pitchFamily="2" charset="-122"/>
                <a:ea typeface="方正大标宋简体" panose="02010601030101010101" pitchFamily="2" charset="-122"/>
              </a:rPr>
              <a:t> </a:t>
            </a:r>
            <a:r>
              <a:rPr lang="en-US" altLang="zh-CN" b="1" smtClean="0">
                <a:solidFill>
                  <a:schemeClr val="accent2"/>
                </a:solidFill>
                <a:latin typeface="楷体_GB2312" pitchFamily="49" charset="-122"/>
                <a:ea typeface="楷体_GB2312" pitchFamily="49" charset="-122"/>
              </a:rPr>
              <a:t>ARPAnet</a:t>
            </a:r>
            <a:r>
              <a:rPr lang="zh-CN" altLang="en-US" b="1" smtClean="0">
                <a:solidFill>
                  <a:schemeClr val="accent2"/>
                </a:solidFill>
                <a:latin typeface="楷体_GB2312" pitchFamily="49" charset="-122"/>
                <a:ea typeface="楷体_GB2312" pitchFamily="49" charset="-122"/>
              </a:rPr>
              <a:t>正式关闭：</a:t>
            </a:r>
            <a:r>
              <a:rPr lang="en-US" altLang="zh-CN" b="1" smtClean="0">
                <a:latin typeface="方正大标宋简体" panose="02010601030101010101" pitchFamily="2" charset="-122"/>
                <a:ea typeface="华文中宋" panose="02010600040101010101" pitchFamily="2" charset="-122"/>
              </a:rPr>
              <a:t>1990</a:t>
            </a:r>
            <a:r>
              <a:rPr lang="zh-CN" altLang="en-US" b="1" smtClean="0">
                <a:latin typeface="方正大标宋简体" panose="02010601030101010101" pitchFamily="2" charset="-122"/>
                <a:ea typeface="华文中宋" panose="02010600040101010101" pitchFamily="2" charset="-122"/>
              </a:rPr>
              <a:t>年。</a:t>
            </a:r>
          </a:p>
          <a:p>
            <a:pPr eaLnBrk="1">
              <a:lnSpc>
                <a:spcPct val="110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MILNET</a:t>
            </a:r>
            <a:r>
              <a:rPr lang="zh-CN" altLang="en-US" b="1" smtClean="0">
                <a:solidFill>
                  <a:srgbClr val="FF0000"/>
                </a:solidFill>
                <a:latin typeface="方正大标宋简体" panose="02010601030101010101" pitchFamily="2" charset="-122"/>
                <a:ea typeface="华文中宋" panose="02010600040101010101" pitchFamily="2" charset="-122"/>
              </a:rPr>
              <a:t>和国防数据网：</a:t>
            </a:r>
            <a:r>
              <a:rPr lang="zh-CN" altLang="en-US" b="1" smtClean="0">
                <a:latin typeface="方正大标宋简体" panose="02010601030101010101" pitchFamily="2" charset="-122"/>
                <a:ea typeface="华文中宋" panose="02010600040101010101" pitchFamily="2" charset="-122"/>
              </a:rPr>
              <a:t>承载大多数与美国国防部相关的流量；</a:t>
            </a:r>
          </a:p>
          <a:p>
            <a:pPr eaLnBrk="1">
              <a:lnSpc>
                <a:spcPct val="110000"/>
              </a:lnSpc>
              <a:buFont typeface="Wingdings" panose="05000000000000000000" pitchFamily="2" charset="2"/>
              <a:buChar char="ü"/>
            </a:pPr>
            <a:r>
              <a:rPr lang="en-US" altLang="zh-CN" b="1" smtClean="0">
                <a:solidFill>
                  <a:srgbClr val="FF0000"/>
                </a:solidFill>
                <a:latin typeface="方正大标宋简体" panose="02010601030101010101" pitchFamily="2" charset="-122"/>
                <a:ea typeface="华文中宋" panose="02010600040101010101" pitchFamily="2" charset="-122"/>
              </a:rPr>
              <a:t>NSFNET</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 于</a:t>
            </a:r>
            <a:r>
              <a:rPr lang="en-US" altLang="zh-CN" b="1" smtClean="0">
                <a:latin typeface="方正大标宋简体" panose="02010601030101010101" pitchFamily="2" charset="-122"/>
                <a:ea typeface="华文中宋" panose="02010600040101010101" pitchFamily="2" charset="-122"/>
              </a:rPr>
              <a:t>1995</a:t>
            </a:r>
            <a:r>
              <a:rPr lang="zh-CN" altLang="en-US" b="1" smtClean="0">
                <a:latin typeface="方正大标宋简体" panose="02010601030101010101" pitchFamily="2" charset="-122"/>
                <a:ea typeface="华文中宋" panose="02010600040101010101" pitchFamily="2" charset="-122"/>
              </a:rPr>
              <a:t>年退役，由商业因特网服务提供商负责运营。</a:t>
            </a:r>
          </a:p>
          <a:p>
            <a:pPr eaLnBrk="1">
              <a:lnSpc>
                <a:spcPct val="110000"/>
              </a:lnSpc>
              <a:buClr>
                <a:srgbClr val="4D4D4D"/>
              </a:buClr>
            </a:pPr>
            <a:r>
              <a:rPr lang="zh-CN" altLang="en-US" b="1" smtClean="0">
                <a:solidFill>
                  <a:schemeClr val="accent2"/>
                </a:solidFill>
                <a:latin typeface="楷体_GB2312" pitchFamily="49" charset="-122"/>
                <a:ea typeface="楷体_GB2312" pitchFamily="49" charset="-122"/>
              </a:rPr>
              <a:t>万维网</a:t>
            </a:r>
            <a:r>
              <a:rPr lang="en-US" altLang="zh-CN" b="1" smtClean="0">
                <a:solidFill>
                  <a:schemeClr val="accent2"/>
                </a:solidFill>
                <a:latin typeface="楷体_GB2312" pitchFamily="49" charset="-122"/>
                <a:ea typeface="楷体_GB2312" pitchFamily="49" charset="-122"/>
              </a:rPr>
              <a:t>(World Wide Web)</a:t>
            </a:r>
            <a:r>
              <a:rPr lang="zh-CN" altLang="en-US" b="1" smtClean="0">
                <a:solidFill>
                  <a:schemeClr val="accent2"/>
                </a:solidFill>
                <a:latin typeface="楷体_GB2312" pitchFamily="49" charset="-122"/>
                <a:ea typeface="楷体_GB2312" pitchFamily="49" charset="-122"/>
              </a:rPr>
              <a:t>出现：</a:t>
            </a:r>
            <a:r>
              <a:rPr lang="zh-CN" altLang="en-US" b="1" smtClean="0">
                <a:latin typeface="方正大标宋简体" panose="02010601030101010101" pitchFamily="2" charset="-122"/>
                <a:ea typeface="华文中宋" panose="02010600040101010101" pitchFamily="2" charset="-122"/>
              </a:rPr>
              <a:t>将因特网带入数以百万的家庭和企业，并设置数百个新的应用程序。</a:t>
            </a:r>
          </a:p>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四部分：</a:t>
            </a:r>
            <a:r>
              <a:rPr lang="en-US" altLang="zh-CN" b="1" smtClean="0">
                <a:latin typeface="方正大标宋简体" panose="02010601030101010101" pitchFamily="2" charset="-122"/>
                <a:ea typeface="华文中宋" panose="02010600040101010101" pitchFamily="2" charset="-122"/>
              </a:rPr>
              <a:t>HTML</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HTTP</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Web</a:t>
            </a:r>
            <a:r>
              <a:rPr lang="zh-CN" altLang="en-US" b="1" smtClean="0">
                <a:latin typeface="方正大标宋简体" panose="02010601030101010101" pitchFamily="2" charset="-122"/>
                <a:ea typeface="华文中宋" panose="02010600040101010101" pitchFamily="2" charset="-122"/>
              </a:rPr>
              <a:t>服务器和浏览器。</a:t>
            </a:r>
          </a:p>
          <a:p>
            <a:pPr eaLnBrk="1">
              <a:lnSpc>
                <a:spcPct val="110000"/>
              </a:lnSpc>
              <a:buFont typeface="Wingdings" panose="05000000000000000000" pitchFamily="2" charset="2"/>
              <a:buChar char="ü"/>
            </a:pPr>
            <a:r>
              <a:rPr lang="en-US" altLang="zh-CN" b="1" smtClean="0">
                <a:latin typeface="方正大标宋简体" panose="02010601030101010101" pitchFamily="2" charset="-122"/>
                <a:ea typeface="华文中宋" panose="02010600040101010101" pitchFamily="2" charset="-122"/>
              </a:rPr>
              <a:t>Netscape</a:t>
            </a:r>
            <a:r>
              <a:rPr lang="zh-CN" altLang="en-US" b="1" smtClean="0">
                <a:latin typeface="方正大标宋简体" panose="02010601030101010101" pitchFamily="2" charset="-122"/>
                <a:ea typeface="华文中宋" panose="02010600040101010101" pitchFamily="2" charset="-122"/>
              </a:rPr>
              <a:t>和微软间的</a:t>
            </a: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浏览器之战</a:t>
            </a:r>
            <a:r>
              <a:rPr lang="zh-CN" altLang="en-US"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，微软公司获胜；</a:t>
            </a:r>
          </a:p>
          <a:p>
            <a:pPr eaLnBrk="1">
              <a:lnSpc>
                <a:spcPct val="110000"/>
              </a:lnSpc>
              <a:buClr>
                <a:schemeClr val="bg2"/>
              </a:buClr>
            </a:pPr>
            <a:r>
              <a:rPr lang="zh-CN" altLang="en-US" b="1" smtClean="0">
                <a:solidFill>
                  <a:schemeClr val="accent2"/>
                </a:solidFill>
                <a:latin typeface="楷体_GB2312" pitchFamily="49" charset="-122"/>
                <a:ea typeface="楷体_GB2312" pitchFamily="49" charset="-122"/>
              </a:rPr>
              <a:t>因特网产品和服务不断出现。</a:t>
            </a:r>
            <a:endParaRPr lang="zh-CN" altLang="en-US"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animEffect transition="in" filter="wipe(down)">
                                      <p:cBhvr>
                                        <p:cTn id="7" dur="500"/>
                                        <p:tgtEl>
                                          <p:spTgt spid="362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2499">
                                            <p:txEl>
                                              <p:pRg st="1" end="1"/>
                                            </p:txEl>
                                          </p:spTgt>
                                        </p:tgtEl>
                                        <p:attrNameLst>
                                          <p:attrName>style.visibility</p:attrName>
                                        </p:attrNameLst>
                                      </p:cBhvr>
                                      <p:to>
                                        <p:strVal val="visible"/>
                                      </p:to>
                                    </p:set>
                                    <p:animEffect transition="in" filter="wipe(down)">
                                      <p:cBhvr>
                                        <p:cTn id="12" dur="500"/>
                                        <p:tgtEl>
                                          <p:spTgt spid="362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2499">
                                            <p:txEl>
                                              <p:pRg st="2" end="2"/>
                                            </p:txEl>
                                          </p:spTgt>
                                        </p:tgtEl>
                                        <p:attrNameLst>
                                          <p:attrName>style.visibility</p:attrName>
                                        </p:attrNameLst>
                                      </p:cBhvr>
                                      <p:to>
                                        <p:strVal val="visible"/>
                                      </p:to>
                                    </p:set>
                                    <p:animEffect transition="in" filter="wipe(down)">
                                      <p:cBhvr>
                                        <p:cTn id="17" dur="500"/>
                                        <p:tgtEl>
                                          <p:spTgt spid="3624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62499">
                                            <p:txEl>
                                              <p:pRg st="3" end="3"/>
                                            </p:txEl>
                                          </p:spTgt>
                                        </p:tgtEl>
                                        <p:attrNameLst>
                                          <p:attrName>style.visibility</p:attrName>
                                        </p:attrNameLst>
                                      </p:cBhvr>
                                      <p:to>
                                        <p:strVal val="visible"/>
                                      </p:to>
                                    </p:set>
                                    <p:animEffect transition="in" filter="wipe(down)">
                                      <p:cBhvr>
                                        <p:cTn id="22" dur="500"/>
                                        <p:tgtEl>
                                          <p:spTgt spid="3624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62499">
                                            <p:txEl>
                                              <p:pRg st="4" end="4"/>
                                            </p:txEl>
                                          </p:spTgt>
                                        </p:tgtEl>
                                        <p:attrNameLst>
                                          <p:attrName>style.visibility</p:attrName>
                                        </p:attrNameLst>
                                      </p:cBhvr>
                                      <p:to>
                                        <p:strVal val="visible"/>
                                      </p:to>
                                    </p:set>
                                    <p:animEffect transition="in" filter="wipe(down)">
                                      <p:cBhvr>
                                        <p:cTn id="27" dur="500"/>
                                        <p:tgtEl>
                                          <p:spTgt spid="36249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62499">
                                            <p:txEl>
                                              <p:pRg st="5" end="5"/>
                                            </p:txEl>
                                          </p:spTgt>
                                        </p:tgtEl>
                                        <p:attrNameLst>
                                          <p:attrName>style.visibility</p:attrName>
                                        </p:attrNameLst>
                                      </p:cBhvr>
                                      <p:to>
                                        <p:strVal val="visible"/>
                                      </p:to>
                                    </p:set>
                                    <p:animEffect transition="in" filter="wipe(down)">
                                      <p:cBhvr>
                                        <p:cTn id="32" dur="500"/>
                                        <p:tgtEl>
                                          <p:spTgt spid="36249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62499">
                                            <p:txEl>
                                              <p:pRg st="6" end="6"/>
                                            </p:txEl>
                                          </p:spTgt>
                                        </p:tgtEl>
                                        <p:attrNameLst>
                                          <p:attrName>style.visibility</p:attrName>
                                        </p:attrNameLst>
                                      </p:cBhvr>
                                      <p:to>
                                        <p:strVal val="visible"/>
                                      </p:to>
                                    </p:set>
                                    <p:animEffect transition="in" filter="wipe(down)">
                                      <p:cBhvr>
                                        <p:cTn id="37" dur="500"/>
                                        <p:tgtEl>
                                          <p:spTgt spid="3624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BA6BB15-CD86-4BDC-B3A1-A5CBDD8544AE}" type="slidenum">
              <a:rPr lang="en-US" altLang="zh-CN" sz="1400" smtClean="0"/>
              <a:pPr>
                <a:spcBef>
                  <a:spcPct val="0"/>
                </a:spcBef>
                <a:buClrTx/>
                <a:buSzTx/>
                <a:buFontTx/>
                <a:buNone/>
              </a:pPr>
              <a:t>174</a:t>
            </a:fld>
            <a:endParaRPr lang="en-US" altLang="zh-CN" sz="1400" smtClean="0"/>
          </a:p>
        </p:txBody>
      </p:sp>
      <p:sp>
        <p:nvSpPr>
          <p:cNvPr id="363522" name="Rectangle 2"/>
          <p:cNvSpPr>
            <a:spLocks noGrp="1" noChangeArrowheads="1"/>
          </p:cNvSpPr>
          <p:nvPr>
            <p:ph type="title"/>
          </p:nvPr>
        </p:nvSpPr>
        <p:spPr>
          <a:xfrm>
            <a:off x="533400" y="411163"/>
            <a:ext cx="8397875" cy="831850"/>
          </a:xfrm>
        </p:spPr>
        <p:txBody>
          <a:bodyPr/>
          <a:lstStyle/>
          <a:p>
            <a:pPr>
              <a:defRPr/>
            </a:pPr>
            <a:r>
              <a:rPr lang="zh-CN" altLang="en-US"/>
              <a:t>典型应用</a:t>
            </a:r>
          </a:p>
        </p:txBody>
      </p:sp>
      <p:sp>
        <p:nvSpPr>
          <p:cNvPr id="201732" name="Rectangle 3"/>
          <p:cNvSpPr>
            <a:spLocks noGrp="1" noChangeArrowheads="1"/>
          </p:cNvSpPr>
          <p:nvPr>
            <p:ph type="body" idx="1"/>
          </p:nvPr>
        </p:nvSpPr>
        <p:spPr>
          <a:xfrm>
            <a:off x="533400" y="1600200"/>
            <a:ext cx="7772400" cy="2846388"/>
          </a:xfrm>
        </p:spPr>
        <p:txBody>
          <a:bodyPr/>
          <a:lstStyle/>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电子邮件</a:t>
            </a:r>
          </a:p>
          <a:p>
            <a:pPr eaLnBrk="1">
              <a:lnSpc>
                <a:spcPct val="110000"/>
              </a:lnSpc>
              <a:buFont typeface="Wingdings" panose="05000000000000000000" pitchFamily="2" charset="2"/>
              <a:buChar char="ü"/>
            </a:pPr>
            <a:r>
              <a:rPr lang="en-US" altLang="zh-CN" b="1" smtClean="0">
                <a:latin typeface="方正大标宋简体" panose="02010601030101010101" pitchFamily="2" charset="-122"/>
                <a:ea typeface="华文中宋" panose="02010600040101010101" pitchFamily="2" charset="-122"/>
              </a:rPr>
              <a:t>Web</a:t>
            </a:r>
          </a:p>
          <a:p>
            <a:pPr eaLnBrk="1">
              <a:lnSpc>
                <a:spcPct val="11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即时讯息</a:t>
            </a:r>
          </a:p>
          <a:p>
            <a:pPr eaLnBrk="1">
              <a:lnSpc>
                <a:spcPct val="110000"/>
              </a:lnSpc>
              <a:buFont typeface="Wingdings" panose="05000000000000000000" pitchFamily="2" charset="2"/>
              <a:buChar char="ü"/>
            </a:pPr>
            <a:r>
              <a:rPr lang="en-US" altLang="zh-CN" b="1" smtClean="0">
                <a:latin typeface="方正大标宋简体" panose="02010601030101010101" pitchFamily="2" charset="-122"/>
                <a:ea typeface="华文中宋" panose="02010600040101010101" pitchFamily="2" charset="-122"/>
              </a:rPr>
              <a:t>MP3</a:t>
            </a:r>
            <a:r>
              <a:rPr lang="zh-CN" altLang="en-US" b="1" smtClean="0">
                <a:latin typeface="方正大标宋简体" panose="02010601030101010101" pitchFamily="2" charset="-122"/>
                <a:ea typeface="华文中宋" panose="02010600040101010101" pitchFamily="2" charset="-122"/>
              </a:rPr>
              <a:t>对等文件共享</a:t>
            </a:r>
          </a:p>
        </p:txBody>
      </p:sp>
    </p:spTree>
  </p:cSld>
  <p:clrMapOvr>
    <a:masterClrMapping/>
  </p:clrMapOvr>
  <p:transition>
    <p:random/>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A96AD04-F2E9-4562-B516-1B40D9A8B8E8}" type="slidenum">
              <a:rPr lang="en-US" altLang="zh-CN" sz="1400" smtClean="0"/>
              <a:pPr>
                <a:spcBef>
                  <a:spcPct val="0"/>
                </a:spcBef>
                <a:buClrTx/>
                <a:buSzTx/>
                <a:buFontTx/>
                <a:buNone/>
              </a:pPr>
              <a:t>175</a:t>
            </a:fld>
            <a:endParaRPr lang="en-US" altLang="zh-CN" sz="1400" smtClean="0"/>
          </a:p>
        </p:txBody>
      </p:sp>
      <p:sp>
        <p:nvSpPr>
          <p:cNvPr id="364546"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1.8.5    </a:t>
            </a:r>
            <a:r>
              <a:rPr lang="zh-CN" altLang="en-US">
                <a:solidFill>
                  <a:srgbClr val="008000"/>
                </a:solidFill>
              </a:rPr>
              <a:t>最新发展</a:t>
            </a:r>
          </a:p>
        </p:txBody>
      </p:sp>
      <p:sp>
        <p:nvSpPr>
          <p:cNvPr id="202756" name="Rectangle 3"/>
          <p:cNvSpPr>
            <a:spLocks noGrp="1" noChangeArrowheads="1"/>
          </p:cNvSpPr>
          <p:nvPr>
            <p:ph type="body" idx="1"/>
          </p:nvPr>
        </p:nvSpPr>
        <p:spPr>
          <a:xfrm>
            <a:off x="533400" y="1489075"/>
            <a:ext cx="8397875" cy="4759325"/>
          </a:xfrm>
        </p:spPr>
        <p:txBody>
          <a:bodyPr/>
          <a:lstStyle/>
          <a:p>
            <a:pPr eaLnBrk="1">
              <a:lnSpc>
                <a:spcPct val="125000"/>
              </a:lnSpc>
              <a:buClr>
                <a:srgbClr val="4D4D4D"/>
              </a:buClr>
            </a:pPr>
            <a:r>
              <a:rPr lang="zh-CN" altLang="en-US" b="1" smtClean="0">
                <a:solidFill>
                  <a:schemeClr val="accent2"/>
                </a:solidFill>
                <a:latin typeface="方正大标宋简体" panose="02010601030101010101" pitchFamily="2" charset="-122"/>
                <a:ea typeface="楷体_GB2312" pitchFamily="49" charset="-122"/>
              </a:rPr>
              <a:t>高速接入网：</a:t>
            </a:r>
            <a:r>
              <a:rPr lang="zh-CN" altLang="en-US" b="1" smtClean="0">
                <a:latin typeface="方正大标宋简体" panose="02010601030101010101" pitchFamily="2" charset="-122"/>
                <a:ea typeface="华文中宋" panose="02010600040101010101" pitchFamily="2" charset="-122"/>
              </a:rPr>
              <a:t>宽带住宅因特网接入（电缆调制解调器和</a:t>
            </a:r>
            <a:r>
              <a:rPr lang="en-US" altLang="zh-CN" b="1" smtClean="0">
                <a:latin typeface="方正大标宋简体" panose="02010601030101010101" pitchFamily="2" charset="-122"/>
                <a:ea typeface="华文中宋" panose="02010600040101010101" pitchFamily="2" charset="-122"/>
              </a:rPr>
              <a:t>DSL</a:t>
            </a:r>
            <a:r>
              <a:rPr lang="zh-CN" altLang="en-US" b="1" smtClean="0">
                <a:latin typeface="方正大标宋简体" panose="02010601030101010101" pitchFamily="2" charset="-122"/>
                <a:ea typeface="华文中宋" panose="02010600040101010101" pitchFamily="2" charset="-122"/>
              </a:rPr>
              <a:t>）、高速无线接入（</a:t>
            </a:r>
            <a:r>
              <a:rPr lang="en-US" altLang="zh-CN" b="1" smtClean="0">
                <a:latin typeface="方正大标宋简体" panose="02010601030101010101" pitchFamily="2" charset="-122"/>
                <a:ea typeface="华文中宋" panose="02010600040101010101" pitchFamily="2" charset="-122"/>
              </a:rPr>
              <a:t>i-mode</a:t>
            </a:r>
            <a:r>
              <a:rPr lang="zh-CN" altLang="en-US" b="1" smtClean="0">
                <a:latin typeface="方正大标宋简体" panose="02010601030101010101" pitchFamily="2" charset="-122"/>
                <a:ea typeface="华文中宋" panose="02010600040101010101" pitchFamily="2" charset="-122"/>
              </a:rPr>
              <a:t>）等。</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lnSpc>
                <a:spcPct val="125000"/>
              </a:lnSpc>
              <a:buClr>
                <a:srgbClr val="4D4D4D"/>
              </a:buClr>
            </a:pPr>
            <a:r>
              <a:rPr lang="zh-CN" altLang="en-US" b="1" smtClean="0">
                <a:solidFill>
                  <a:schemeClr val="accent2"/>
                </a:solidFill>
                <a:latin typeface="方正大标宋简体" panose="02010601030101010101" pitchFamily="2" charset="-122"/>
                <a:ea typeface="楷体_GB2312" pitchFamily="49" charset="-122"/>
              </a:rPr>
              <a:t>网络安全：</a:t>
            </a:r>
            <a:r>
              <a:rPr lang="zh-CN" altLang="en-US" b="1" smtClean="0">
                <a:latin typeface="方正大标宋简体" panose="02010601030101010101" pitchFamily="2" charset="-122"/>
                <a:ea typeface="华文中宋" panose="02010600040101010101" pitchFamily="2" charset="-122"/>
              </a:rPr>
              <a:t>入侵检测系统的研制、防火墙过滤及</a:t>
            </a:r>
            <a:r>
              <a:rPr lang="en-US" altLang="zh-CN" b="1" smtClean="0">
                <a:latin typeface="方正大标宋简体" panose="02010601030101010101" pitchFamily="2" charset="-122"/>
                <a:ea typeface="华文中宋" panose="02010600040101010101" pitchFamily="2" charset="-122"/>
              </a:rPr>
              <a:t>IP </a:t>
            </a:r>
            <a:r>
              <a:rPr lang="zh-CN" altLang="en-US" b="1" smtClean="0">
                <a:latin typeface="方正大标宋简体" panose="02010601030101010101" pitchFamily="2" charset="-122"/>
                <a:ea typeface="华文中宋" panose="02010600040101010101" pitchFamily="2" charset="-122"/>
              </a:rPr>
              <a:t>溯源等。</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lnSpc>
                <a:spcPct val="125000"/>
              </a:lnSpc>
              <a:buClr>
                <a:srgbClr val="4D4D4D"/>
              </a:buClr>
            </a:pPr>
            <a:r>
              <a:rPr lang="en-US" altLang="zh-CN" b="1" smtClean="0">
                <a:solidFill>
                  <a:schemeClr val="accent2"/>
                </a:solidFill>
                <a:latin typeface="方正大标宋简体" panose="02010601030101010101" pitchFamily="2" charset="-122"/>
                <a:ea typeface="楷体_GB2312" pitchFamily="49" charset="-122"/>
              </a:rPr>
              <a:t>P2P(peer-to-peer </a:t>
            </a:r>
            <a:r>
              <a:rPr lang="zh-CN" altLang="en-US" b="1" smtClean="0">
                <a:solidFill>
                  <a:schemeClr val="accent2"/>
                </a:solidFill>
                <a:latin typeface="方正大标宋简体" panose="02010601030101010101" pitchFamily="2" charset="-122"/>
                <a:ea typeface="楷体_GB2312" pitchFamily="49" charset="-122"/>
              </a:rPr>
              <a:t>对等</a:t>
            </a:r>
            <a:r>
              <a:rPr lang="en-US" altLang="zh-CN" b="1" smtClean="0">
                <a:solidFill>
                  <a:schemeClr val="accent2"/>
                </a:solidFill>
                <a:latin typeface="方正大标宋简体" panose="02010601030101010101" pitchFamily="2" charset="-122"/>
                <a:ea typeface="楷体_GB2312" pitchFamily="49" charset="-122"/>
              </a:rPr>
              <a:t>)</a:t>
            </a:r>
            <a:r>
              <a:rPr lang="zh-CN" altLang="en-US" b="1" smtClean="0">
                <a:solidFill>
                  <a:schemeClr val="accent2"/>
                </a:solidFill>
                <a:latin typeface="方正大标宋简体" panose="02010601030101010101" pitchFamily="2" charset="-122"/>
                <a:ea typeface="楷体_GB2312" pitchFamily="49" charset="-122"/>
              </a:rPr>
              <a:t>网络的应用：</a:t>
            </a:r>
            <a:r>
              <a:rPr lang="zh-CN" altLang="en-US" b="1" smtClean="0">
                <a:latin typeface="方正大标宋简体" panose="02010601030101010101" pitchFamily="2" charset="-122"/>
                <a:ea typeface="华文中宋" panose="02010600040101010101" pitchFamily="2" charset="-122"/>
              </a:rPr>
              <a:t>用户计算机资源对于中心服务器有很大的自治性。可间歇性的对等连接。</a:t>
            </a:r>
          </a:p>
        </p:txBody>
      </p:sp>
    </p:spTree>
  </p:cSld>
  <p:clrMapOvr>
    <a:masterClrMapping/>
  </p:clrMapOvr>
  <p:transition>
    <p:random/>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1ACBD71-88C3-41C2-9669-3D7072D7D539}" type="slidenum">
              <a:rPr lang="en-US" altLang="zh-CN" sz="1400" smtClean="0"/>
              <a:pPr>
                <a:spcBef>
                  <a:spcPct val="0"/>
                </a:spcBef>
                <a:buClrTx/>
                <a:buSzTx/>
                <a:buFontTx/>
                <a:buNone/>
              </a:pPr>
              <a:t>176</a:t>
            </a:fld>
            <a:endParaRPr lang="en-US" altLang="zh-CN" sz="1400" smtClean="0"/>
          </a:p>
        </p:txBody>
      </p:sp>
      <p:sp>
        <p:nvSpPr>
          <p:cNvPr id="405506"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1.8.6 </a:t>
            </a:r>
            <a:r>
              <a:rPr lang="zh-CN" altLang="en-US">
                <a:solidFill>
                  <a:srgbClr val="008000"/>
                </a:solidFill>
              </a:rPr>
              <a:t>计算机网络在我国的发展</a:t>
            </a:r>
          </a:p>
        </p:txBody>
      </p:sp>
      <p:sp>
        <p:nvSpPr>
          <p:cNvPr id="405507" name="Rectangle 3"/>
          <p:cNvSpPr>
            <a:spLocks noGrp="1" noChangeArrowheads="1"/>
          </p:cNvSpPr>
          <p:nvPr>
            <p:ph type="body" idx="1"/>
          </p:nvPr>
        </p:nvSpPr>
        <p:spPr>
          <a:xfrm>
            <a:off x="533400" y="1371600"/>
            <a:ext cx="8013700" cy="5194300"/>
          </a:xfrm>
        </p:spPr>
        <p:txBody>
          <a:bodyPr/>
          <a:lstStyle/>
          <a:p>
            <a:pPr eaLnBrk="1">
              <a:lnSpc>
                <a:spcPct val="110000"/>
              </a:lnSpc>
              <a:buClr>
                <a:srgbClr val="CC0066"/>
              </a:buClr>
              <a:buFont typeface="Wingdings" panose="05000000000000000000" pitchFamily="2" charset="2"/>
              <a:buChar char="Ø"/>
            </a:pPr>
            <a:r>
              <a:rPr lang="en-US" altLang="zh-CN" b="1" smtClean="0">
                <a:latin typeface="方正大标宋简体" panose="02010601030101010101" pitchFamily="2" charset="-122"/>
                <a:ea typeface="华文中宋" panose="02010600040101010101" pitchFamily="2" charset="-122"/>
              </a:rPr>
              <a:t>1980</a:t>
            </a:r>
            <a:r>
              <a:rPr lang="zh-CN" altLang="en-US" b="1" smtClean="0">
                <a:latin typeface="方正大标宋简体" panose="02010601030101010101" pitchFamily="2" charset="-122"/>
                <a:ea typeface="华文中宋" panose="02010600040101010101" pitchFamily="2" charset="-122"/>
              </a:rPr>
              <a:t>年铁道部开始计算机联网。</a:t>
            </a:r>
          </a:p>
          <a:p>
            <a:pPr eaLnBrk="1">
              <a:lnSpc>
                <a:spcPct val="110000"/>
              </a:lnSpc>
              <a:buClr>
                <a:srgbClr val="CC0066"/>
              </a:buClr>
              <a:buFont typeface="Wingdings" panose="05000000000000000000" pitchFamily="2" charset="2"/>
              <a:buChar char="Ø"/>
            </a:pPr>
            <a:r>
              <a:rPr lang="en-US" altLang="zh-CN" b="1" smtClean="0">
                <a:latin typeface="方正大标宋简体" panose="02010601030101010101" pitchFamily="2" charset="-122"/>
                <a:ea typeface="华文中宋" panose="02010600040101010101" pitchFamily="2" charset="-122"/>
              </a:rPr>
              <a:t>1989</a:t>
            </a:r>
            <a:r>
              <a:rPr lang="zh-CN" altLang="en-US" b="1" smtClean="0">
                <a:latin typeface="方正大标宋简体" panose="02010601030101010101" pitchFamily="2" charset="-122"/>
                <a:ea typeface="华文中宋" panose="02010600040101010101" pitchFamily="2" charset="-122"/>
              </a:rPr>
              <a:t>年</a:t>
            </a:r>
            <a:r>
              <a:rPr lang="en-US" altLang="zh-CN" b="1" smtClean="0">
                <a:latin typeface="方正大标宋简体" panose="02010601030101010101" pitchFamily="2" charset="-122"/>
                <a:ea typeface="华文中宋" panose="02010600040101010101" pitchFamily="2" charset="-122"/>
              </a:rPr>
              <a:t>11</a:t>
            </a:r>
            <a:r>
              <a:rPr lang="zh-CN" altLang="en-US" b="1" smtClean="0">
                <a:latin typeface="方正大标宋简体" panose="02010601030101010101" pitchFamily="2" charset="-122"/>
                <a:ea typeface="华文中宋" panose="02010600040101010101" pitchFamily="2" charset="-122"/>
              </a:rPr>
              <a:t>月，我国第一个</a:t>
            </a:r>
            <a:r>
              <a:rPr lang="zh-CN" altLang="en-US" b="1" smtClean="0">
                <a:solidFill>
                  <a:srgbClr val="FF0000"/>
                </a:solidFill>
                <a:latin typeface="方正大标宋简体" panose="02010601030101010101" pitchFamily="2" charset="-122"/>
                <a:ea typeface="华文中宋" panose="02010600040101010101" pitchFamily="2" charset="-122"/>
              </a:rPr>
              <a:t>公用分组交换网</a:t>
            </a:r>
            <a:r>
              <a:rPr lang="en-US" altLang="zh-CN" b="1" smtClean="0">
                <a:solidFill>
                  <a:srgbClr val="FF0000"/>
                </a:solidFill>
                <a:latin typeface="方正大标宋简体" panose="02010601030101010101" pitchFamily="2" charset="-122"/>
                <a:ea typeface="华文中宋" panose="02010600040101010101" pitchFamily="2" charset="-122"/>
              </a:rPr>
              <a:t>CNPAC</a:t>
            </a:r>
            <a:r>
              <a:rPr lang="zh-CN" altLang="en-US" b="1" smtClean="0">
                <a:latin typeface="方正大标宋简体" panose="02010601030101010101" pitchFamily="2" charset="-122"/>
                <a:ea typeface="华文中宋" panose="02010600040101010101" pitchFamily="2" charset="-122"/>
              </a:rPr>
              <a:t>建成运行，在此基础上，</a:t>
            </a:r>
            <a:r>
              <a:rPr lang="en-US" altLang="zh-CN" b="1" smtClean="0">
                <a:latin typeface="方正大标宋简体" panose="02010601030101010101" pitchFamily="2" charset="-122"/>
                <a:ea typeface="华文中宋" panose="02010600040101010101" pitchFamily="2" charset="-122"/>
              </a:rPr>
              <a:t>1993</a:t>
            </a:r>
            <a:r>
              <a:rPr lang="zh-CN" altLang="en-US" b="1" smtClean="0">
                <a:latin typeface="方正大标宋简体" panose="02010601030101010101" pitchFamily="2" charset="-122"/>
                <a:ea typeface="华文中宋" panose="02010600040101010101" pitchFamily="2" charset="-122"/>
              </a:rPr>
              <a:t>年</a:t>
            </a:r>
            <a:r>
              <a:rPr lang="en-US" altLang="zh-CN" b="1" smtClean="0">
                <a:latin typeface="方正大标宋简体" panose="02010601030101010101" pitchFamily="2" charset="-122"/>
                <a:ea typeface="华文中宋" panose="02010600040101010101" pitchFamily="2" charset="-122"/>
              </a:rPr>
              <a:t>9</a:t>
            </a:r>
            <a:r>
              <a:rPr lang="zh-CN" altLang="en-US" b="1" smtClean="0">
                <a:latin typeface="方正大标宋简体" panose="02010601030101010101" pitchFamily="2" charset="-122"/>
                <a:ea typeface="华文中宋" panose="02010600040101010101" pitchFamily="2" charset="-122"/>
              </a:rPr>
              <a:t>月建成新的中国公用分组交换网</a:t>
            </a:r>
            <a:r>
              <a:rPr lang="en-US" altLang="zh-CN" b="1" smtClean="0">
                <a:solidFill>
                  <a:srgbClr val="FF0000"/>
                </a:solidFill>
                <a:latin typeface="方正大标宋简体" panose="02010601030101010101" pitchFamily="2" charset="-122"/>
                <a:ea typeface="华文中宋" panose="02010600040101010101" pitchFamily="2" charset="-122"/>
              </a:rPr>
              <a:t>CHINAPAC</a:t>
            </a:r>
            <a:r>
              <a:rPr lang="en-US" altLang="zh-CN" b="1" smtClean="0">
                <a:solidFill>
                  <a:srgbClr val="A50021"/>
                </a:solidFill>
                <a:latin typeface="方正大标宋简体" panose="02010601030101010101" pitchFamily="2" charset="-122"/>
                <a:ea typeface="华文中宋" panose="02010600040101010101" pitchFamily="2" charset="-122"/>
              </a:rPr>
              <a:t> </a:t>
            </a:r>
            <a:r>
              <a:rPr lang="zh-CN" altLang="en-US" b="1" smtClean="0">
                <a:latin typeface="方正大标宋简体" panose="02010601030101010101" pitchFamily="2" charset="-122"/>
                <a:ea typeface="华文中宋" panose="02010600040101010101" pitchFamily="2" charset="-122"/>
              </a:rPr>
              <a:t>。</a:t>
            </a:r>
          </a:p>
          <a:p>
            <a:pPr eaLnBrk="1">
              <a:lnSpc>
                <a:spcPct val="110000"/>
              </a:lnSpc>
              <a:buClr>
                <a:srgbClr val="CC0066"/>
              </a:buClr>
              <a:buFont typeface="Wingdings" panose="05000000000000000000" pitchFamily="2" charset="2"/>
              <a:buChar char="Ø"/>
            </a:pPr>
            <a:r>
              <a:rPr lang="en-US" altLang="zh-CN" b="1" smtClean="0">
                <a:latin typeface="方正大标宋简体" panose="02010601030101010101" pitchFamily="2" charset="-122"/>
                <a:ea typeface="华文中宋" panose="02010600040101010101" pitchFamily="2" charset="-122"/>
              </a:rPr>
              <a:t>20</a:t>
            </a:r>
            <a:r>
              <a:rPr lang="zh-CN" altLang="en-US" b="1" smtClean="0">
                <a:latin typeface="方正大标宋简体" panose="02010601030101010101" pitchFamily="2" charset="-122"/>
                <a:ea typeface="华文中宋" panose="02010600040101010101" pitchFamily="2" charset="-122"/>
              </a:rPr>
              <a:t>世纪</a:t>
            </a:r>
            <a:r>
              <a:rPr lang="en-US" altLang="zh-CN" b="1" smtClean="0">
                <a:latin typeface="方正大标宋简体" panose="02010601030101010101" pitchFamily="2" charset="-122"/>
                <a:ea typeface="华文中宋" panose="02010600040101010101" pitchFamily="2" charset="-122"/>
              </a:rPr>
              <a:t>80</a:t>
            </a:r>
            <a:r>
              <a:rPr lang="zh-CN" altLang="en-US" b="1" smtClean="0">
                <a:latin typeface="方正大标宋简体" panose="02010601030101010101" pitchFamily="2" charset="-122"/>
                <a:ea typeface="华文中宋" panose="02010600040101010101" pitchFamily="2" charset="-122"/>
              </a:rPr>
              <a:t>年代后期，公安、银行、军队以及其他一些部门也相继建立了各自的专用计算机广域网。</a:t>
            </a:r>
          </a:p>
          <a:p>
            <a:pPr eaLnBrk="1">
              <a:lnSpc>
                <a:spcPct val="110000"/>
              </a:lnSpc>
              <a:buClr>
                <a:srgbClr val="CC0066"/>
              </a:buClr>
              <a:buFont typeface="Wingdings" panose="05000000000000000000" pitchFamily="2" charset="2"/>
              <a:buChar char="Ø"/>
            </a:pPr>
            <a:r>
              <a:rPr lang="en-US" altLang="zh-CN" b="1" smtClean="0">
                <a:latin typeface="方正大标宋简体" panose="02010601030101010101" pitchFamily="2" charset="-122"/>
                <a:ea typeface="华文中宋" panose="02010600040101010101" pitchFamily="2" charset="-122"/>
              </a:rPr>
              <a:t>1994</a:t>
            </a:r>
            <a:r>
              <a:rPr lang="zh-CN" altLang="en-US" b="1" smtClean="0">
                <a:latin typeface="方正大标宋简体" panose="02010601030101010101" pitchFamily="2" charset="-122"/>
                <a:ea typeface="华文中宋" panose="02010600040101010101" pitchFamily="2" charset="-122"/>
              </a:rPr>
              <a:t>年</a:t>
            </a:r>
            <a:r>
              <a:rPr lang="en-US" altLang="zh-CN" b="1" smtClean="0">
                <a:latin typeface="方正大标宋简体" panose="02010601030101010101" pitchFamily="2" charset="-122"/>
                <a:ea typeface="华文中宋" panose="02010600040101010101" pitchFamily="2" charset="-122"/>
              </a:rPr>
              <a:t>4</a:t>
            </a:r>
            <a:r>
              <a:rPr lang="zh-CN" altLang="en-US" b="1" smtClean="0">
                <a:latin typeface="方正大标宋简体" panose="02010601030101010101" pitchFamily="2" charset="-122"/>
                <a:ea typeface="华文中宋" panose="02010600040101010101" pitchFamily="2" charset="-122"/>
              </a:rPr>
              <a:t>月正式接入因特网，</a:t>
            </a:r>
            <a:r>
              <a:rPr lang="en-US" altLang="zh-CN" b="1" smtClean="0">
                <a:latin typeface="方正大标宋简体" panose="02010601030101010101" pitchFamily="2" charset="-122"/>
                <a:ea typeface="华文中宋" panose="02010600040101010101" pitchFamily="2" charset="-122"/>
              </a:rPr>
              <a:t>5</a:t>
            </a:r>
            <a:r>
              <a:rPr lang="zh-CN" altLang="en-US" b="1" smtClean="0">
                <a:latin typeface="方正大标宋简体" panose="02010601030101010101" pitchFamily="2" charset="-122"/>
                <a:ea typeface="华文中宋" panose="02010600040101010101" pitchFamily="2" charset="-122"/>
              </a:rPr>
              <a:t>月设立第一个</a:t>
            </a:r>
            <a:r>
              <a:rPr lang="en-US" altLang="zh-CN" b="1" smtClean="0">
                <a:latin typeface="方正大标宋简体" panose="02010601030101010101" pitchFamily="2" charset="-122"/>
                <a:ea typeface="华文中宋" panose="02010600040101010101" pitchFamily="2" charset="-122"/>
              </a:rPr>
              <a:t>Web</a:t>
            </a:r>
            <a:r>
              <a:rPr lang="zh-CN" altLang="en-US" b="1" smtClean="0">
                <a:latin typeface="方正大标宋简体" panose="02010601030101010101" pitchFamily="2" charset="-122"/>
                <a:ea typeface="华文中宋" panose="02010600040101010101" pitchFamily="2" charset="-122"/>
              </a:rPr>
              <a:t>服务器。</a:t>
            </a:r>
          </a:p>
          <a:p>
            <a:pPr eaLnBrk="1">
              <a:lnSpc>
                <a:spcPct val="110000"/>
              </a:lnSpc>
              <a:buClr>
                <a:srgbClr val="CC0066"/>
              </a:buClr>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陆续建造</a:t>
            </a:r>
            <a:r>
              <a:rPr lang="en-US" altLang="zh-CN" b="1" smtClean="0">
                <a:latin typeface="方正大标宋简体" panose="02010601030101010101" pitchFamily="2" charset="-122"/>
                <a:ea typeface="华文中宋" panose="02010600040101010101" pitchFamily="2" charset="-122"/>
              </a:rPr>
              <a:t>9</a:t>
            </a:r>
            <a:r>
              <a:rPr lang="zh-CN" altLang="en-US" b="1" smtClean="0">
                <a:latin typeface="方正大标宋简体" panose="02010601030101010101" pitchFamily="2" charset="-122"/>
                <a:ea typeface="华文中宋" panose="02010600040101010101" pitchFamily="2" charset="-122"/>
              </a:rPr>
              <a:t>个基于因特网技术的、可以和因特网互连的全国范围的公用计算机网络。</a:t>
            </a:r>
          </a:p>
          <a:p>
            <a:pPr eaLnBrk="1">
              <a:lnSpc>
                <a:spcPct val="110000"/>
              </a:lnSpc>
              <a:buClr>
                <a:srgbClr val="CC0066"/>
              </a:buClr>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上网计算机数、用户数也不断增加。</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wipe(down)">
                                      <p:cBhvr>
                                        <p:cTn id="7" dur="500"/>
                                        <p:tgtEl>
                                          <p:spTgt spid="405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05507">
                                            <p:txEl>
                                              <p:pRg st="1" end="1"/>
                                            </p:txEl>
                                          </p:spTgt>
                                        </p:tgtEl>
                                        <p:attrNameLst>
                                          <p:attrName>style.visibility</p:attrName>
                                        </p:attrNameLst>
                                      </p:cBhvr>
                                      <p:to>
                                        <p:strVal val="visible"/>
                                      </p:to>
                                    </p:set>
                                    <p:animEffect transition="in" filter="blinds(horizontal)">
                                      <p:cBhvr>
                                        <p:cTn id="12" dur="500"/>
                                        <p:tgtEl>
                                          <p:spTgt spid="4055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05507">
                                            <p:txEl>
                                              <p:pRg st="2" end="2"/>
                                            </p:txEl>
                                          </p:spTgt>
                                        </p:tgtEl>
                                        <p:attrNameLst>
                                          <p:attrName>style.visibility</p:attrName>
                                        </p:attrNameLst>
                                      </p:cBhvr>
                                      <p:to>
                                        <p:strVal val="visible"/>
                                      </p:to>
                                    </p:set>
                                    <p:animEffect transition="in" filter="wipe(down)">
                                      <p:cBhvr>
                                        <p:cTn id="17" dur="500"/>
                                        <p:tgtEl>
                                          <p:spTgt spid="4055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5507">
                                            <p:txEl>
                                              <p:pRg st="3" end="3"/>
                                            </p:txEl>
                                          </p:spTgt>
                                        </p:tgtEl>
                                        <p:attrNameLst>
                                          <p:attrName>style.visibility</p:attrName>
                                        </p:attrNameLst>
                                      </p:cBhvr>
                                      <p:to>
                                        <p:strVal val="visible"/>
                                      </p:to>
                                    </p:set>
                                    <p:animEffect transition="in" filter="blinds(horizontal)">
                                      <p:cBhvr>
                                        <p:cTn id="22" dur="500"/>
                                        <p:tgtEl>
                                          <p:spTgt spid="405507">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05507">
                                            <p:txEl>
                                              <p:pRg st="4" end="4"/>
                                            </p:txEl>
                                          </p:spTgt>
                                        </p:tgtEl>
                                        <p:attrNameLst>
                                          <p:attrName>style.visibility</p:attrName>
                                        </p:attrNameLst>
                                      </p:cBhvr>
                                      <p:to>
                                        <p:strVal val="visible"/>
                                      </p:to>
                                    </p:set>
                                    <p:animEffect transition="in" filter="blinds(horizontal)">
                                      <p:cBhvr>
                                        <p:cTn id="25" dur="500"/>
                                        <p:tgtEl>
                                          <p:spTgt spid="405507">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405507">
                                            <p:txEl>
                                              <p:pRg st="5" end="5"/>
                                            </p:txEl>
                                          </p:spTgt>
                                        </p:tgtEl>
                                        <p:attrNameLst>
                                          <p:attrName>style.visibility</p:attrName>
                                        </p:attrNameLst>
                                      </p:cBhvr>
                                      <p:to>
                                        <p:strVal val="visible"/>
                                      </p:to>
                                    </p:set>
                                    <p:animEffect transition="in" filter="blinds(horizontal)">
                                      <p:cBhvr>
                                        <p:cTn id="28" dur="500"/>
                                        <p:tgtEl>
                                          <p:spTgt spid="4055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AEE413D-D3D8-4732-AED3-8EB3337F6B7F}" type="slidenum">
              <a:rPr lang="en-US" altLang="zh-CN" sz="1400" smtClean="0"/>
              <a:pPr>
                <a:spcBef>
                  <a:spcPct val="0"/>
                </a:spcBef>
                <a:buClrTx/>
                <a:buSzTx/>
                <a:buFontTx/>
                <a:buNone/>
              </a:pPr>
              <a:t>177</a:t>
            </a:fld>
            <a:endParaRPr lang="en-US" altLang="zh-CN" sz="1400" smtClean="0"/>
          </a:p>
        </p:txBody>
      </p:sp>
      <p:sp>
        <p:nvSpPr>
          <p:cNvPr id="406530" name="Rectangle 2"/>
          <p:cNvSpPr>
            <a:spLocks noGrp="1" noChangeArrowheads="1"/>
          </p:cNvSpPr>
          <p:nvPr>
            <p:ph type="title"/>
          </p:nvPr>
        </p:nvSpPr>
        <p:spPr>
          <a:xfrm>
            <a:off x="533400" y="411163"/>
            <a:ext cx="8397875" cy="831850"/>
          </a:xfrm>
        </p:spPr>
        <p:txBody>
          <a:bodyPr/>
          <a:lstStyle/>
          <a:p>
            <a:pPr>
              <a:defRPr/>
            </a:pPr>
            <a:r>
              <a:rPr lang="zh-CN" altLang="en-US"/>
              <a:t>主要网络</a:t>
            </a:r>
          </a:p>
        </p:txBody>
      </p:sp>
      <p:sp>
        <p:nvSpPr>
          <p:cNvPr id="204804" name="Rectangle 3"/>
          <p:cNvSpPr>
            <a:spLocks noGrp="1" noChangeArrowheads="1"/>
          </p:cNvSpPr>
          <p:nvPr>
            <p:ph type="body" idx="1"/>
          </p:nvPr>
        </p:nvSpPr>
        <p:spPr>
          <a:xfrm>
            <a:off x="533400" y="1489075"/>
            <a:ext cx="8397875" cy="4759325"/>
          </a:xfrm>
        </p:spPr>
        <p:txBody>
          <a:bodyPr/>
          <a:lstStyle/>
          <a:p>
            <a:pPr lvl="3" eaLnBrk="1">
              <a:buFontTx/>
              <a:buNone/>
            </a:pP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1</a:t>
            </a:r>
            <a:r>
              <a:rPr lang="zh-CN" altLang="en-US" sz="2400" b="1" smtClean="0">
                <a:latin typeface="方正大标宋简体" panose="02010601030101010101" pitchFamily="2" charset="-122"/>
                <a:ea typeface="华文中宋" panose="02010600040101010101" pitchFamily="2" charset="-122"/>
              </a:rPr>
              <a:t>）中国公用计算机互联网</a:t>
            </a:r>
            <a:r>
              <a:rPr lang="en-US" altLang="zh-CN" sz="2400" b="1" smtClean="0">
                <a:latin typeface="方正大标宋简体" panose="02010601030101010101" pitchFamily="2" charset="-122"/>
                <a:ea typeface="华文中宋" panose="02010600040101010101" pitchFamily="2" charset="-122"/>
              </a:rPr>
              <a:t>CHINANET</a:t>
            </a:r>
          </a:p>
          <a:p>
            <a:pPr lvl="3" eaLnBrk="1">
              <a:buFontTx/>
              <a:buNone/>
            </a:pP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2</a:t>
            </a:r>
            <a:r>
              <a:rPr lang="zh-CN" altLang="en-US" sz="2400" b="1" smtClean="0">
                <a:latin typeface="方正大标宋简体" panose="02010601030101010101" pitchFamily="2" charset="-122"/>
                <a:ea typeface="华文中宋" panose="02010600040101010101" pitchFamily="2" charset="-122"/>
              </a:rPr>
              <a:t>）中国教育和科研计算机网</a:t>
            </a:r>
            <a:r>
              <a:rPr lang="en-US" altLang="zh-CN" sz="2400" b="1" smtClean="0">
                <a:latin typeface="方正大标宋简体" panose="02010601030101010101" pitchFamily="2" charset="-122"/>
                <a:ea typeface="华文中宋" panose="02010600040101010101" pitchFamily="2" charset="-122"/>
              </a:rPr>
              <a:t>CERNET</a:t>
            </a:r>
          </a:p>
          <a:p>
            <a:pPr lvl="3" eaLnBrk="1">
              <a:buFontTx/>
              <a:buNone/>
            </a:pP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3</a:t>
            </a:r>
            <a:r>
              <a:rPr lang="zh-CN" altLang="en-US" sz="2400" b="1" smtClean="0">
                <a:latin typeface="方正大标宋简体" panose="02010601030101010101" pitchFamily="2" charset="-122"/>
                <a:ea typeface="华文中宋" panose="02010600040101010101" pitchFamily="2" charset="-122"/>
              </a:rPr>
              <a:t>）中国科学技术网</a:t>
            </a:r>
            <a:r>
              <a:rPr lang="en-US" altLang="zh-CN" sz="2400" b="1" smtClean="0">
                <a:latin typeface="方正大标宋简体" panose="02010601030101010101" pitchFamily="2" charset="-122"/>
                <a:ea typeface="华文中宋" panose="02010600040101010101" pitchFamily="2" charset="-122"/>
              </a:rPr>
              <a:t>CSTNET</a:t>
            </a:r>
          </a:p>
          <a:p>
            <a:pPr lvl="3" eaLnBrk="1">
              <a:buFontTx/>
              <a:buNone/>
            </a:pP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4</a:t>
            </a:r>
            <a:r>
              <a:rPr lang="zh-CN" altLang="en-US" sz="2400" b="1" smtClean="0">
                <a:latin typeface="方正大标宋简体" panose="02010601030101010101" pitchFamily="2" charset="-122"/>
                <a:ea typeface="华文中宋" panose="02010600040101010101" pitchFamily="2" charset="-122"/>
              </a:rPr>
              <a:t>）中国联通互联网</a:t>
            </a:r>
            <a:r>
              <a:rPr lang="en-US" altLang="zh-CN" sz="2400" b="1" smtClean="0">
                <a:latin typeface="方正大标宋简体" panose="02010601030101010101" pitchFamily="2" charset="-122"/>
                <a:ea typeface="华文中宋" panose="02010600040101010101" pitchFamily="2" charset="-122"/>
              </a:rPr>
              <a:t>UNINET</a:t>
            </a:r>
          </a:p>
          <a:p>
            <a:pPr lvl="3" eaLnBrk="1">
              <a:buFontTx/>
              <a:buNone/>
            </a:pP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5</a:t>
            </a:r>
            <a:r>
              <a:rPr lang="zh-CN" altLang="en-US" sz="2400" b="1" smtClean="0">
                <a:latin typeface="方正大标宋简体" panose="02010601030101010101" pitchFamily="2" charset="-122"/>
                <a:ea typeface="华文中宋" panose="02010600040101010101" pitchFamily="2" charset="-122"/>
              </a:rPr>
              <a:t>）中国网通公用互联网</a:t>
            </a:r>
            <a:r>
              <a:rPr lang="en-US" altLang="zh-CN" sz="2400" b="1" smtClean="0">
                <a:latin typeface="方正大标宋简体" panose="02010601030101010101" pitchFamily="2" charset="-122"/>
                <a:ea typeface="华文中宋" panose="02010600040101010101" pitchFamily="2" charset="-122"/>
              </a:rPr>
              <a:t>CNCNET	</a:t>
            </a:r>
          </a:p>
          <a:p>
            <a:pPr lvl="3" eaLnBrk="1">
              <a:buFontTx/>
              <a:buNone/>
            </a:pP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6</a:t>
            </a:r>
            <a:r>
              <a:rPr lang="zh-CN" altLang="en-US" sz="2400" b="1" smtClean="0">
                <a:latin typeface="方正大标宋简体" panose="02010601030101010101" pitchFamily="2" charset="-122"/>
                <a:ea typeface="华文中宋" panose="02010600040101010101" pitchFamily="2" charset="-122"/>
              </a:rPr>
              <a:t>）中国国际经济贸易互联网</a:t>
            </a:r>
            <a:r>
              <a:rPr lang="en-US" altLang="zh-CN" sz="2400" b="1" smtClean="0">
                <a:latin typeface="方正大标宋简体" panose="02010601030101010101" pitchFamily="2" charset="-122"/>
                <a:ea typeface="华文中宋" panose="02010600040101010101" pitchFamily="2" charset="-122"/>
              </a:rPr>
              <a:t>CIETNET</a:t>
            </a:r>
          </a:p>
          <a:p>
            <a:pPr lvl="3" eaLnBrk="1">
              <a:buFontTx/>
              <a:buNone/>
            </a:pP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7</a:t>
            </a:r>
            <a:r>
              <a:rPr lang="zh-CN" altLang="en-US" sz="2400" b="1" smtClean="0">
                <a:latin typeface="方正大标宋简体" panose="02010601030101010101" pitchFamily="2" charset="-122"/>
                <a:ea typeface="华文中宋" panose="02010600040101010101" pitchFamily="2" charset="-122"/>
              </a:rPr>
              <a:t>）中国移动互联网</a:t>
            </a:r>
            <a:r>
              <a:rPr lang="en-US" altLang="zh-CN" sz="2400" b="1" smtClean="0">
                <a:latin typeface="方正大标宋简体" panose="02010601030101010101" pitchFamily="2" charset="-122"/>
                <a:ea typeface="华文中宋" panose="02010600040101010101" pitchFamily="2" charset="-122"/>
              </a:rPr>
              <a:t>CMNET</a:t>
            </a:r>
          </a:p>
          <a:p>
            <a:pPr lvl="3" eaLnBrk="1">
              <a:buFontTx/>
              <a:buNone/>
            </a:pP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8</a:t>
            </a:r>
            <a:r>
              <a:rPr lang="zh-CN" altLang="en-US" sz="2400" b="1" smtClean="0">
                <a:latin typeface="方正大标宋简体" panose="02010601030101010101" pitchFamily="2" charset="-122"/>
                <a:ea typeface="华文中宋" panose="02010600040101010101" pitchFamily="2" charset="-122"/>
              </a:rPr>
              <a:t>）中国长城互联网</a:t>
            </a:r>
            <a:r>
              <a:rPr lang="en-US" altLang="zh-CN" sz="2400" b="1" smtClean="0">
                <a:latin typeface="方正大标宋简体" panose="02010601030101010101" pitchFamily="2" charset="-122"/>
                <a:ea typeface="华文中宋" panose="02010600040101010101" pitchFamily="2" charset="-122"/>
              </a:rPr>
              <a:t>CGWNET</a:t>
            </a:r>
            <a:endParaRPr lang="zh-CN" altLang="en-US" sz="2400" b="1" smtClean="0">
              <a:latin typeface="方正大标宋简体" panose="02010601030101010101" pitchFamily="2" charset="-122"/>
              <a:ea typeface="华文中宋" panose="02010600040101010101" pitchFamily="2" charset="-122"/>
            </a:endParaRPr>
          </a:p>
          <a:p>
            <a:pPr lvl="3" eaLnBrk="1">
              <a:buFontTx/>
              <a:buNone/>
            </a:pPr>
            <a:r>
              <a:rPr lang="zh-CN" altLang="en-US" sz="2400" b="1" smtClean="0">
                <a:latin typeface="方正大标宋简体" panose="02010601030101010101" pitchFamily="2" charset="-122"/>
                <a:ea typeface="华文中宋" panose="02010600040101010101" pitchFamily="2" charset="-122"/>
              </a:rPr>
              <a:t>（</a:t>
            </a:r>
            <a:r>
              <a:rPr lang="en-US" altLang="zh-CN" sz="2400" b="1" smtClean="0">
                <a:latin typeface="方正大标宋简体" panose="02010601030101010101" pitchFamily="2" charset="-122"/>
                <a:ea typeface="华文中宋" panose="02010600040101010101" pitchFamily="2" charset="-122"/>
              </a:rPr>
              <a:t>9</a:t>
            </a:r>
            <a:r>
              <a:rPr lang="zh-CN" altLang="en-US" sz="2400" b="1" smtClean="0">
                <a:latin typeface="方正大标宋简体" panose="02010601030101010101" pitchFamily="2" charset="-122"/>
                <a:ea typeface="华文中宋" panose="02010600040101010101" pitchFamily="2" charset="-122"/>
              </a:rPr>
              <a:t>）中国卫星集团互联网</a:t>
            </a:r>
            <a:r>
              <a:rPr lang="en-US" altLang="zh-CN" sz="2400" b="1" smtClean="0">
                <a:latin typeface="方正大标宋简体" panose="02010601030101010101" pitchFamily="2" charset="-122"/>
                <a:ea typeface="华文中宋" panose="02010600040101010101" pitchFamily="2" charset="-122"/>
              </a:rPr>
              <a:t>CSNET</a:t>
            </a:r>
            <a:endParaRPr lang="zh-CN" altLang="en-US" sz="2400"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4CB6D299-9111-4BF3-A9E0-5C314461777C}" type="slidenum">
              <a:rPr lang="en-US" altLang="zh-CN" sz="1400" smtClean="0"/>
              <a:pPr>
                <a:spcBef>
                  <a:spcPct val="0"/>
                </a:spcBef>
                <a:buClrTx/>
                <a:buSzTx/>
                <a:buFontTx/>
                <a:buNone/>
              </a:pPr>
              <a:t>178</a:t>
            </a:fld>
            <a:endParaRPr lang="en-US" altLang="zh-CN" sz="1400" smtClean="0"/>
          </a:p>
        </p:txBody>
      </p:sp>
      <p:sp>
        <p:nvSpPr>
          <p:cNvPr id="366594" name="Rectangle 2"/>
          <p:cNvSpPr>
            <a:spLocks noGrp="1" noChangeArrowheads="1"/>
          </p:cNvSpPr>
          <p:nvPr>
            <p:ph type="title"/>
          </p:nvPr>
        </p:nvSpPr>
        <p:spPr>
          <a:xfrm>
            <a:off x="533400" y="411163"/>
            <a:ext cx="8397875" cy="831850"/>
          </a:xfrm>
        </p:spPr>
        <p:txBody>
          <a:bodyPr/>
          <a:lstStyle/>
          <a:p>
            <a:pPr>
              <a:defRPr/>
            </a:pPr>
            <a:r>
              <a:rPr lang="zh-CN" altLang="en-US">
                <a:ea typeface="华文中宋" panose="02010600040101010101" pitchFamily="2" charset="-122"/>
              </a:rPr>
              <a:t>典型网络</a:t>
            </a:r>
          </a:p>
        </p:txBody>
      </p:sp>
      <p:sp>
        <p:nvSpPr>
          <p:cNvPr id="366595" name="Rectangle 3"/>
          <p:cNvSpPr>
            <a:spLocks noGrp="1" noChangeArrowheads="1"/>
          </p:cNvSpPr>
          <p:nvPr>
            <p:ph type="body" idx="1"/>
          </p:nvPr>
        </p:nvSpPr>
        <p:spPr>
          <a:xfrm>
            <a:off x="533400" y="2794000"/>
            <a:ext cx="7772400" cy="3732213"/>
          </a:xfrm>
        </p:spPr>
        <p:txBody>
          <a:bodyPr/>
          <a:lstStyle/>
          <a:p>
            <a:pPr eaLnBrk="1">
              <a:lnSpc>
                <a:spcPct val="135000"/>
              </a:lnSpc>
              <a:spcBef>
                <a:spcPct val="10000"/>
              </a:spcBef>
              <a:buFont typeface="Wingdings" panose="05000000000000000000" pitchFamily="2" charset="2"/>
              <a:buChar char="ü"/>
            </a:pPr>
            <a:r>
              <a:rPr lang="en-US" altLang="zh-CN" b="1" i="1" smtClean="0">
                <a:solidFill>
                  <a:srgbClr val="FF0000"/>
                </a:solidFill>
                <a:latin typeface="方正大标宋简体" panose="02010601030101010101" pitchFamily="2" charset="-122"/>
                <a:ea typeface="华文中宋" panose="02010600040101010101" pitchFamily="2" charset="-122"/>
              </a:rPr>
              <a:t>CHINANET </a:t>
            </a:r>
            <a:r>
              <a:rPr lang="zh-CN" altLang="en-US" b="1" i="1" smtClean="0">
                <a:solidFill>
                  <a:srgbClr val="FF0000"/>
                </a:solidFill>
                <a:latin typeface="方正大标宋简体" panose="02010601030101010101" pitchFamily="2" charset="-122"/>
                <a:ea typeface="华文中宋" panose="02010600040101010101" pitchFamily="2" charset="-122"/>
              </a:rPr>
              <a:t>：</a:t>
            </a:r>
          </a:p>
          <a:p>
            <a:pPr eaLnBrk="1">
              <a:lnSpc>
                <a:spcPct val="135000"/>
              </a:lnSpc>
              <a:spcBef>
                <a:spcPct val="10000"/>
              </a:spcBef>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始建于</a:t>
            </a:r>
            <a:r>
              <a:rPr lang="en-US" altLang="zh-CN" b="1" smtClean="0">
                <a:latin typeface="方正大标宋简体" panose="02010601030101010101" pitchFamily="2" charset="-122"/>
                <a:ea typeface="华文中宋" panose="02010600040101010101" pitchFamily="2" charset="-122"/>
              </a:rPr>
              <a:t>1995</a:t>
            </a:r>
            <a:r>
              <a:rPr lang="zh-CN" altLang="en-US" b="1" smtClean="0">
                <a:latin typeface="方正大标宋简体" panose="02010601030101010101" pitchFamily="2" charset="-122"/>
                <a:ea typeface="华文中宋" panose="02010600040101010101" pitchFamily="2" charset="-122"/>
              </a:rPr>
              <a:t>年，由中国电信负责运营，最大的一个。</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Effect transition="in" filter="wipe(down)">
                                      <p:cBhvr>
                                        <p:cTn id="7" dur="500"/>
                                        <p:tgtEl>
                                          <p:spTgt spid="3665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6595">
                                            <p:txEl>
                                              <p:pRg st="1" end="1"/>
                                            </p:txEl>
                                          </p:spTgt>
                                        </p:tgtEl>
                                        <p:attrNameLst>
                                          <p:attrName>style.visibility</p:attrName>
                                        </p:attrNameLst>
                                      </p:cBhvr>
                                      <p:to>
                                        <p:strVal val="visible"/>
                                      </p:to>
                                    </p:set>
                                    <p:animEffect transition="in" filter="wipe(down)">
                                      <p:cBhvr>
                                        <p:cTn id="12" dur="500"/>
                                        <p:tgtEl>
                                          <p:spTgt spid="366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C4F586D-F2D2-43CF-BF03-61D93EE8F9C4}" type="slidenum">
              <a:rPr lang="en-US" altLang="zh-CN" sz="1400" smtClean="0"/>
              <a:pPr>
                <a:spcBef>
                  <a:spcPct val="0"/>
                </a:spcBef>
                <a:buClrTx/>
                <a:buSzTx/>
                <a:buFontTx/>
                <a:buNone/>
              </a:pPr>
              <a:t>179</a:t>
            </a:fld>
            <a:endParaRPr lang="en-US" altLang="zh-CN" sz="1400" smtClean="0"/>
          </a:p>
        </p:txBody>
      </p:sp>
      <p:sp>
        <p:nvSpPr>
          <p:cNvPr id="367618" name="Rectangle 2"/>
          <p:cNvSpPr>
            <a:spLocks noGrp="1" noChangeArrowheads="1"/>
          </p:cNvSpPr>
          <p:nvPr>
            <p:ph type="title"/>
          </p:nvPr>
        </p:nvSpPr>
        <p:spPr>
          <a:xfrm>
            <a:off x="533400" y="236538"/>
            <a:ext cx="7772400" cy="955675"/>
          </a:xfrm>
        </p:spPr>
        <p:txBody>
          <a:bodyPr/>
          <a:lstStyle/>
          <a:p>
            <a:pPr>
              <a:defRPr/>
            </a:pPr>
            <a:r>
              <a:rPr lang="zh-CN" altLang="en-US">
                <a:ea typeface="华文中宋" panose="02010600040101010101" pitchFamily="2" charset="-122"/>
              </a:rPr>
              <a:t>典型网络</a:t>
            </a:r>
          </a:p>
        </p:txBody>
      </p:sp>
      <p:sp>
        <p:nvSpPr>
          <p:cNvPr id="367619" name="Rectangle 3"/>
          <p:cNvSpPr>
            <a:spLocks noGrp="1" noChangeArrowheads="1"/>
          </p:cNvSpPr>
          <p:nvPr>
            <p:ph type="body" idx="1"/>
          </p:nvPr>
        </p:nvSpPr>
        <p:spPr>
          <a:xfrm>
            <a:off x="533400" y="1625600"/>
            <a:ext cx="7772400" cy="4064000"/>
          </a:xfrm>
        </p:spPr>
        <p:txBody>
          <a:bodyPr/>
          <a:lstStyle/>
          <a:p>
            <a:pPr eaLnBrk="1">
              <a:lnSpc>
                <a:spcPct val="135000"/>
              </a:lnSpc>
              <a:spcBef>
                <a:spcPct val="25000"/>
              </a:spcBef>
              <a:buFont typeface="Wingdings" panose="05000000000000000000" pitchFamily="2" charset="2"/>
              <a:buNone/>
            </a:pPr>
            <a:r>
              <a:rPr lang="en-US" altLang="zh-CN" b="1" smtClean="0">
                <a:solidFill>
                  <a:schemeClr val="accent2"/>
                </a:solidFill>
                <a:latin typeface="方正大标宋简体" panose="02010601030101010101" pitchFamily="2" charset="-122"/>
                <a:ea typeface="华文中宋" panose="02010600040101010101" pitchFamily="2" charset="-122"/>
                <a:sym typeface="Wingdings" panose="05000000000000000000" pitchFamily="2" charset="2"/>
              </a:rPr>
              <a:t>  </a:t>
            </a:r>
            <a:r>
              <a:rPr lang="en-US" altLang="zh-CN" b="1" i="1" smtClean="0">
                <a:solidFill>
                  <a:srgbClr val="FF0000"/>
                </a:solidFill>
                <a:latin typeface="方正大标宋简体" panose="02010601030101010101" pitchFamily="2" charset="-122"/>
                <a:ea typeface="华文中宋" panose="02010600040101010101" pitchFamily="2" charset="-122"/>
              </a:rPr>
              <a:t>CERNET</a:t>
            </a:r>
            <a:r>
              <a:rPr lang="zh-CN" altLang="en-US" b="1" i="1" smtClean="0">
                <a:solidFill>
                  <a:srgbClr val="FF0000"/>
                </a:solidFill>
                <a:latin typeface="方正大标宋简体" panose="02010601030101010101" pitchFamily="2" charset="-122"/>
                <a:ea typeface="华文中宋" panose="02010600040101010101" pitchFamily="2" charset="-122"/>
              </a:rPr>
              <a:t>（中国教育和科研计算机网</a:t>
            </a:r>
            <a:r>
              <a:rPr lang="zh-CN" altLang="en-US" b="1" smtClean="0">
                <a:solidFill>
                  <a:srgbClr val="FF0000"/>
                </a:solidFill>
                <a:latin typeface="方正大标宋简体" panose="02010601030101010101" pitchFamily="2" charset="-122"/>
                <a:ea typeface="华文中宋" panose="02010600040101010101" pitchFamily="2" charset="-122"/>
              </a:rPr>
              <a:t> ）</a:t>
            </a:r>
            <a:r>
              <a:rPr lang="zh-CN" altLang="en-US" b="1" i="1" smtClean="0">
                <a:solidFill>
                  <a:srgbClr val="FF0000"/>
                </a:solidFill>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1994</a:t>
            </a:r>
            <a:r>
              <a:rPr lang="zh-CN" altLang="en-US" b="1" smtClean="0">
                <a:latin typeface="方正大标宋简体" panose="02010601030101010101" pitchFamily="2" charset="-122"/>
                <a:ea typeface="华文中宋" panose="02010600040101010101" pitchFamily="2" charset="-122"/>
              </a:rPr>
              <a:t>年开始建设。是我国第一个完全依靠自己的科技人员设计、建设和运行的全国性计算机网络。</a:t>
            </a:r>
          </a:p>
          <a:p>
            <a:pPr eaLnBrk="1">
              <a:lnSpc>
                <a:spcPct val="135000"/>
              </a:lnSpc>
              <a:spcBef>
                <a:spcPct val="25000"/>
              </a:spcBef>
              <a:buFont typeface="Wingdings" panose="05000000000000000000" pitchFamily="2" charset="2"/>
              <a:buChar char="ü"/>
            </a:pPr>
            <a:r>
              <a:rPr lang="en-US" altLang="zh-CN" b="1" smtClean="0">
                <a:latin typeface="方正大标宋简体" panose="02010601030101010101" pitchFamily="2" charset="-122"/>
                <a:ea typeface="华文中宋" panose="02010600040101010101" pitchFamily="2" charset="-122"/>
              </a:rPr>
              <a:t>CERNET</a:t>
            </a:r>
            <a:r>
              <a:rPr lang="zh-CN" altLang="en-US" b="1" smtClean="0">
                <a:latin typeface="方正大标宋简体" panose="02010601030101010101" pitchFamily="2" charset="-122"/>
                <a:ea typeface="华文中宋" panose="02010600040101010101" pitchFamily="2" charset="-122"/>
              </a:rPr>
              <a:t>是一个三级结构的计算机网络，包括主干网、地区网</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全国共分</a:t>
            </a:r>
            <a:r>
              <a:rPr lang="en-US" altLang="zh-CN" b="1" smtClean="0">
                <a:latin typeface="方正大标宋简体" panose="02010601030101010101" pitchFamily="2" charset="-122"/>
                <a:ea typeface="华文中宋" panose="02010600040101010101" pitchFamily="2" charset="-122"/>
              </a:rPr>
              <a:t>8</a:t>
            </a:r>
            <a:r>
              <a:rPr lang="zh-CN" altLang="en-US" b="1" smtClean="0">
                <a:latin typeface="方正大标宋简体" panose="02010601030101010101" pitchFamily="2" charset="-122"/>
                <a:ea typeface="华文中宋" panose="02010600040101010101" pitchFamily="2" charset="-122"/>
              </a:rPr>
              <a:t>个地区</a:t>
            </a:r>
            <a:r>
              <a:rPr lang="en-US" altLang="zh-CN"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和校园网。</a:t>
            </a:r>
          </a:p>
          <a:p>
            <a:pPr eaLnBrk="1">
              <a:lnSpc>
                <a:spcPct val="135000"/>
              </a:lnSpc>
              <a:spcBef>
                <a:spcPct val="25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网络中心设在清华大学。可将全国大部分高等学校连接入网。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7619">
                                            <p:txEl>
                                              <p:pRg st="0" end="0"/>
                                            </p:txEl>
                                          </p:spTgt>
                                        </p:tgtEl>
                                        <p:attrNameLst>
                                          <p:attrName>style.visibility</p:attrName>
                                        </p:attrNameLst>
                                      </p:cBhvr>
                                      <p:to>
                                        <p:strVal val="visible"/>
                                      </p:to>
                                    </p:set>
                                    <p:animEffect transition="in" filter="wipe(down)">
                                      <p:cBhvr>
                                        <p:cTn id="7" dur="500"/>
                                        <p:tgtEl>
                                          <p:spTgt spid="3676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7619">
                                            <p:txEl>
                                              <p:pRg st="1" end="1"/>
                                            </p:txEl>
                                          </p:spTgt>
                                        </p:tgtEl>
                                        <p:attrNameLst>
                                          <p:attrName>style.visibility</p:attrName>
                                        </p:attrNameLst>
                                      </p:cBhvr>
                                      <p:to>
                                        <p:strVal val="visible"/>
                                      </p:to>
                                    </p:set>
                                    <p:animEffect transition="in" filter="wipe(down)">
                                      <p:cBhvr>
                                        <p:cTn id="12" dur="500"/>
                                        <p:tgtEl>
                                          <p:spTgt spid="3676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7619">
                                            <p:txEl>
                                              <p:pRg st="2" end="2"/>
                                            </p:txEl>
                                          </p:spTgt>
                                        </p:tgtEl>
                                        <p:attrNameLst>
                                          <p:attrName>style.visibility</p:attrName>
                                        </p:attrNameLst>
                                      </p:cBhvr>
                                      <p:to>
                                        <p:strVal val="visible"/>
                                      </p:to>
                                    </p:set>
                                    <p:animEffect transition="in" filter="wipe(down)">
                                      <p:cBhvr>
                                        <p:cTn id="17" dur="500"/>
                                        <p:tgtEl>
                                          <p:spTgt spid="3676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89ECA236-2E35-4925-B67E-C91BFA962476}" type="slidenum">
              <a:rPr lang="en-US" altLang="zh-CN" sz="1200" b="1" smtClean="0"/>
              <a:pPr>
                <a:spcBef>
                  <a:spcPct val="0"/>
                </a:spcBef>
                <a:buClrTx/>
                <a:buSzTx/>
                <a:buFontTx/>
                <a:buNone/>
              </a:pPr>
              <a:t>18</a:t>
            </a:fld>
            <a:endParaRPr lang="en-US" altLang="zh-CN" sz="1200" b="1" smtClean="0"/>
          </a:p>
        </p:txBody>
      </p:sp>
      <p:sp>
        <p:nvSpPr>
          <p:cNvPr id="221186" name="Rectangle 2"/>
          <p:cNvSpPr>
            <a:spLocks noGrp="1" noChangeArrowheads="1"/>
          </p:cNvSpPr>
          <p:nvPr>
            <p:ph type="title"/>
          </p:nvPr>
        </p:nvSpPr>
        <p:spPr>
          <a:xfrm>
            <a:off x="533400" y="411163"/>
            <a:ext cx="8397875" cy="831850"/>
          </a:xfrm>
        </p:spPr>
        <p:txBody>
          <a:bodyPr/>
          <a:lstStyle/>
          <a:p>
            <a:pPr>
              <a:defRPr/>
            </a:pPr>
            <a:r>
              <a:rPr lang="en-US" altLang="zh-CN" dirty="0" smtClean="0"/>
              <a:t>1.1.1</a:t>
            </a:r>
            <a:r>
              <a:rPr lang="en-US" altLang="zh-CN" dirty="0"/>
              <a:t> </a:t>
            </a:r>
            <a:r>
              <a:rPr lang="en-US" altLang="zh-CN" dirty="0" smtClean="0"/>
              <a:t>   </a:t>
            </a:r>
            <a:r>
              <a:rPr lang="zh-CN" altLang="en-US" dirty="0" smtClean="0"/>
              <a:t>因特网具体构成描述</a:t>
            </a:r>
            <a:endParaRPr lang="zh-CN" altLang="en-US" dirty="0"/>
          </a:p>
        </p:txBody>
      </p:sp>
      <p:grpSp>
        <p:nvGrpSpPr>
          <p:cNvPr id="22532" name="Group 738"/>
          <p:cNvGrpSpPr>
            <a:grpSpLocks/>
          </p:cNvGrpSpPr>
          <p:nvPr/>
        </p:nvGrpSpPr>
        <p:grpSpPr bwMode="auto">
          <a:xfrm>
            <a:off x="1262063" y="977900"/>
            <a:ext cx="6434137" cy="5595938"/>
            <a:chOff x="2982" y="618"/>
            <a:chExt cx="2674" cy="3525"/>
          </a:xfrm>
        </p:grpSpPr>
        <p:grpSp>
          <p:nvGrpSpPr>
            <p:cNvPr id="22533" name="Group 325"/>
            <p:cNvGrpSpPr>
              <a:grpSpLocks/>
            </p:cNvGrpSpPr>
            <p:nvPr/>
          </p:nvGrpSpPr>
          <p:grpSpPr bwMode="auto">
            <a:xfrm>
              <a:off x="5089" y="3702"/>
              <a:ext cx="364" cy="272"/>
              <a:chOff x="325" y="3442"/>
              <a:chExt cx="364" cy="272"/>
            </a:xfrm>
          </p:grpSpPr>
          <p:grpSp>
            <p:nvGrpSpPr>
              <p:cNvPr id="22927" name="Group 326"/>
              <p:cNvGrpSpPr>
                <a:grpSpLocks/>
              </p:cNvGrpSpPr>
              <p:nvPr/>
            </p:nvGrpSpPr>
            <p:grpSpPr bwMode="auto">
              <a:xfrm>
                <a:off x="383" y="3442"/>
                <a:ext cx="228" cy="108"/>
                <a:chOff x="3600" y="219"/>
                <a:chExt cx="360" cy="175"/>
              </a:xfrm>
            </p:grpSpPr>
            <p:sp>
              <p:nvSpPr>
                <p:cNvPr id="22929" name="Oval 3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930" name="Line 32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1" name="Line 32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2" name="Rectangle 330"/>
                <p:cNvSpPr>
                  <a:spLocks noChangeArrowheads="1"/>
                </p:cNvSpPr>
                <p:nvPr/>
              </p:nvSpPr>
              <p:spPr bwMode="auto">
                <a:xfrm>
                  <a:off x="3603" y="289"/>
                  <a:ext cx="354" cy="6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933" name="Oval 3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934" name="Group 332"/>
                <p:cNvGrpSpPr>
                  <a:grpSpLocks/>
                </p:cNvGrpSpPr>
                <p:nvPr/>
              </p:nvGrpSpPr>
              <p:grpSpPr bwMode="auto">
                <a:xfrm>
                  <a:off x="3686" y="244"/>
                  <a:ext cx="177" cy="66"/>
                  <a:chOff x="2848" y="848"/>
                  <a:chExt cx="140" cy="98"/>
                </a:xfrm>
              </p:grpSpPr>
              <p:sp>
                <p:nvSpPr>
                  <p:cNvPr id="22939" name="Line 3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40" name="Line 3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41" name="Line 3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935" name="Group 336"/>
                <p:cNvGrpSpPr>
                  <a:grpSpLocks/>
                </p:cNvGrpSpPr>
                <p:nvPr/>
              </p:nvGrpSpPr>
              <p:grpSpPr bwMode="auto">
                <a:xfrm flipV="1">
                  <a:off x="3686" y="243"/>
                  <a:ext cx="177" cy="66"/>
                  <a:chOff x="2848" y="848"/>
                  <a:chExt cx="140" cy="98"/>
                </a:xfrm>
              </p:grpSpPr>
              <p:sp>
                <p:nvSpPr>
                  <p:cNvPr id="22936" name="Line 33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7" name="Line 33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38" name="Line 33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2928" name="Text Box 340"/>
              <p:cNvSpPr txBox="1">
                <a:spLocks noChangeArrowheads="1"/>
              </p:cNvSpPr>
              <p:nvPr/>
            </p:nvSpPr>
            <p:spPr bwMode="auto">
              <a:xfrm>
                <a:off x="325" y="3549"/>
                <a:ext cx="364"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TW" sz="1100" b="1">
                    <a:solidFill>
                      <a:schemeClr val="accent2"/>
                    </a:solidFill>
                    <a:cs typeface="Times New Roman" panose="02020603050405020304" pitchFamily="18" charset="0"/>
                  </a:rPr>
                  <a:t>router</a:t>
                </a:r>
              </a:p>
            </p:txBody>
          </p:sp>
        </p:grpSp>
        <p:grpSp>
          <p:nvGrpSpPr>
            <p:cNvPr id="22534" name="Group 341"/>
            <p:cNvGrpSpPr>
              <a:grpSpLocks/>
            </p:cNvGrpSpPr>
            <p:nvPr/>
          </p:nvGrpSpPr>
          <p:grpSpPr bwMode="auto">
            <a:xfrm>
              <a:off x="3152" y="3022"/>
              <a:ext cx="804" cy="1121"/>
              <a:chOff x="92" y="835"/>
              <a:chExt cx="804" cy="1121"/>
            </a:xfrm>
          </p:grpSpPr>
          <p:grpSp>
            <p:nvGrpSpPr>
              <p:cNvPr id="22909" name="Group 342"/>
              <p:cNvGrpSpPr>
                <a:grpSpLocks/>
              </p:cNvGrpSpPr>
              <p:nvPr/>
            </p:nvGrpSpPr>
            <p:grpSpPr bwMode="auto">
              <a:xfrm>
                <a:off x="92" y="1416"/>
                <a:ext cx="220" cy="245"/>
                <a:chOff x="2870" y="1518"/>
                <a:chExt cx="292" cy="320"/>
              </a:xfrm>
            </p:grpSpPr>
            <p:graphicFrame>
              <p:nvGraphicFramePr>
                <p:cNvPr id="22925" name="Object 34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2142" name="Clip" r:id="rId3" imgW="826829" imgH="840406" progId="MS_ClipArt_Gallery.2">
                        <p:embed/>
                      </p:oleObj>
                    </mc:Choice>
                    <mc:Fallback>
                      <p:oleObj name="Clip" r:id="rId3" imgW="826829" imgH="840406" progId="MS_ClipArt_Gallery.2">
                        <p:embed/>
                        <p:pic>
                          <p:nvPicPr>
                            <p:cNvPr id="0" name="Object 3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26" name="Object 34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2143" name="Clip" r:id="rId5" imgW="1268295" imgH="1199426" progId="MS_ClipArt_Gallery.2">
                        <p:embed/>
                      </p:oleObj>
                    </mc:Choice>
                    <mc:Fallback>
                      <p:oleObj name="Clip" r:id="rId5" imgW="1268295" imgH="1199426" progId="MS_ClipArt_Gallery.2">
                        <p:embed/>
                        <p:pic>
                          <p:nvPicPr>
                            <p:cNvPr id="0" name="Object 3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910" name="Object 345"/>
              <p:cNvGraphicFramePr>
                <a:graphicFrameLocks noChangeAspect="1"/>
              </p:cNvGraphicFramePr>
              <p:nvPr/>
            </p:nvGraphicFramePr>
            <p:xfrm>
              <a:off x="131" y="843"/>
              <a:ext cx="207" cy="173"/>
            </p:xfrm>
            <a:graphic>
              <a:graphicData uri="http://schemas.openxmlformats.org/presentationml/2006/ole">
                <mc:AlternateContent xmlns:mc="http://schemas.openxmlformats.org/markup-compatibility/2006">
                  <mc:Choice xmlns:v="urn:schemas-microsoft-com:vml" Requires="v">
                    <p:oleObj spid="_x0000_s232144" name="Clip" r:id="rId7" imgW="1307263" imgH="1084139" progId="MS_ClipArt_Gallery.2">
                      <p:embed/>
                    </p:oleObj>
                  </mc:Choice>
                  <mc:Fallback>
                    <p:oleObj name="Clip" r:id="rId7" imgW="1307263" imgH="1084139" progId="MS_ClipArt_Gallery.2">
                      <p:embed/>
                      <p:pic>
                        <p:nvPicPr>
                          <p:cNvPr id="0" name="Object 3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 y="843"/>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911" name="Group 346"/>
              <p:cNvGrpSpPr>
                <a:grpSpLocks/>
              </p:cNvGrpSpPr>
              <p:nvPr/>
            </p:nvGrpSpPr>
            <p:grpSpPr bwMode="auto">
              <a:xfrm>
                <a:off x="171" y="1105"/>
                <a:ext cx="148" cy="241"/>
                <a:chOff x="4180" y="783"/>
                <a:chExt cx="150" cy="307"/>
              </a:xfrm>
            </p:grpSpPr>
            <p:sp>
              <p:nvSpPr>
                <p:cNvPr id="22917" name="AutoShape 347"/>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918" name="Rectangle 348"/>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919" name="Rectangle 34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920" name="AutoShape 35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921" name="Line 351"/>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22" name="Line 352"/>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23" name="Rectangle 35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924" name="Rectangle 354"/>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pic>
            <p:nvPicPr>
              <p:cNvPr id="22912" name="Picture 355" descr="imgyjavg[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 y="1763"/>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13" name="Text Box 356"/>
              <p:cNvSpPr txBox="1">
                <a:spLocks noChangeArrowheads="1"/>
              </p:cNvSpPr>
              <p:nvPr/>
            </p:nvSpPr>
            <p:spPr bwMode="auto">
              <a:xfrm>
                <a:off x="365" y="835"/>
                <a:ext cx="240"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TW" sz="1100" b="1">
                    <a:solidFill>
                      <a:schemeClr val="accent2"/>
                    </a:solidFill>
                    <a:cs typeface="Times New Roman" panose="02020603050405020304" pitchFamily="18" charset="0"/>
                  </a:rPr>
                  <a:t>PC</a:t>
                </a:r>
              </a:p>
            </p:txBody>
          </p:sp>
          <p:sp>
            <p:nvSpPr>
              <p:cNvPr id="22914" name="Text Box 357"/>
              <p:cNvSpPr txBox="1">
                <a:spLocks noChangeArrowheads="1"/>
              </p:cNvSpPr>
              <p:nvPr/>
            </p:nvSpPr>
            <p:spPr bwMode="auto">
              <a:xfrm>
                <a:off x="375" y="1107"/>
                <a:ext cx="35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TW" sz="1100" b="1">
                    <a:solidFill>
                      <a:schemeClr val="accent2"/>
                    </a:solidFill>
                    <a:cs typeface="Times New Roman" panose="02020603050405020304" pitchFamily="18" charset="0"/>
                  </a:rPr>
                  <a:t>server</a:t>
                </a:r>
              </a:p>
            </p:txBody>
          </p:sp>
          <p:sp>
            <p:nvSpPr>
              <p:cNvPr id="22915" name="Text Box 358"/>
              <p:cNvSpPr txBox="1">
                <a:spLocks noChangeArrowheads="1"/>
              </p:cNvSpPr>
              <p:nvPr/>
            </p:nvSpPr>
            <p:spPr bwMode="auto">
              <a:xfrm>
                <a:off x="404" y="1437"/>
                <a:ext cx="423"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lnSpc>
                    <a:spcPct val="75000"/>
                  </a:lnSpc>
                  <a:spcBef>
                    <a:spcPct val="0"/>
                  </a:spcBef>
                  <a:buClrTx/>
                  <a:buSzTx/>
                  <a:buFontTx/>
                  <a:buNone/>
                </a:pPr>
                <a:r>
                  <a:rPr lang="en-US" altLang="zh-TW" sz="1100" b="1">
                    <a:solidFill>
                      <a:schemeClr val="accent2"/>
                    </a:solidFill>
                    <a:cs typeface="Times New Roman" panose="02020603050405020304" pitchFamily="18" charset="0"/>
                  </a:rPr>
                  <a:t>wireless</a:t>
                </a:r>
              </a:p>
              <a:p>
                <a:pPr algn="ctr">
                  <a:lnSpc>
                    <a:spcPct val="75000"/>
                  </a:lnSpc>
                  <a:spcBef>
                    <a:spcPct val="0"/>
                  </a:spcBef>
                  <a:buClrTx/>
                  <a:buSzTx/>
                  <a:buFontTx/>
                  <a:buNone/>
                </a:pPr>
                <a:r>
                  <a:rPr lang="en-US" altLang="zh-TW" sz="1100" b="1">
                    <a:solidFill>
                      <a:schemeClr val="accent2"/>
                    </a:solidFill>
                    <a:cs typeface="Times New Roman" panose="02020603050405020304" pitchFamily="18" charset="0"/>
                  </a:rPr>
                  <a:t>laptop</a:t>
                </a:r>
              </a:p>
            </p:txBody>
          </p:sp>
          <p:sp>
            <p:nvSpPr>
              <p:cNvPr id="22916" name="Text Box 359"/>
              <p:cNvSpPr txBox="1">
                <a:spLocks noChangeArrowheads="1"/>
              </p:cNvSpPr>
              <p:nvPr/>
            </p:nvSpPr>
            <p:spPr bwMode="auto">
              <a:xfrm>
                <a:off x="415" y="1738"/>
                <a:ext cx="48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lnSpc>
                    <a:spcPct val="75000"/>
                  </a:lnSpc>
                  <a:spcBef>
                    <a:spcPct val="0"/>
                  </a:spcBef>
                  <a:buClrTx/>
                  <a:buSzTx/>
                  <a:buFontTx/>
                  <a:buNone/>
                </a:pPr>
                <a:r>
                  <a:rPr lang="en-US" altLang="zh-TW" sz="1100" b="1">
                    <a:solidFill>
                      <a:schemeClr val="accent2"/>
                    </a:solidFill>
                    <a:cs typeface="Times New Roman" panose="02020603050405020304" pitchFamily="18" charset="0"/>
                  </a:rPr>
                  <a:t>cellular </a:t>
                </a:r>
              </a:p>
              <a:p>
                <a:pPr algn="ctr">
                  <a:lnSpc>
                    <a:spcPct val="75000"/>
                  </a:lnSpc>
                  <a:spcBef>
                    <a:spcPct val="0"/>
                  </a:spcBef>
                  <a:buClrTx/>
                  <a:buSzTx/>
                  <a:buFontTx/>
                  <a:buNone/>
                </a:pPr>
                <a:r>
                  <a:rPr lang="en-US" altLang="zh-TW" sz="1100" b="1">
                    <a:solidFill>
                      <a:schemeClr val="accent2"/>
                    </a:solidFill>
                    <a:cs typeface="Times New Roman" panose="02020603050405020304" pitchFamily="18" charset="0"/>
                  </a:rPr>
                  <a:t>handheld</a:t>
                </a:r>
              </a:p>
            </p:txBody>
          </p:sp>
        </p:grpSp>
        <p:grpSp>
          <p:nvGrpSpPr>
            <p:cNvPr id="22535" name="Group 360"/>
            <p:cNvGrpSpPr>
              <a:grpSpLocks/>
            </p:cNvGrpSpPr>
            <p:nvPr/>
          </p:nvGrpSpPr>
          <p:grpSpPr bwMode="auto">
            <a:xfrm>
              <a:off x="4059" y="3475"/>
              <a:ext cx="789" cy="553"/>
              <a:chOff x="213" y="2435"/>
              <a:chExt cx="789" cy="553"/>
            </a:xfrm>
          </p:grpSpPr>
          <p:grpSp>
            <p:nvGrpSpPr>
              <p:cNvPr id="22857" name="Group 361"/>
              <p:cNvGrpSpPr>
                <a:grpSpLocks/>
              </p:cNvGrpSpPr>
              <p:nvPr/>
            </p:nvGrpSpPr>
            <p:grpSpPr bwMode="auto">
              <a:xfrm>
                <a:off x="213" y="2446"/>
                <a:ext cx="149" cy="213"/>
                <a:chOff x="2556" y="2689"/>
                <a:chExt cx="183" cy="255"/>
              </a:xfrm>
            </p:grpSpPr>
            <p:pic>
              <p:nvPicPr>
                <p:cNvPr id="22892" name="Picture 362" descr="31u_bnrz[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93" name="Freeform 363"/>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94" name="Freeform 364"/>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95" name="Freeform 365"/>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96" name="Freeform 366"/>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97" name="Freeform 367"/>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98" name="Freeform 368"/>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99" name="Freeform 369"/>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00" name="Freeform 370"/>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01" name="Freeform 371"/>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02" name="Freeform 372"/>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03" name="Freeform 373"/>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04" name="Freeform 374"/>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05" name="Freeform 375"/>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06" name="Freeform 376"/>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07" name="Freeform 377"/>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908" name="Freeform 378"/>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858" name="Group 379"/>
              <p:cNvGrpSpPr>
                <a:grpSpLocks/>
              </p:cNvGrpSpPr>
              <p:nvPr/>
            </p:nvGrpSpPr>
            <p:grpSpPr bwMode="auto">
              <a:xfrm>
                <a:off x="382" y="2435"/>
                <a:ext cx="139" cy="238"/>
                <a:chOff x="3796" y="1043"/>
                <a:chExt cx="865" cy="1237"/>
              </a:xfrm>
            </p:grpSpPr>
            <p:sp>
              <p:nvSpPr>
                <p:cNvPr id="22862" name="Line 380"/>
                <p:cNvSpPr>
                  <a:spLocks noChangeShapeType="1"/>
                </p:cNvSpPr>
                <p:nvPr/>
              </p:nvSpPr>
              <p:spPr bwMode="auto">
                <a:xfrm flipH="1">
                  <a:off x="3992" y="1481"/>
                  <a:ext cx="235" cy="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63" name="Line 381"/>
                <p:cNvSpPr>
                  <a:spLocks noChangeShapeType="1"/>
                </p:cNvSpPr>
                <p:nvPr/>
              </p:nvSpPr>
              <p:spPr bwMode="auto">
                <a:xfrm>
                  <a:off x="4227" y="1481"/>
                  <a:ext cx="236"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64" name="Line 382"/>
                <p:cNvSpPr>
                  <a:spLocks noChangeShapeType="1"/>
                </p:cNvSpPr>
                <p:nvPr/>
              </p:nvSpPr>
              <p:spPr bwMode="auto">
                <a:xfrm>
                  <a:off x="3992" y="2201"/>
                  <a:ext cx="235"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65" name="Line 383"/>
                <p:cNvSpPr>
                  <a:spLocks noChangeShapeType="1"/>
                </p:cNvSpPr>
                <p:nvPr/>
              </p:nvSpPr>
              <p:spPr bwMode="auto">
                <a:xfrm flipH="1">
                  <a:off x="4227" y="2201"/>
                  <a:ext cx="236"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66" name="Line 384"/>
                <p:cNvSpPr>
                  <a:spLocks noChangeShapeType="1"/>
                </p:cNvSpPr>
                <p:nvPr/>
              </p:nvSpPr>
              <p:spPr bwMode="auto">
                <a:xfrm>
                  <a:off x="4227" y="1497"/>
                  <a:ext cx="0" cy="7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67" name="Line 385"/>
                <p:cNvSpPr>
                  <a:spLocks noChangeShapeType="1"/>
                </p:cNvSpPr>
                <p:nvPr/>
              </p:nvSpPr>
              <p:spPr bwMode="auto">
                <a:xfrm flipV="1">
                  <a:off x="3992" y="2127"/>
                  <a:ext cx="235" cy="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68" name="Line 386"/>
                <p:cNvSpPr>
                  <a:spLocks noChangeShapeType="1"/>
                </p:cNvSpPr>
                <p:nvPr/>
              </p:nvSpPr>
              <p:spPr bwMode="auto">
                <a:xfrm flipH="1" flipV="1">
                  <a:off x="4227" y="2127"/>
                  <a:ext cx="236"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69" name="Line 387"/>
                <p:cNvSpPr>
                  <a:spLocks noChangeShapeType="1"/>
                </p:cNvSpPr>
                <p:nvPr/>
              </p:nvSpPr>
              <p:spPr bwMode="auto">
                <a:xfrm>
                  <a:off x="4092" y="1890"/>
                  <a:ext cx="135" cy="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70" name="Line 388"/>
                <p:cNvSpPr>
                  <a:spLocks noChangeShapeType="1"/>
                </p:cNvSpPr>
                <p:nvPr/>
              </p:nvSpPr>
              <p:spPr bwMode="auto">
                <a:xfrm flipV="1">
                  <a:off x="4227" y="1890"/>
                  <a:ext cx="143" cy="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71" name="Line 389"/>
                <p:cNvSpPr>
                  <a:spLocks noChangeShapeType="1"/>
                </p:cNvSpPr>
                <p:nvPr/>
              </p:nvSpPr>
              <p:spPr bwMode="auto">
                <a:xfrm>
                  <a:off x="4047" y="1996"/>
                  <a:ext cx="175"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72" name="Line 390"/>
                <p:cNvSpPr>
                  <a:spLocks noChangeShapeType="1"/>
                </p:cNvSpPr>
                <p:nvPr/>
              </p:nvSpPr>
              <p:spPr bwMode="auto">
                <a:xfrm flipV="1">
                  <a:off x="4227" y="2012"/>
                  <a:ext cx="176" cy="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73" name="Line 391"/>
                <p:cNvSpPr>
                  <a:spLocks noChangeShapeType="1"/>
                </p:cNvSpPr>
                <p:nvPr/>
              </p:nvSpPr>
              <p:spPr bwMode="auto">
                <a:xfrm flipV="1">
                  <a:off x="4227" y="1782"/>
                  <a:ext cx="90" cy="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74" name="Line 392"/>
                <p:cNvSpPr>
                  <a:spLocks noChangeShapeType="1"/>
                </p:cNvSpPr>
                <p:nvPr/>
              </p:nvSpPr>
              <p:spPr bwMode="auto">
                <a:xfrm flipV="1">
                  <a:off x="4227" y="1632"/>
                  <a:ext cx="57" cy="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75" name="Line 393"/>
                <p:cNvSpPr>
                  <a:spLocks noChangeShapeType="1"/>
                </p:cNvSpPr>
                <p:nvPr/>
              </p:nvSpPr>
              <p:spPr bwMode="auto">
                <a:xfrm>
                  <a:off x="4126" y="1772"/>
                  <a:ext cx="109" cy="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76" name="Line 394"/>
                <p:cNvSpPr>
                  <a:spLocks noChangeShapeType="1"/>
                </p:cNvSpPr>
                <p:nvPr/>
              </p:nvSpPr>
              <p:spPr bwMode="auto">
                <a:xfrm>
                  <a:off x="4175" y="1625"/>
                  <a:ext cx="63" cy="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2877" name="Group 395"/>
                <p:cNvGrpSpPr>
                  <a:grpSpLocks/>
                </p:cNvGrpSpPr>
                <p:nvPr/>
              </p:nvGrpSpPr>
              <p:grpSpPr bwMode="auto">
                <a:xfrm>
                  <a:off x="4269" y="1415"/>
                  <a:ext cx="392" cy="137"/>
                  <a:chOff x="4227" y="1360"/>
                  <a:chExt cx="863" cy="270"/>
                </a:xfrm>
              </p:grpSpPr>
              <p:sp>
                <p:nvSpPr>
                  <p:cNvPr id="22888" name="Line 396"/>
                  <p:cNvSpPr>
                    <a:spLocks noChangeShapeType="1"/>
                  </p:cNvSpPr>
                  <p:nvPr/>
                </p:nvSpPr>
                <p:spPr bwMode="auto">
                  <a:xfrm>
                    <a:off x="4227" y="1604"/>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89" name="Line 397"/>
                  <p:cNvSpPr>
                    <a:spLocks noChangeShapeType="1"/>
                  </p:cNvSpPr>
                  <p:nvPr/>
                </p:nvSpPr>
                <p:spPr bwMode="auto">
                  <a:xfrm rot="6361956" flipH="1" flipV="1">
                    <a:off x="4464" y="1205"/>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90" name="Line 398"/>
                  <p:cNvSpPr>
                    <a:spLocks noChangeShapeType="1"/>
                  </p:cNvSpPr>
                  <p:nvPr/>
                </p:nvSpPr>
                <p:spPr bwMode="auto">
                  <a:xfrm rot="6361956">
                    <a:off x="4602" y="1393"/>
                    <a:ext cx="189" cy="203"/>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91" name="Line 399"/>
                  <p:cNvSpPr>
                    <a:spLocks noChangeShapeType="1"/>
                  </p:cNvSpPr>
                  <p:nvPr/>
                </p:nvSpPr>
                <p:spPr bwMode="auto">
                  <a:xfrm rot="6361956" flipH="1" flipV="1">
                    <a:off x="4745" y="1286"/>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2878" name="Group 400"/>
                <p:cNvGrpSpPr>
                  <a:grpSpLocks/>
                </p:cNvGrpSpPr>
                <p:nvPr/>
              </p:nvGrpSpPr>
              <p:grpSpPr bwMode="auto">
                <a:xfrm rot="5700496">
                  <a:off x="4053" y="1170"/>
                  <a:ext cx="392" cy="137"/>
                  <a:chOff x="4227" y="1360"/>
                  <a:chExt cx="863" cy="270"/>
                </a:xfrm>
              </p:grpSpPr>
              <p:sp>
                <p:nvSpPr>
                  <p:cNvPr id="22884" name="Line 401"/>
                  <p:cNvSpPr>
                    <a:spLocks noChangeShapeType="1"/>
                  </p:cNvSpPr>
                  <p:nvPr/>
                </p:nvSpPr>
                <p:spPr bwMode="auto">
                  <a:xfrm>
                    <a:off x="4227" y="1604"/>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85" name="Line 402"/>
                  <p:cNvSpPr>
                    <a:spLocks noChangeShapeType="1"/>
                  </p:cNvSpPr>
                  <p:nvPr/>
                </p:nvSpPr>
                <p:spPr bwMode="auto">
                  <a:xfrm rot="6361956" flipH="1" flipV="1">
                    <a:off x="4464" y="1205"/>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86" name="Line 403"/>
                  <p:cNvSpPr>
                    <a:spLocks noChangeShapeType="1"/>
                  </p:cNvSpPr>
                  <p:nvPr/>
                </p:nvSpPr>
                <p:spPr bwMode="auto">
                  <a:xfrm rot="6361956">
                    <a:off x="4602" y="1393"/>
                    <a:ext cx="189" cy="203"/>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87" name="Line 404"/>
                  <p:cNvSpPr>
                    <a:spLocks noChangeShapeType="1"/>
                  </p:cNvSpPr>
                  <p:nvPr/>
                </p:nvSpPr>
                <p:spPr bwMode="auto">
                  <a:xfrm rot="6361956" flipH="1" flipV="1">
                    <a:off x="4745" y="1286"/>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2879" name="Group 405"/>
                <p:cNvGrpSpPr>
                  <a:grpSpLocks/>
                </p:cNvGrpSpPr>
                <p:nvPr/>
              </p:nvGrpSpPr>
              <p:grpSpPr bwMode="auto">
                <a:xfrm rot="10800000">
                  <a:off x="3796" y="1402"/>
                  <a:ext cx="392" cy="137"/>
                  <a:chOff x="4227" y="1360"/>
                  <a:chExt cx="863" cy="270"/>
                </a:xfrm>
              </p:grpSpPr>
              <p:sp>
                <p:nvSpPr>
                  <p:cNvPr id="22880" name="Line 406"/>
                  <p:cNvSpPr>
                    <a:spLocks noChangeShapeType="1"/>
                  </p:cNvSpPr>
                  <p:nvPr/>
                </p:nvSpPr>
                <p:spPr bwMode="auto">
                  <a:xfrm>
                    <a:off x="4227" y="1604"/>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81" name="Line 407"/>
                  <p:cNvSpPr>
                    <a:spLocks noChangeShapeType="1"/>
                  </p:cNvSpPr>
                  <p:nvPr/>
                </p:nvSpPr>
                <p:spPr bwMode="auto">
                  <a:xfrm rot="6361956" flipH="1" flipV="1">
                    <a:off x="4464" y="1205"/>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82" name="Line 408"/>
                  <p:cNvSpPr>
                    <a:spLocks noChangeShapeType="1"/>
                  </p:cNvSpPr>
                  <p:nvPr/>
                </p:nvSpPr>
                <p:spPr bwMode="auto">
                  <a:xfrm rot="6361956">
                    <a:off x="4602" y="1393"/>
                    <a:ext cx="189" cy="203"/>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83" name="Line 409"/>
                  <p:cNvSpPr>
                    <a:spLocks noChangeShapeType="1"/>
                  </p:cNvSpPr>
                  <p:nvPr/>
                </p:nvSpPr>
                <p:spPr bwMode="auto">
                  <a:xfrm rot="6361956" flipH="1" flipV="1">
                    <a:off x="4745" y="1286"/>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22859" name="Text Box 410"/>
              <p:cNvSpPr txBox="1">
                <a:spLocks noChangeArrowheads="1"/>
              </p:cNvSpPr>
              <p:nvPr/>
            </p:nvSpPr>
            <p:spPr bwMode="auto">
              <a:xfrm>
                <a:off x="598" y="2770"/>
                <a:ext cx="342"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lnSpc>
                    <a:spcPct val="75000"/>
                  </a:lnSpc>
                  <a:spcBef>
                    <a:spcPct val="0"/>
                  </a:spcBef>
                  <a:buClrTx/>
                  <a:buSzTx/>
                  <a:buFontTx/>
                  <a:buNone/>
                </a:pPr>
                <a:r>
                  <a:rPr lang="en-US" altLang="zh-TW" sz="1100" b="1">
                    <a:solidFill>
                      <a:schemeClr val="accent2"/>
                    </a:solidFill>
                    <a:cs typeface="Times New Roman" panose="02020603050405020304" pitchFamily="18" charset="0"/>
                  </a:rPr>
                  <a:t>wired</a:t>
                </a:r>
              </a:p>
              <a:p>
                <a:pPr algn="ctr">
                  <a:lnSpc>
                    <a:spcPct val="75000"/>
                  </a:lnSpc>
                  <a:spcBef>
                    <a:spcPct val="0"/>
                  </a:spcBef>
                  <a:buClrTx/>
                  <a:buSzTx/>
                  <a:buFontTx/>
                  <a:buNone/>
                </a:pPr>
                <a:r>
                  <a:rPr lang="en-US" altLang="zh-TW" sz="1100" b="1">
                    <a:solidFill>
                      <a:schemeClr val="accent2"/>
                    </a:solidFill>
                    <a:cs typeface="Times New Roman" panose="02020603050405020304" pitchFamily="18" charset="0"/>
                  </a:rPr>
                  <a:t>links</a:t>
                </a:r>
              </a:p>
            </p:txBody>
          </p:sp>
          <p:sp>
            <p:nvSpPr>
              <p:cNvPr id="22860" name="Line 411"/>
              <p:cNvSpPr>
                <a:spLocks noChangeShapeType="1"/>
              </p:cNvSpPr>
              <p:nvPr/>
            </p:nvSpPr>
            <p:spPr bwMode="auto">
              <a:xfrm>
                <a:off x="243" y="2838"/>
                <a:ext cx="27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61" name="Text Box 412"/>
              <p:cNvSpPr txBox="1">
                <a:spLocks noChangeArrowheads="1"/>
              </p:cNvSpPr>
              <p:nvPr/>
            </p:nvSpPr>
            <p:spPr bwMode="auto">
              <a:xfrm>
                <a:off x="617" y="2465"/>
                <a:ext cx="385"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lnSpc>
                    <a:spcPct val="75000"/>
                  </a:lnSpc>
                  <a:spcBef>
                    <a:spcPct val="0"/>
                  </a:spcBef>
                  <a:buClrTx/>
                  <a:buSzTx/>
                  <a:buFontTx/>
                  <a:buNone/>
                </a:pPr>
                <a:r>
                  <a:rPr lang="en-US" altLang="zh-TW" sz="1100" b="1">
                    <a:solidFill>
                      <a:schemeClr val="accent2"/>
                    </a:solidFill>
                    <a:cs typeface="Times New Roman" panose="02020603050405020304" pitchFamily="18" charset="0"/>
                  </a:rPr>
                  <a:t>access </a:t>
                </a:r>
              </a:p>
              <a:p>
                <a:pPr algn="ctr">
                  <a:lnSpc>
                    <a:spcPct val="75000"/>
                  </a:lnSpc>
                  <a:spcBef>
                    <a:spcPct val="0"/>
                  </a:spcBef>
                  <a:buClrTx/>
                  <a:buSzTx/>
                  <a:buFontTx/>
                  <a:buNone/>
                </a:pPr>
                <a:r>
                  <a:rPr lang="en-US" altLang="zh-TW" sz="1100" b="1">
                    <a:solidFill>
                      <a:schemeClr val="accent2"/>
                    </a:solidFill>
                    <a:cs typeface="Times New Roman" panose="02020603050405020304" pitchFamily="18" charset="0"/>
                  </a:rPr>
                  <a:t>points</a:t>
                </a:r>
              </a:p>
            </p:txBody>
          </p:sp>
        </p:grpSp>
        <p:grpSp>
          <p:nvGrpSpPr>
            <p:cNvPr id="22536" name="Group 417"/>
            <p:cNvGrpSpPr>
              <a:grpSpLocks/>
            </p:cNvGrpSpPr>
            <p:nvPr/>
          </p:nvGrpSpPr>
          <p:grpSpPr bwMode="auto">
            <a:xfrm>
              <a:off x="2982" y="618"/>
              <a:ext cx="2674" cy="2828"/>
              <a:chOff x="2689" y="1065"/>
              <a:chExt cx="2674" cy="2828"/>
            </a:xfrm>
          </p:grpSpPr>
          <p:sp>
            <p:nvSpPr>
              <p:cNvPr id="22537" name="Freeform 418"/>
              <p:cNvSpPr>
                <a:spLocks/>
              </p:cNvSpPr>
              <p:nvPr/>
            </p:nvSpPr>
            <p:spPr bwMode="auto">
              <a:xfrm>
                <a:off x="4261" y="2412"/>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8" name="Freeform 419"/>
              <p:cNvSpPr>
                <a:spLocks/>
              </p:cNvSpPr>
              <p:nvPr/>
            </p:nvSpPr>
            <p:spPr bwMode="auto">
              <a:xfrm>
                <a:off x="4273" y="1451"/>
                <a:ext cx="1090" cy="658"/>
              </a:xfrm>
              <a:custGeom>
                <a:avLst/>
                <a:gdLst>
                  <a:gd name="T0" fmla="*/ 42311 w 765"/>
                  <a:gd name="T1" fmla="*/ 1065 h 459"/>
                  <a:gd name="T2" fmla="*/ 28673 w 765"/>
                  <a:gd name="T3" fmla="*/ 7513 h 459"/>
                  <a:gd name="T4" fmla="*/ 9592 w 765"/>
                  <a:gd name="T5" fmla="*/ 10770 h 459"/>
                  <a:gd name="T6" fmla="*/ 1371 w 765"/>
                  <a:gd name="T7" fmla="*/ 36333 h 459"/>
                  <a:gd name="T8" fmla="*/ 17940 w 765"/>
                  <a:gd name="T9" fmla="*/ 47924 h 459"/>
                  <a:gd name="T10" fmla="*/ 34487 w 765"/>
                  <a:gd name="T11" fmla="*/ 46050 h 459"/>
                  <a:gd name="T12" fmla="*/ 58210 w 765"/>
                  <a:gd name="T13" fmla="*/ 47924 h 459"/>
                  <a:gd name="T14" fmla="*/ 69657 w 765"/>
                  <a:gd name="T15" fmla="*/ 46893 h 459"/>
                  <a:gd name="T16" fmla="*/ 74979 w 765"/>
                  <a:gd name="T17" fmla="*/ 40152 h 459"/>
                  <a:gd name="T18" fmla="*/ 74848 w 765"/>
                  <a:gd name="T19" fmla="*/ 17078 h 459"/>
                  <a:gd name="T20" fmla="*/ 66057 w 765"/>
                  <a:gd name="T21" fmla="*/ 3656 h 459"/>
                  <a:gd name="T22" fmla="*/ 42311 w 765"/>
                  <a:gd name="T23" fmla="*/ 1065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39" name="Freeform 420"/>
              <p:cNvSpPr>
                <a:spLocks/>
              </p:cNvSpPr>
              <p:nvPr/>
            </p:nvSpPr>
            <p:spPr bwMode="auto">
              <a:xfrm>
                <a:off x="3177" y="1267"/>
                <a:ext cx="1036" cy="675"/>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540" name="Group 421"/>
              <p:cNvGrpSpPr>
                <a:grpSpLocks/>
              </p:cNvGrpSpPr>
              <p:nvPr/>
            </p:nvGrpSpPr>
            <p:grpSpPr bwMode="auto">
              <a:xfrm>
                <a:off x="3232" y="2106"/>
                <a:ext cx="919" cy="588"/>
                <a:chOff x="2889" y="1631"/>
                <a:chExt cx="980" cy="744"/>
              </a:xfrm>
            </p:grpSpPr>
            <p:sp>
              <p:nvSpPr>
                <p:cNvPr id="22855" name="Rectangle 422"/>
                <p:cNvSpPr>
                  <a:spLocks noChangeArrowheads="1"/>
                </p:cNvSpPr>
                <p:nvPr/>
              </p:nvSpPr>
              <p:spPr bwMode="auto">
                <a:xfrm>
                  <a:off x="3046" y="1842"/>
                  <a:ext cx="663" cy="53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856" name="AutoShape 423"/>
                <p:cNvSpPr>
                  <a:spLocks noChangeArrowheads="1"/>
                </p:cNvSpPr>
                <p:nvPr/>
              </p:nvSpPr>
              <p:spPr bwMode="auto">
                <a:xfrm>
                  <a:off x="2889" y="1631"/>
                  <a:ext cx="980" cy="253"/>
                </a:xfrm>
                <a:prstGeom prst="triangle">
                  <a:avLst>
                    <a:gd name="adj" fmla="val 50000"/>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grpSp>
          <p:grpSp>
            <p:nvGrpSpPr>
              <p:cNvPr id="22541" name="Group 424"/>
              <p:cNvGrpSpPr>
                <a:grpSpLocks/>
              </p:cNvGrpSpPr>
              <p:nvPr/>
            </p:nvGrpSpPr>
            <p:grpSpPr bwMode="auto">
              <a:xfrm>
                <a:off x="3674" y="1388"/>
                <a:ext cx="212" cy="335"/>
                <a:chOff x="3796" y="1043"/>
                <a:chExt cx="865" cy="1237"/>
              </a:xfrm>
            </p:grpSpPr>
            <p:sp>
              <p:nvSpPr>
                <p:cNvPr id="22825" name="Line 425"/>
                <p:cNvSpPr>
                  <a:spLocks noChangeShapeType="1"/>
                </p:cNvSpPr>
                <p:nvPr/>
              </p:nvSpPr>
              <p:spPr bwMode="auto">
                <a:xfrm flipH="1">
                  <a:off x="3992" y="1481"/>
                  <a:ext cx="235" cy="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26" name="Line 426"/>
                <p:cNvSpPr>
                  <a:spLocks noChangeShapeType="1"/>
                </p:cNvSpPr>
                <p:nvPr/>
              </p:nvSpPr>
              <p:spPr bwMode="auto">
                <a:xfrm>
                  <a:off x="4227" y="1481"/>
                  <a:ext cx="236"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27" name="Line 427"/>
                <p:cNvSpPr>
                  <a:spLocks noChangeShapeType="1"/>
                </p:cNvSpPr>
                <p:nvPr/>
              </p:nvSpPr>
              <p:spPr bwMode="auto">
                <a:xfrm>
                  <a:off x="3992" y="2201"/>
                  <a:ext cx="235"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28" name="Line 428"/>
                <p:cNvSpPr>
                  <a:spLocks noChangeShapeType="1"/>
                </p:cNvSpPr>
                <p:nvPr/>
              </p:nvSpPr>
              <p:spPr bwMode="auto">
                <a:xfrm flipH="1">
                  <a:off x="4227" y="2201"/>
                  <a:ext cx="236" cy="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29" name="Line 429"/>
                <p:cNvSpPr>
                  <a:spLocks noChangeShapeType="1"/>
                </p:cNvSpPr>
                <p:nvPr/>
              </p:nvSpPr>
              <p:spPr bwMode="auto">
                <a:xfrm>
                  <a:off x="4227" y="1497"/>
                  <a:ext cx="0" cy="7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0" name="Line 430"/>
                <p:cNvSpPr>
                  <a:spLocks noChangeShapeType="1"/>
                </p:cNvSpPr>
                <p:nvPr/>
              </p:nvSpPr>
              <p:spPr bwMode="auto">
                <a:xfrm flipV="1">
                  <a:off x="3992" y="2127"/>
                  <a:ext cx="235" cy="7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1" name="Line 431"/>
                <p:cNvSpPr>
                  <a:spLocks noChangeShapeType="1"/>
                </p:cNvSpPr>
                <p:nvPr/>
              </p:nvSpPr>
              <p:spPr bwMode="auto">
                <a:xfrm flipH="1" flipV="1">
                  <a:off x="4227" y="2127"/>
                  <a:ext cx="236" cy="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2" name="Line 432"/>
                <p:cNvSpPr>
                  <a:spLocks noChangeShapeType="1"/>
                </p:cNvSpPr>
                <p:nvPr/>
              </p:nvSpPr>
              <p:spPr bwMode="auto">
                <a:xfrm>
                  <a:off x="4092" y="1890"/>
                  <a:ext cx="135" cy="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3" name="Line 433"/>
                <p:cNvSpPr>
                  <a:spLocks noChangeShapeType="1"/>
                </p:cNvSpPr>
                <p:nvPr/>
              </p:nvSpPr>
              <p:spPr bwMode="auto">
                <a:xfrm flipV="1">
                  <a:off x="4227" y="1890"/>
                  <a:ext cx="143" cy="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4" name="Line 434"/>
                <p:cNvSpPr>
                  <a:spLocks noChangeShapeType="1"/>
                </p:cNvSpPr>
                <p:nvPr/>
              </p:nvSpPr>
              <p:spPr bwMode="auto">
                <a:xfrm>
                  <a:off x="4047" y="1996"/>
                  <a:ext cx="175" cy="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5" name="Line 435"/>
                <p:cNvSpPr>
                  <a:spLocks noChangeShapeType="1"/>
                </p:cNvSpPr>
                <p:nvPr/>
              </p:nvSpPr>
              <p:spPr bwMode="auto">
                <a:xfrm flipV="1">
                  <a:off x="4227" y="2012"/>
                  <a:ext cx="176" cy="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6" name="Line 436"/>
                <p:cNvSpPr>
                  <a:spLocks noChangeShapeType="1"/>
                </p:cNvSpPr>
                <p:nvPr/>
              </p:nvSpPr>
              <p:spPr bwMode="auto">
                <a:xfrm flipV="1">
                  <a:off x="4227" y="1782"/>
                  <a:ext cx="90" cy="2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7" name="Line 437"/>
                <p:cNvSpPr>
                  <a:spLocks noChangeShapeType="1"/>
                </p:cNvSpPr>
                <p:nvPr/>
              </p:nvSpPr>
              <p:spPr bwMode="auto">
                <a:xfrm flipV="1">
                  <a:off x="4227" y="1632"/>
                  <a:ext cx="57" cy="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8" name="Line 438"/>
                <p:cNvSpPr>
                  <a:spLocks noChangeShapeType="1"/>
                </p:cNvSpPr>
                <p:nvPr/>
              </p:nvSpPr>
              <p:spPr bwMode="auto">
                <a:xfrm>
                  <a:off x="4126" y="1772"/>
                  <a:ext cx="109" cy="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39" name="Line 439"/>
                <p:cNvSpPr>
                  <a:spLocks noChangeShapeType="1"/>
                </p:cNvSpPr>
                <p:nvPr/>
              </p:nvSpPr>
              <p:spPr bwMode="auto">
                <a:xfrm>
                  <a:off x="4175" y="1625"/>
                  <a:ext cx="63" cy="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2840" name="Group 440"/>
                <p:cNvGrpSpPr>
                  <a:grpSpLocks/>
                </p:cNvGrpSpPr>
                <p:nvPr/>
              </p:nvGrpSpPr>
              <p:grpSpPr bwMode="auto">
                <a:xfrm>
                  <a:off x="4269" y="1415"/>
                  <a:ext cx="392" cy="137"/>
                  <a:chOff x="4227" y="1360"/>
                  <a:chExt cx="863" cy="270"/>
                </a:xfrm>
              </p:grpSpPr>
              <p:sp>
                <p:nvSpPr>
                  <p:cNvPr id="22851" name="Line 441"/>
                  <p:cNvSpPr>
                    <a:spLocks noChangeShapeType="1"/>
                  </p:cNvSpPr>
                  <p:nvPr/>
                </p:nvSpPr>
                <p:spPr bwMode="auto">
                  <a:xfrm>
                    <a:off x="4227" y="1604"/>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52" name="Line 442"/>
                  <p:cNvSpPr>
                    <a:spLocks noChangeShapeType="1"/>
                  </p:cNvSpPr>
                  <p:nvPr/>
                </p:nvSpPr>
                <p:spPr bwMode="auto">
                  <a:xfrm rot="6361956" flipH="1" flipV="1">
                    <a:off x="4464" y="1205"/>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53" name="Line 443"/>
                  <p:cNvSpPr>
                    <a:spLocks noChangeShapeType="1"/>
                  </p:cNvSpPr>
                  <p:nvPr/>
                </p:nvSpPr>
                <p:spPr bwMode="auto">
                  <a:xfrm rot="6361956">
                    <a:off x="4602" y="1393"/>
                    <a:ext cx="189" cy="203"/>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54" name="Line 444"/>
                  <p:cNvSpPr>
                    <a:spLocks noChangeShapeType="1"/>
                  </p:cNvSpPr>
                  <p:nvPr/>
                </p:nvSpPr>
                <p:spPr bwMode="auto">
                  <a:xfrm rot="6361956" flipH="1" flipV="1">
                    <a:off x="4745" y="1286"/>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2841" name="Group 445"/>
                <p:cNvGrpSpPr>
                  <a:grpSpLocks/>
                </p:cNvGrpSpPr>
                <p:nvPr/>
              </p:nvGrpSpPr>
              <p:grpSpPr bwMode="auto">
                <a:xfrm rot="5700496">
                  <a:off x="4053" y="1170"/>
                  <a:ext cx="392" cy="137"/>
                  <a:chOff x="4227" y="1360"/>
                  <a:chExt cx="863" cy="270"/>
                </a:xfrm>
              </p:grpSpPr>
              <p:sp>
                <p:nvSpPr>
                  <p:cNvPr id="22847" name="Line 446"/>
                  <p:cNvSpPr>
                    <a:spLocks noChangeShapeType="1"/>
                  </p:cNvSpPr>
                  <p:nvPr/>
                </p:nvSpPr>
                <p:spPr bwMode="auto">
                  <a:xfrm>
                    <a:off x="4227" y="1604"/>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48" name="Line 447"/>
                  <p:cNvSpPr>
                    <a:spLocks noChangeShapeType="1"/>
                  </p:cNvSpPr>
                  <p:nvPr/>
                </p:nvSpPr>
                <p:spPr bwMode="auto">
                  <a:xfrm rot="6361956" flipH="1" flipV="1">
                    <a:off x="4464" y="1205"/>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49" name="Line 448"/>
                  <p:cNvSpPr>
                    <a:spLocks noChangeShapeType="1"/>
                  </p:cNvSpPr>
                  <p:nvPr/>
                </p:nvSpPr>
                <p:spPr bwMode="auto">
                  <a:xfrm rot="6361956">
                    <a:off x="4602" y="1393"/>
                    <a:ext cx="189" cy="203"/>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50" name="Line 449"/>
                  <p:cNvSpPr>
                    <a:spLocks noChangeShapeType="1"/>
                  </p:cNvSpPr>
                  <p:nvPr/>
                </p:nvSpPr>
                <p:spPr bwMode="auto">
                  <a:xfrm rot="6361956" flipH="1" flipV="1">
                    <a:off x="4745" y="1286"/>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2842" name="Group 450"/>
                <p:cNvGrpSpPr>
                  <a:grpSpLocks/>
                </p:cNvGrpSpPr>
                <p:nvPr/>
              </p:nvGrpSpPr>
              <p:grpSpPr bwMode="auto">
                <a:xfrm rot="10800000">
                  <a:off x="3796" y="1402"/>
                  <a:ext cx="392" cy="137"/>
                  <a:chOff x="4227" y="1360"/>
                  <a:chExt cx="863" cy="270"/>
                </a:xfrm>
              </p:grpSpPr>
              <p:sp>
                <p:nvSpPr>
                  <p:cNvPr id="22843" name="Line 451"/>
                  <p:cNvSpPr>
                    <a:spLocks noChangeShapeType="1"/>
                  </p:cNvSpPr>
                  <p:nvPr/>
                </p:nvSpPr>
                <p:spPr bwMode="auto">
                  <a:xfrm>
                    <a:off x="4227" y="1604"/>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44" name="Line 452"/>
                  <p:cNvSpPr>
                    <a:spLocks noChangeShapeType="1"/>
                  </p:cNvSpPr>
                  <p:nvPr/>
                </p:nvSpPr>
                <p:spPr bwMode="auto">
                  <a:xfrm rot="6361956" flipH="1" flipV="1">
                    <a:off x="4464" y="1205"/>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45" name="Line 453"/>
                  <p:cNvSpPr>
                    <a:spLocks noChangeShapeType="1"/>
                  </p:cNvSpPr>
                  <p:nvPr/>
                </p:nvSpPr>
                <p:spPr bwMode="auto">
                  <a:xfrm rot="6361956">
                    <a:off x="4602" y="1393"/>
                    <a:ext cx="189" cy="203"/>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846" name="Line 454"/>
                  <p:cNvSpPr>
                    <a:spLocks noChangeShapeType="1"/>
                  </p:cNvSpPr>
                  <p:nvPr/>
                </p:nvSpPr>
                <p:spPr bwMode="auto">
                  <a:xfrm rot="6361956" flipH="1" flipV="1">
                    <a:off x="4745" y="1286"/>
                    <a:ext cx="189" cy="50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22542" name="Group 455"/>
              <p:cNvGrpSpPr>
                <a:grpSpLocks/>
              </p:cNvGrpSpPr>
              <p:nvPr/>
            </p:nvGrpSpPr>
            <p:grpSpPr bwMode="auto">
              <a:xfrm>
                <a:off x="3223" y="1598"/>
                <a:ext cx="436" cy="114"/>
                <a:chOff x="3072" y="739"/>
                <a:chExt cx="652" cy="146"/>
              </a:xfrm>
            </p:grpSpPr>
            <p:pic>
              <p:nvPicPr>
                <p:cNvPr id="22822" name="Picture 456" descr="lgv_fqmg[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3237" y="739"/>
                  <a:ext cx="48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23" name="Line 457"/>
                <p:cNvSpPr>
                  <a:spLocks noChangeShapeType="1"/>
                </p:cNvSpPr>
                <p:nvPr/>
              </p:nvSpPr>
              <p:spPr bwMode="auto">
                <a:xfrm flipH="1">
                  <a:off x="3104" y="784"/>
                  <a:ext cx="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24" name="Line 458"/>
                <p:cNvSpPr>
                  <a:spLocks noChangeShapeType="1"/>
                </p:cNvSpPr>
                <p:nvPr/>
              </p:nvSpPr>
              <p:spPr bwMode="auto">
                <a:xfrm flipH="1">
                  <a:off x="3072" y="76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22543" name="Picture 459" descr="imgyjavg[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9" y="1417"/>
                <a:ext cx="23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44" name="Group 460"/>
              <p:cNvGrpSpPr>
                <a:grpSpLocks/>
              </p:cNvGrpSpPr>
              <p:nvPr/>
            </p:nvGrpSpPr>
            <p:grpSpPr bwMode="auto">
              <a:xfrm>
                <a:off x="3880" y="1303"/>
                <a:ext cx="256" cy="269"/>
                <a:chOff x="2870" y="1518"/>
                <a:chExt cx="292" cy="320"/>
              </a:xfrm>
            </p:grpSpPr>
            <p:graphicFrame>
              <p:nvGraphicFramePr>
                <p:cNvPr id="22820" name="Object 46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2145" name="Clip" r:id="rId12" imgW="826829" imgH="840406" progId="MS_ClipArt_Gallery.2">
                        <p:embed/>
                      </p:oleObj>
                    </mc:Choice>
                    <mc:Fallback>
                      <p:oleObj name="Clip" r:id="rId12" imgW="826829" imgH="840406" progId="MS_ClipArt_Gallery.2">
                        <p:embed/>
                        <p:pic>
                          <p:nvPicPr>
                            <p:cNvPr id="0" name="Object 4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821" name="Object 46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2146" name="Clip" r:id="rId13" imgW="1268295" imgH="1199426" progId="MS_ClipArt_Gallery.2">
                        <p:embed/>
                      </p:oleObj>
                    </mc:Choice>
                    <mc:Fallback>
                      <p:oleObj name="Clip" r:id="rId13" imgW="1268295" imgH="1199426" progId="MS_ClipArt_Gallery.2">
                        <p:embed/>
                        <p:pic>
                          <p:nvPicPr>
                            <p:cNvPr id="0" name="Object 4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545" name="Group 463"/>
              <p:cNvGrpSpPr>
                <a:grpSpLocks/>
              </p:cNvGrpSpPr>
              <p:nvPr/>
            </p:nvGrpSpPr>
            <p:grpSpPr bwMode="auto">
              <a:xfrm>
                <a:off x="4338" y="2487"/>
                <a:ext cx="228" cy="108"/>
                <a:chOff x="3600" y="219"/>
                <a:chExt cx="360" cy="175"/>
              </a:xfrm>
            </p:grpSpPr>
            <p:sp>
              <p:nvSpPr>
                <p:cNvPr id="22807" name="Oval 46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808" name="Line 46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09" name="Line 46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10" name="Rectangle 467"/>
                <p:cNvSpPr>
                  <a:spLocks noChangeArrowheads="1"/>
                </p:cNvSpPr>
                <p:nvPr/>
              </p:nvSpPr>
              <p:spPr bwMode="auto">
                <a:xfrm>
                  <a:off x="3603" y="289"/>
                  <a:ext cx="354" cy="6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811" name="Oval 4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812" name="Group 469"/>
                <p:cNvGrpSpPr>
                  <a:grpSpLocks/>
                </p:cNvGrpSpPr>
                <p:nvPr/>
              </p:nvGrpSpPr>
              <p:grpSpPr bwMode="auto">
                <a:xfrm>
                  <a:off x="3686" y="244"/>
                  <a:ext cx="177" cy="66"/>
                  <a:chOff x="2848" y="848"/>
                  <a:chExt cx="140" cy="98"/>
                </a:xfrm>
              </p:grpSpPr>
              <p:sp>
                <p:nvSpPr>
                  <p:cNvPr id="22817" name="Line 47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18" name="Line 47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19" name="Line 47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813" name="Group 473"/>
                <p:cNvGrpSpPr>
                  <a:grpSpLocks/>
                </p:cNvGrpSpPr>
                <p:nvPr/>
              </p:nvGrpSpPr>
              <p:grpSpPr bwMode="auto">
                <a:xfrm flipV="1">
                  <a:off x="3686" y="243"/>
                  <a:ext cx="177" cy="66"/>
                  <a:chOff x="2848" y="848"/>
                  <a:chExt cx="140" cy="98"/>
                </a:xfrm>
              </p:grpSpPr>
              <p:sp>
                <p:nvSpPr>
                  <p:cNvPr id="22814" name="Line 47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15" name="Line 4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16" name="Line 47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46" name="Group 477"/>
              <p:cNvGrpSpPr>
                <a:grpSpLocks/>
              </p:cNvGrpSpPr>
              <p:nvPr/>
            </p:nvGrpSpPr>
            <p:grpSpPr bwMode="auto">
              <a:xfrm>
                <a:off x="4562" y="2663"/>
                <a:ext cx="228" cy="108"/>
                <a:chOff x="3600" y="219"/>
                <a:chExt cx="360" cy="175"/>
              </a:xfrm>
            </p:grpSpPr>
            <p:sp>
              <p:nvSpPr>
                <p:cNvPr id="22794" name="Oval 47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795" name="Line 47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96" name="Line 48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97" name="Rectangle 481"/>
                <p:cNvSpPr>
                  <a:spLocks noChangeArrowheads="1"/>
                </p:cNvSpPr>
                <p:nvPr/>
              </p:nvSpPr>
              <p:spPr bwMode="auto">
                <a:xfrm>
                  <a:off x="3603" y="289"/>
                  <a:ext cx="354" cy="6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798" name="Oval 4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799" name="Group 483"/>
                <p:cNvGrpSpPr>
                  <a:grpSpLocks/>
                </p:cNvGrpSpPr>
                <p:nvPr/>
              </p:nvGrpSpPr>
              <p:grpSpPr bwMode="auto">
                <a:xfrm>
                  <a:off x="3686" y="244"/>
                  <a:ext cx="177" cy="66"/>
                  <a:chOff x="2848" y="848"/>
                  <a:chExt cx="140" cy="98"/>
                </a:xfrm>
              </p:grpSpPr>
              <p:sp>
                <p:nvSpPr>
                  <p:cNvPr id="22804" name="Line 48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05" name="Line 48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06" name="Line 48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800" name="Group 487"/>
                <p:cNvGrpSpPr>
                  <a:grpSpLocks/>
                </p:cNvGrpSpPr>
                <p:nvPr/>
              </p:nvGrpSpPr>
              <p:grpSpPr bwMode="auto">
                <a:xfrm flipV="1">
                  <a:off x="3686" y="243"/>
                  <a:ext cx="177" cy="66"/>
                  <a:chOff x="2848" y="848"/>
                  <a:chExt cx="140" cy="98"/>
                </a:xfrm>
              </p:grpSpPr>
              <p:sp>
                <p:nvSpPr>
                  <p:cNvPr id="22801" name="Line 48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02" name="Line 48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803" name="Line 49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47" name="Group 491"/>
              <p:cNvGrpSpPr>
                <a:grpSpLocks/>
              </p:cNvGrpSpPr>
              <p:nvPr/>
            </p:nvGrpSpPr>
            <p:grpSpPr bwMode="auto">
              <a:xfrm>
                <a:off x="4738" y="2495"/>
                <a:ext cx="228" cy="108"/>
                <a:chOff x="3600" y="219"/>
                <a:chExt cx="360" cy="175"/>
              </a:xfrm>
            </p:grpSpPr>
            <p:sp>
              <p:nvSpPr>
                <p:cNvPr id="22781" name="Oval 49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782" name="Line 49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83" name="Line 49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84" name="Rectangle 495"/>
                <p:cNvSpPr>
                  <a:spLocks noChangeArrowheads="1"/>
                </p:cNvSpPr>
                <p:nvPr/>
              </p:nvSpPr>
              <p:spPr bwMode="auto">
                <a:xfrm>
                  <a:off x="3603" y="289"/>
                  <a:ext cx="354" cy="6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785" name="Oval 49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786" name="Group 497"/>
                <p:cNvGrpSpPr>
                  <a:grpSpLocks/>
                </p:cNvGrpSpPr>
                <p:nvPr/>
              </p:nvGrpSpPr>
              <p:grpSpPr bwMode="auto">
                <a:xfrm>
                  <a:off x="3686" y="244"/>
                  <a:ext cx="177" cy="66"/>
                  <a:chOff x="2848" y="848"/>
                  <a:chExt cx="140" cy="98"/>
                </a:xfrm>
              </p:grpSpPr>
              <p:sp>
                <p:nvSpPr>
                  <p:cNvPr id="22791" name="Line 49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92" name="Line 49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93" name="Line 50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787" name="Group 501"/>
                <p:cNvGrpSpPr>
                  <a:grpSpLocks/>
                </p:cNvGrpSpPr>
                <p:nvPr/>
              </p:nvGrpSpPr>
              <p:grpSpPr bwMode="auto">
                <a:xfrm flipV="1">
                  <a:off x="3686" y="243"/>
                  <a:ext cx="177" cy="66"/>
                  <a:chOff x="2848" y="848"/>
                  <a:chExt cx="140" cy="98"/>
                </a:xfrm>
              </p:grpSpPr>
              <p:sp>
                <p:nvSpPr>
                  <p:cNvPr id="22788" name="Line 50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89" name="Line 50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90" name="Line 50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48" name="Group 505"/>
              <p:cNvGrpSpPr>
                <a:grpSpLocks/>
              </p:cNvGrpSpPr>
              <p:nvPr/>
            </p:nvGrpSpPr>
            <p:grpSpPr bwMode="auto">
              <a:xfrm>
                <a:off x="4401" y="1766"/>
                <a:ext cx="221" cy="101"/>
                <a:chOff x="3600" y="219"/>
                <a:chExt cx="360" cy="175"/>
              </a:xfrm>
            </p:grpSpPr>
            <p:sp>
              <p:nvSpPr>
                <p:cNvPr id="22768" name="Oval 50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769" name="Line 50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70" name="Line 50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71" name="Rectangle 509"/>
                <p:cNvSpPr>
                  <a:spLocks noChangeArrowheads="1"/>
                </p:cNvSpPr>
                <p:nvPr/>
              </p:nvSpPr>
              <p:spPr bwMode="auto">
                <a:xfrm>
                  <a:off x="3603" y="288"/>
                  <a:ext cx="353"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772" name="Oval 5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773" name="Group 511"/>
                <p:cNvGrpSpPr>
                  <a:grpSpLocks/>
                </p:cNvGrpSpPr>
                <p:nvPr/>
              </p:nvGrpSpPr>
              <p:grpSpPr bwMode="auto">
                <a:xfrm>
                  <a:off x="3686" y="244"/>
                  <a:ext cx="177" cy="66"/>
                  <a:chOff x="2848" y="848"/>
                  <a:chExt cx="140" cy="98"/>
                </a:xfrm>
              </p:grpSpPr>
              <p:sp>
                <p:nvSpPr>
                  <p:cNvPr id="22778" name="Line 51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79" name="Line 51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80" name="Line 51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774" name="Group 515"/>
                <p:cNvGrpSpPr>
                  <a:grpSpLocks/>
                </p:cNvGrpSpPr>
                <p:nvPr/>
              </p:nvGrpSpPr>
              <p:grpSpPr bwMode="auto">
                <a:xfrm flipV="1">
                  <a:off x="3686" y="243"/>
                  <a:ext cx="177" cy="66"/>
                  <a:chOff x="2848" y="848"/>
                  <a:chExt cx="140" cy="98"/>
                </a:xfrm>
              </p:grpSpPr>
              <p:sp>
                <p:nvSpPr>
                  <p:cNvPr id="22775" name="Line 5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76" name="Line 5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77" name="Line 5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49" name="Group 519"/>
              <p:cNvGrpSpPr>
                <a:grpSpLocks/>
              </p:cNvGrpSpPr>
              <p:nvPr/>
            </p:nvGrpSpPr>
            <p:grpSpPr bwMode="auto">
              <a:xfrm>
                <a:off x="4400" y="1927"/>
                <a:ext cx="228" cy="108"/>
                <a:chOff x="3600" y="219"/>
                <a:chExt cx="360" cy="175"/>
              </a:xfrm>
            </p:grpSpPr>
            <p:sp>
              <p:nvSpPr>
                <p:cNvPr id="22755" name="Oval 52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756" name="Line 52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57" name="Line 52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58" name="Rectangle 523"/>
                <p:cNvSpPr>
                  <a:spLocks noChangeArrowheads="1"/>
                </p:cNvSpPr>
                <p:nvPr/>
              </p:nvSpPr>
              <p:spPr bwMode="auto">
                <a:xfrm>
                  <a:off x="3603" y="289"/>
                  <a:ext cx="354" cy="6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759" name="Oval 52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760" name="Group 525"/>
                <p:cNvGrpSpPr>
                  <a:grpSpLocks/>
                </p:cNvGrpSpPr>
                <p:nvPr/>
              </p:nvGrpSpPr>
              <p:grpSpPr bwMode="auto">
                <a:xfrm>
                  <a:off x="3686" y="244"/>
                  <a:ext cx="177" cy="66"/>
                  <a:chOff x="2848" y="848"/>
                  <a:chExt cx="140" cy="98"/>
                </a:xfrm>
              </p:grpSpPr>
              <p:sp>
                <p:nvSpPr>
                  <p:cNvPr id="22765" name="Line 52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66" name="Line 52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67" name="Line 52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761" name="Group 529"/>
                <p:cNvGrpSpPr>
                  <a:grpSpLocks/>
                </p:cNvGrpSpPr>
                <p:nvPr/>
              </p:nvGrpSpPr>
              <p:grpSpPr bwMode="auto">
                <a:xfrm flipV="1">
                  <a:off x="3686" y="243"/>
                  <a:ext cx="177" cy="66"/>
                  <a:chOff x="2848" y="848"/>
                  <a:chExt cx="140" cy="98"/>
                </a:xfrm>
              </p:grpSpPr>
              <p:sp>
                <p:nvSpPr>
                  <p:cNvPr id="22762" name="Line 53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63" name="Line 53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64" name="Line 53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50" name="Group 533"/>
              <p:cNvGrpSpPr>
                <a:grpSpLocks/>
              </p:cNvGrpSpPr>
              <p:nvPr/>
            </p:nvGrpSpPr>
            <p:grpSpPr bwMode="auto">
              <a:xfrm>
                <a:off x="4700" y="1706"/>
                <a:ext cx="210" cy="97"/>
                <a:chOff x="3600" y="219"/>
                <a:chExt cx="360" cy="175"/>
              </a:xfrm>
            </p:grpSpPr>
            <p:sp>
              <p:nvSpPr>
                <p:cNvPr id="22742" name="Oval 53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743" name="Line 53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44" name="Line 53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45" name="Rectangle 537"/>
                <p:cNvSpPr>
                  <a:spLocks noChangeArrowheads="1"/>
                </p:cNvSpPr>
                <p:nvPr/>
              </p:nvSpPr>
              <p:spPr bwMode="auto">
                <a:xfrm>
                  <a:off x="3603" y="289"/>
                  <a:ext cx="353" cy="6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746" name="Oval 53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747" name="Group 539"/>
                <p:cNvGrpSpPr>
                  <a:grpSpLocks/>
                </p:cNvGrpSpPr>
                <p:nvPr/>
              </p:nvGrpSpPr>
              <p:grpSpPr bwMode="auto">
                <a:xfrm>
                  <a:off x="3686" y="244"/>
                  <a:ext cx="177" cy="66"/>
                  <a:chOff x="2848" y="848"/>
                  <a:chExt cx="140" cy="98"/>
                </a:xfrm>
              </p:grpSpPr>
              <p:sp>
                <p:nvSpPr>
                  <p:cNvPr id="22752" name="Line 54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53" name="Line 54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54" name="Line 54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748" name="Group 543"/>
                <p:cNvGrpSpPr>
                  <a:grpSpLocks/>
                </p:cNvGrpSpPr>
                <p:nvPr/>
              </p:nvGrpSpPr>
              <p:grpSpPr bwMode="auto">
                <a:xfrm flipV="1">
                  <a:off x="3686" y="243"/>
                  <a:ext cx="177" cy="66"/>
                  <a:chOff x="2848" y="848"/>
                  <a:chExt cx="140" cy="98"/>
                </a:xfrm>
              </p:grpSpPr>
              <p:sp>
                <p:nvSpPr>
                  <p:cNvPr id="22749" name="Line 54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50" name="Line 54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51" name="Line 54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51" name="Group 547"/>
              <p:cNvGrpSpPr>
                <a:grpSpLocks/>
              </p:cNvGrpSpPr>
              <p:nvPr/>
            </p:nvGrpSpPr>
            <p:grpSpPr bwMode="auto">
              <a:xfrm>
                <a:off x="4754" y="1927"/>
                <a:ext cx="228" cy="108"/>
                <a:chOff x="3600" y="219"/>
                <a:chExt cx="360" cy="175"/>
              </a:xfrm>
            </p:grpSpPr>
            <p:sp>
              <p:nvSpPr>
                <p:cNvPr id="22729" name="Oval 54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730" name="Line 54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1" name="Line 55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2" name="Rectangle 551"/>
                <p:cNvSpPr>
                  <a:spLocks noChangeArrowheads="1"/>
                </p:cNvSpPr>
                <p:nvPr/>
              </p:nvSpPr>
              <p:spPr bwMode="auto">
                <a:xfrm>
                  <a:off x="3603" y="289"/>
                  <a:ext cx="354" cy="6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733" name="Oval 55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734" name="Group 553"/>
                <p:cNvGrpSpPr>
                  <a:grpSpLocks/>
                </p:cNvGrpSpPr>
                <p:nvPr/>
              </p:nvGrpSpPr>
              <p:grpSpPr bwMode="auto">
                <a:xfrm>
                  <a:off x="3686" y="244"/>
                  <a:ext cx="177" cy="66"/>
                  <a:chOff x="2848" y="848"/>
                  <a:chExt cx="140" cy="98"/>
                </a:xfrm>
              </p:grpSpPr>
              <p:sp>
                <p:nvSpPr>
                  <p:cNvPr id="22739" name="Line 55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40" name="Line 55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41" name="Line 55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735" name="Group 557"/>
                <p:cNvGrpSpPr>
                  <a:grpSpLocks/>
                </p:cNvGrpSpPr>
                <p:nvPr/>
              </p:nvGrpSpPr>
              <p:grpSpPr bwMode="auto">
                <a:xfrm flipV="1">
                  <a:off x="3686" y="243"/>
                  <a:ext cx="177" cy="66"/>
                  <a:chOff x="2848" y="848"/>
                  <a:chExt cx="140" cy="98"/>
                </a:xfrm>
              </p:grpSpPr>
              <p:sp>
                <p:nvSpPr>
                  <p:cNvPr id="22736" name="Line 55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7" name="Line 55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38" name="Line 56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52" name="Group 561"/>
              <p:cNvGrpSpPr>
                <a:grpSpLocks/>
              </p:cNvGrpSpPr>
              <p:nvPr/>
            </p:nvGrpSpPr>
            <p:grpSpPr bwMode="auto">
              <a:xfrm>
                <a:off x="3866" y="1763"/>
                <a:ext cx="220" cy="100"/>
                <a:chOff x="3600" y="219"/>
                <a:chExt cx="360" cy="175"/>
              </a:xfrm>
            </p:grpSpPr>
            <p:sp>
              <p:nvSpPr>
                <p:cNvPr id="22716" name="Oval 56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717" name="Line 56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18" name="Line 56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19" name="Rectangle 565"/>
                <p:cNvSpPr>
                  <a:spLocks noChangeArrowheads="1"/>
                </p:cNvSpPr>
                <p:nvPr/>
              </p:nvSpPr>
              <p:spPr bwMode="auto">
                <a:xfrm>
                  <a:off x="3603" y="289"/>
                  <a:ext cx="353" cy="6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720" name="Oval 56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721" name="Group 567"/>
                <p:cNvGrpSpPr>
                  <a:grpSpLocks/>
                </p:cNvGrpSpPr>
                <p:nvPr/>
              </p:nvGrpSpPr>
              <p:grpSpPr bwMode="auto">
                <a:xfrm>
                  <a:off x="3686" y="244"/>
                  <a:ext cx="177" cy="66"/>
                  <a:chOff x="2848" y="848"/>
                  <a:chExt cx="140" cy="98"/>
                </a:xfrm>
              </p:grpSpPr>
              <p:sp>
                <p:nvSpPr>
                  <p:cNvPr id="22726" name="Line 56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27" name="Line 56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28" name="Line 57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722" name="Group 571"/>
                <p:cNvGrpSpPr>
                  <a:grpSpLocks/>
                </p:cNvGrpSpPr>
                <p:nvPr/>
              </p:nvGrpSpPr>
              <p:grpSpPr bwMode="auto">
                <a:xfrm flipV="1">
                  <a:off x="3686" y="243"/>
                  <a:ext cx="177" cy="66"/>
                  <a:chOff x="2848" y="848"/>
                  <a:chExt cx="140" cy="98"/>
                </a:xfrm>
              </p:grpSpPr>
              <p:sp>
                <p:nvSpPr>
                  <p:cNvPr id="22723" name="Line 57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24" name="Line 57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25" name="Line 57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53" name="Group 575"/>
              <p:cNvGrpSpPr>
                <a:grpSpLocks/>
              </p:cNvGrpSpPr>
              <p:nvPr/>
            </p:nvGrpSpPr>
            <p:grpSpPr bwMode="auto">
              <a:xfrm>
                <a:off x="3673" y="2487"/>
                <a:ext cx="220" cy="100"/>
                <a:chOff x="3600" y="219"/>
                <a:chExt cx="360" cy="175"/>
              </a:xfrm>
            </p:grpSpPr>
            <p:sp>
              <p:nvSpPr>
                <p:cNvPr id="22703" name="Oval 57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704" name="Line 57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05" name="Line 57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06" name="Rectangle 579"/>
                <p:cNvSpPr>
                  <a:spLocks noChangeArrowheads="1"/>
                </p:cNvSpPr>
                <p:nvPr/>
              </p:nvSpPr>
              <p:spPr bwMode="auto">
                <a:xfrm>
                  <a:off x="3603" y="289"/>
                  <a:ext cx="353" cy="6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707" name="Oval 58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708" name="Group 581"/>
                <p:cNvGrpSpPr>
                  <a:grpSpLocks/>
                </p:cNvGrpSpPr>
                <p:nvPr/>
              </p:nvGrpSpPr>
              <p:grpSpPr bwMode="auto">
                <a:xfrm>
                  <a:off x="3686" y="244"/>
                  <a:ext cx="177" cy="66"/>
                  <a:chOff x="2848" y="848"/>
                  <a:chExt cx="140" cy="98"/>
                </a:xfrm>
              </p:grpSpPr>
              <p:sp>
                <p:nvSpPr>
                  <p:cNvPr id="22713" name="Line 58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14" name="Line 58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15" name="Line 58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709" name="Group 585"/>
                <p:cNvGrpSpPr>
                  <a:grpSpLocks/>
                </p:cNvGrpSpPr>
                <p:nvPr/>
              </p:nvGrpSpPr>
              <p:grpSpPr bwMode="auto">
                <a:xfrm flipV="1">
                  <a:off x="3686" y="243"/>
                  <a:ext cx="177" cy="66"/>
                  <a:chOff x="2848" y="848"/>
                  <a:chExt cx="140" cy="98"/>
                </a:xfrm>
              </p:grpSpPr>
              <p:sp>
                <p:nvSpPr>
                  <p:cNvPr id="22710" name="Line 58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11" name="Line 58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712" name="Line 58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2554" name="Line 589"/>
              <p:cNvSpPr>
                <a:spLocks noChangeShapeType="1"/>
              </p:cNvSpPr>
              <p:nvPr/>
            </p:nvSpPr>
            <p:spPr bwMode="auto">
              <a:xfrm flipV="1">
                <a:off x="4430" y="2757"/>
                <a:ext cx="143" cy="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5" name="Line 590"/>
              <p:cNvSpPr>
                <a:spLocks noChangeShapeType="1"/>
              </p:cNvSpPr>
              <p:nvPr/>
            </p:nvSpPr>
            <p:spPr bwMode="auto">
              <a:xfrm>
                <a:off x="4508" y="2592"/>
                <a:ext cx="103" cy="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6" name="Line 591"/>
              <p:cNvSpPr>
                <a:spLocks noChangeShapeType="1"/>
              </p:cNvSpPr>
              <p:nvPr/>
            </p:nvSpPr>
            <p:spPr bwMode="auto">
              <a:xfrm>
                <a:off x="4569" y="2542"/>
                <a:ext cx="17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7" name="Line 592"/>
              <p:cNvSpPr>
                <a:spLocks noChangeShapeType="1"/>
              </p:cNvSpPr>
              <p:nvPr/>
            </p:nvSpPr>
            <p:spPr bwMode="auto">
              <a:xfrm flipV="1">
                <a:off x="4718" y="2596"/>
                <a:ext cx="85" cy="6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58" name="Line 593"/>
              <p:cNvSpPr>
                <a:spLocks noChangeShapeType="1"/>
              </p:cNvSpPr>
              <p:nvPr/>
            </p:nvSpPr>
            <p:spPr bwMode="auto">
              <a:xfrm>
                <a:off x="3898" y="2546"/>
                <a:ext cx="4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559" name="Group 594"/>
              <p:cNvGrpSpPr>
                <a:grpSpLocks/>
              </p:cNvGrpSpPr>
              <p:nvPr/>
            </p:nvGrpSpPr>
            <p:grpSpPr bwMode="auto">
              <a:xfrm>
                <a:off x="3424" y="2213"/>
                <a:ext cx="209" cy="224"/>
                <a:chOff x="2870" y="1518"/>
                <a:chExt cx="292" cy="320"/>
              </a:xfrm>
            </p:grpSpPr>
            <p:graphicFrame>
              <p:nvGraphicFramePr>
                <p:cNvPr id="22701" name="Object 59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2147" name="Clip" r:id="rId14" imgW="826829" imgH="840406" progId="MS_ClipArt_Gallery.2">
                        <p:embed/>
                      </p:oleObj>
                    </mc:Choice>
                    <mc:Fallback>
                      <p:oleObj name="Clip" r:id="rId14" imgW="826829" imgH="840406" progId="MS_ClipArt_Gallery.2">
                        <p:embed/>
                        <p:pic>
                          <p:nvPicPr>
                            <p:cNvPr id="0" name="Object 5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702" name="Object 59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2148" name="Clip" r:id="rId15" imgW="1268295" imgH="1199426" progId="MS_ClipArt_Gallery.2">
                        <p:embed/>
                      </p:oleObj>
                    </mc:Choice>
                    <mc:Fallback>
                      <p:oleObj name="Clip" r:id="rId15" imgW="1268295" imgH="1199426" progId="MS_ClipArt_Gallery.2">
                        <p:embed/>
                        <p:pic>
                          <p:nvPicPr>
                            <p:cNvPr id="0" name="Object 59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560" name="Group 597"/>
              <p:cNvGrpSpPr>
                <a:grpSpLocks/>
              </p:cNvGrpSpPr>
              <p:nvPr/>
            </p:nvGrpSpPr>
            <p:grpSpPr bwMode="auto">
              <a:xfrm>
                <a:off x="3452" y="2445"/>
                <a:ext cx="139" cy="194"/>
                <a:chOff x="2556" y="2689"/>
                <a:chExt cx="183" cy="255"/>
              </a:xfrm>
            </p:grpSpPr>
            <p:pic>
              <p:nvPicPr>
                <p:cNvPr id="22684" name="Picture 598" descr="31u_bnrz[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85" name="Freeform 599"/>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86" name="Freeform 600"/>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87" name="Freeform 601"/>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88" name="Freeform 602"/>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89" name="Freeform 603"/>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0" name="Freeform 604"/>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1" name="Freeform 605"/>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2" name="Freeform 606"/>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3" name="Freeform 607"/>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4" name="Freeform 608"/>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5" name="Freeform 609"/>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6" name="Freeform 610"/>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7" name="Freeform 611"/>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8" name="Freeform 612"/>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99" name="Freeform 613"/>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700" name="Freeform 614"/>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22561" name="Object 615"/>
              <p:cNvGraphicFramePr>
                <a:graphicFrameLocks noChangeAspect="1"/>
              </p:cNvGraphicFramePr>
              <p:nvPr/>
            </p:nvGraphicFramePr>
            <p:xfrm>
              <a:off x="3694" y="2240"/>
              <a:ext cx="207" cy="173"/>
            </p:xfrm>
            <a:graphic>
              <a:graphicData uri="http://schemas.openxmlformats.org/presentationml/2006/ole">
                <mc:AlternateContent xmlns:mc="http://schemas.openxmlformats.org/markup-compatibility/2006">
                  <mc:Choice xmlns:v="urn:schemas-microsoft-com:vml" Requires="v">
                    <p:oleObj spid="_x0000_s232149" name="Clip" r:id="rId16" imgW="1307263" imgH="1084139" progId="MS_ClipArt_Gallery.2">
                      <p:embed/>
                    </p:oleObj>
                  </mc:Choice>
                  <mc:Fallback>
                    <p:oleObj name="Clip" r:id="rId16" imgW="1307263" imgH="1084139" progId="MS_ClipArt_Gallery.2">
                      <p:embed/>
                      <p:pic>
                        <p:nvPicPr>
                          <p:cNvPr id="0" name="Object 6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4" y="2240"/>
                            <a:ext cx="2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62" name="Line 616"/>
              <p:cNvSpPr>
                <a:spLocks noChangeShapeType="1"/>
              </p:cNvSpPr>
              <p:nvPr/>
            </p:nvSpPr>
            <p:spPr bwMode="auto">
              <a:xfrm>
                <a:off x="4084" y="1820"/>
                <a:ext cx="321"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3" name="Line 617"/>
              <p:cNvSpPr>
                <a:spLocks noChangeShapeType="1"/>
              </p:cNvSpPr>
              <p:nvPr/>
            </p:nvSpPr>
            <p:spPr bwMode="auto">
              <a:xfrm>
                <a:off x="3811" y="1712"/>
                <a:ext cx="96"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4" name="Freeform 618"/>
              <p:cNvSpPr>
                <a:spLocks/>
              </p:cNvSpPr>
              <p:nvPr/>
            </p:nvSpPr>
            <p:spPr bwMode="auto">
              <a:xfrm>
                <a:off x="3382" y="2976"/>
                <a:ext cx="1877" cy="917"/>
              </a:xfrm>
              <a:custGeom>
                <a:avLst/>
                <a:gdLst>
                  <a:gd name="T0" fmla="*/ 889 w 1877"/>
                  <a:gd name="T1" fmla="*/ 23 h 917"/>
                  <a:gd name="T2" fmla="*/ 692 w 1877"/>
                  <a:gd name="T3" fmla="*/ 109 h 917"/>
                  <a:gd name="T4" fmla="*/ 415 w 1877"/>
                  <a:gd name="T5" fmla="*/ 91 h 917"/>
                  <a:gd name="T6" fmla="*/ 112 w 1877"/>
                  <a:gd name="T7" fmla="*/ 170 h 917"/>
                  <a:gd name="T8" fmla="*/ 50 w 1877"/>
                  <a:gd name="T9" fmla="*/ 353 h 917"/>
                  <a:gd name="T10" fmla="*/ 14 w 1877"/>
                  <a:gd name="T11" fmla="*/ 528 h 917"/>
                  <a:gd name="T12" fmla="*/ 139 w 1877"/>
                  <a:gd name="T13" fmla="*/ 650 h 917"/>
                  <a:gd name="T14" fmla="*/ 505 w 1877"/>
                  <a:gd name="T15" fmla="*/ 781 h 917"/>
                  <a:gd name="T16" fmla="*/ 933 w 1877"/>
                  <a:gd name="T17" fmla="*/ 886 h 917"/>
                  <a:gd name="T18" fmla="*/ 1370 w 1877"/>
                  <a:gd name="T19" fmla="*/ 901 h 917"/>
                  <a:gd name="T20" fmla="*/ 1676 w 1877"/>
                  <a:gd name="T21" fmla="*/ 793 h 917"/>
                  <a:gd name="T22" fmla="*/ 1860 w 1877"/>
                  <a:gd name="T23" fmla="*/ 624 h 917"/>
                  <a:gd name="T24" fmla="*/ 1776 w 1877"/>
                  <a:gd name="T25" fmla="*/ 219 h 917"/>
                  <a:gd name="T26" fmla="*/ 1503 w 1877"/>
                  <a:gd name="T27" fmla="*/ 100 h 917"/>
                  <a:gd name="T28" fmla="*/ 1200 w 1877"/>
                  <a:gd name="T29" fmla="*/ 13 h 917"/>
                  <a:gd name="T30" fmla="*/ 889 w 1877"/>
                  <a:gd name="T31" fmla="*/ 23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65" name="Line 619"/>
              <p:cNvSpPr>
                <a:spLocks noChangeShapeType="1"/>
              </p:cNvSpPr>
              <p:nvPr/>
            </p:nvSpPr>
            <p:spPr bwMode="auto">
              <a:xfrm rot="-5400000">
                <a:off x="4791" y="3440"/>
                <a:ext cx="330" cy="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566" name="Group 620"/>
              <p:cNvGrpSpPr>
                <a:grpSpLocks/>
              </p:cNvGrpSpPr>
              <p:nvPr/>
            </p:nvGrpSpPr>
            <p:grpSpPr bwMode="auto">
              <a:xfrm>
                <a:off x="4736" y="3526"/>
                <a:ext cx="125" cy="230"/>
                <a:chOff x="4180" y="783"/>
                <a:chExt cx="150" cy="307"/>
              </a:xfrm>
            </p:grpSpPr>
            <p:sp>
              <p:nvSpPr>
                <p:cNvPr id="22676" name="AutoShape 62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77" name="Rectangle 62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78" name="Rectangle 6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79" name="AutoShape 6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80" name="Line 62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81" name="Line 62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82" name="Rectangle 6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83" name="Rectangle 62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sp>
            <p:nvSpPr>
              <p:cNvPr id="22567" name="Line 629"/>
              <p:cNvSpPr>
                <a:spLocks noChangeShapeType="1"/>
              </p:cNvSpPr>
              <p:nvPr/>
            </p:nvSpPr>
            <p:spPr bwMode="auto">
              <a:xfrm rot="5400000" flipV="1">
                <a:off x="4883" y="3617"/>
                <a:ext cx="2" cy="5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8" name="Line 630"/>
              <p:cNvSpPr>
                <a:spLocks noChangeShapeType="1"/>
              </p:cNvSpPr>
              <p:nvPr/>
            </p:nvSpPr>
            <p:spPr bwMode="auto">
              <a:xfrm rot="-5400000">
                <a:off x="5000" y="3413"/>
                <a:ext cx="0" cy="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569" name="Group 631"/>
              <p:cNvGrpSpPr>
                <a:grpSpLocks/>
              </p:cNvGrpSpPr>
              <p:nvPr/>
            </p:nvGrpSpPr>
            <p:grpSpPr bwMode="auto">
              <a:xfrm>
                <a:off x="4735" y="3230"/>
                <a:ext cx="316" cy="148"/>
                <a:chOff x="3600" y="219"/>
                <a:chExt cx="360" cy="175"/>
              </a:xfrm>
            </p:grpSpPr>
            <p:sp>
              <p:nvSpPr>
                <p:cNvPr id="22663" name="Oval 6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64" name="Line 63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65" name="Line 63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66" name="Rectangle 635"/>
                <p:cNvSpPr>
                  <a:spLocks noChangeArrowheads="1"/>
                </p:cNvSpPr>
                <p:nvPr/>
              </p:nvSpPr>
              <p:spPr bwMode="auto">
                <a:xfrm>
                  <a:off x="3603" y="289"/>
                  <a:ext cx="352"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667" name="Oval 6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668" name="Group 637"/>
                <p:cNvGrpSpPr>
                  <a:grpSpLocks/>
                </p:cNvGrpSpPr>
                <p:nvPr/>
              </p:nvGrpSpPr>
              <p:grpSpPr bwMode="auto">
                <a:xfrm>
                  <a:off x="3686" y="244"/>
                  <a:ext cx="177" cy="66"/>
                  <a:chOff x="2848" y="848"/>
                  <a:chExt cx="140" cy="98"/>
                </a:xfrm>
              </p:grpSpPr>
              <p:sp>
                <p:nvSpPr>
                  <p:cNvPr id="22673" name="Line 63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74" name="Line 63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75" name="Line 64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669" name="Group 641"/>
                <p:cNvGrpSpPr>
                  <a:grpSpLocks/>
                </p:cNvGrpSpPr>
                <p:nvPr/>
              </p:nvGrpSpPr>
              <p:grpSpPr bwMode="auto">
                <a:xfrm flipV="1">
                  <a:off x="3686" y="243"/>
                  <a:ext cx="177" cy="66"/>
                  <a:chOff x="2848" y="848"/>
                  <a:chExt cx="140" cy="98"/>
                </a:xfrm>
              </p:grpSpPr>
              <p:sp>
                <p:nvSpPr>
                  <p:cNvPr id="22670" name="Line 64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71" name="Line 64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72" name="Line 64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70" name="Group 645"/>
              <p:cNvGrpSpPr>
                <a:grpSpLocks/>
              </p:cNvGrpSpPr>
              <p:nvPr/>
            </p:nvGrpSpPr>
            <p:grpSpPr bwMode="auto">
              <a:xfrm>
                <a:off x="4221" y="3056"/>
                <a:ext cx="316" cy="148"/>
                <a:chOff x="3600" y="219"/>
                <a:chExt cx="360" cy="175"/>
              </a:xfrm>
            </p:grpSpPr>
            <p:sp>
              <p:nvSpPr>
                <p:cNvPr id="22650" name="Oval 64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51" name="Line 64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52" name="Line 64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53" name="Rectangle 649"/>
                <p:cNvSpPr>
                  <a:spLocks noChangeArrowheads="1"/>
                </p:cNvSpPr>
                <p:nvPr/>
              </p:nvSpPr>
              <p:spPr bwMode="auto">
                <a:xfrm>
                  <a:off x="3603" y="289"/>
                  <a:ext cx="352"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654" name="Oval 65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655" name="Group 651"/>
                <p:cNvGrpSpPr>
                  <a:grpSpLocks/>
                </p:cNvGrpSpPr>
                <p:nvPr/>
              </p:nvGrpSpPr>
              <p:grpSpPr bwMode="auto">
                <a:xfrm>
                  <a:off x="3686" y="244"/>
                  <a:ext cx="177" cy="66"/>
                  <a:chOff x="2848" y="848"/>
                  <a:chExt cx="140" cy="98"/>
                </a:xfrm>
              </p:grpSpPr>
              <p:sp>
                <p:nvSpPr>
                  <p:cNvPr id="22660" name="Line 65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61" name="Line 65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62" name="Line 65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656" name="Group 655"/>
                <p:cNvGrpSpPr>
                  <a:grpSpLocks/>
                </p:cNvGrpSpPr>
                <p:nvPr/>
              </p:nvGrpSpPr>
              <p:grpSpPr bwMode="auto">
                <a:xfrm flipV="1">
                  <a:off x="3686" y="243"/>
                  <a:ext cx="177" cy="66"/>
                  <a:chOff x="2848" y="848"/>
                  <a:chExt cx="140" cy="98"/>
                </a:xfrm>
              </p:grpSpPr>
              <p:sp>
                <p:nvSpPr>
                  <p:cNvPr id="22657" name="Line 65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58" name="Line 65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59" name="Line 65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2571" name="Group 659"/>
              <p:cNvGrpSpPr>
                <a:grpSpLocks/>
              </p:cNvGrpSpPr>
              <p:nvPr/>
            </p:nvGrpSpPr>
            <p:grpSpPr bwMode="auto">
              <a:xfrm>
                <a:off x="3802" y="3248"/>
                <a:ext cx="316" cy="148"/>
                <a:chOff x="3600" y="219"/>
                <a:chExt cx="360" cy="175"/>
              </a:xfrm>
            </p:grpSpPr>
            <p:sp>
              <p:nvSpPr>
                <p:cNvPr id="22637" name="Oval 66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38" name="Line 66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9" name="Line 66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40" name="Rectangle 663"/>
                <p:cNvSpPr>
                  <a:spLocks noChangeArrowheads="1"/>
                </p:cNvSpPr>
                <p:nvPr/>
              </p:nvSpPr>
              <p:spPr bwMode="auto">
                <a:xfrm>
                  <a:off x="3603" y="289"/>
                  <a:ext cx="352"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TW" altLang="en-US" sz="1600" b="1">
                    <a:solidFill>
                      <a:schemeClr val="accent2"/>
                    </a:solidFill>
                    <a:cs typeface="Times New Roman" panose="02020603050405020304" pitchFamily="18" charset="0"/>
                  </a:endParaRPr>
                </a:p>
              </p:txBody>
            </p:sp>
            <p:sp>
              <p:nvSpPr>
                <p:cNvPr id="22641" name="Oval 66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nvGrpSpPr>
                <p:cNvPr id="22642" name="Group 665"/>
                <p:cNvGrpSpPr>
                  <a:grpSpLocks/>
                </p:cNvGrpSpPr>
                <p:nvPr/>
              </p:nvGrpSpPr>
              <p:grpSpPr bwMode="auto">
                <a:xfrm>
                  <a:off x="3686" y="244"/>
                  <a:ext cx="177" cy="66"/>
                  <a:chOff x="2848" y="848"/>
                  <a:chExt cx="140" cy="98"/>
                </a:xfrm>
              </p:grpSpPr>
              <p:sp>
                <p:nvSpPr>
                  <p:cNvPr id="22647" name="Line 66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48" name="Line 66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49" name="Line 66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643" name="Group 669"/>
                <p:cNvGrpSpPr>
                  <a:grpSpLocks/>
                </p:cNvGrpSpPr>
                <p:nvPr/>
              </p:nvGrpSpPr>
              <p:grpSpPr bwMode="auto">
                <a:xfrm flipV="1">
                  <a:off x="3686" y="243"/>
                  <a:ext cx="177" cy="66"/>
                  <a:chOff x="2848" y="848"/>
                  <a:chExt cx="140" cy="98"/>
                </a:xfrm>
              </p:grpSpPr>
              <p:sp>
                <p:nvSpPr>
                  <p:cNvPr id="22644" name="Line 67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45" name="Line 67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46" name="Line 67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2572" name="Line 673"/>
              <p:cNvSpPr>
                <a:spLocks noChangeShapeType="1"/>
              </p:cNvSpPr>
              <p:nvPr/>
            </p:nvSpPr>
            <p:spPr bwMode="auto">
              <a:xfrm>
                <a:off x="4504" y="3189"/>
                <a:ext cx="226" cy="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3" name="Line 674"/>
              <p:cNvSpPr>
                <a:spLocks noChangeShapeType="1"/>
              </p:cNvSpPr>
              <p:nvPr/>
            </p:nvSpPr>
            <p:spPr bwMode="auto">
              <a:xfrm flipV="1">
                <a:off x="4093" y="3197"/>
                <a:ext cx="175"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4" name="Line 675"/>
              <p:cNvSpPr>
                <a:spLocks noChangeShapeType="1"/>
              </p:cNvSpPr>
              <p:nvPr/>
            </p:nvSpPr>
            <p:spPr bwMode="auto">
              <a:xfrm flipV="1">
                <a:off x="4120" y="3325"/>
                <a:ext cx="6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5" name="Line 676"/>
              <p:cNvSpPr>
                <a:spLocks noChangeShapeType="1"/>
              </p:cNvSpPr>
              <p:nvPr/>
            </p:nvSpPr>
            <p:spPr bwMode="auto">
              <a:xfrm flipH="1">
                <a:off x="3676" y="3165"/>
                <a:ext cx="160" cy="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6" name="Line 677"/>
              <p:cNvSpPr>
                <a:spLocks noChangeShapeType="1"/>
              </p:cNvSpPr>
              <p:nvPr/>
            </p:nvSpPr>
            <p:spPr bwMode="auto">
              <a:xfrm>
                <a:off x="3692" y="3197"/>
                <a:ext cx="1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7" name="Line 678"/>
              <p:cNvSpPr>
                <a:spLocks noChangeShapeType="1"/>
              </p:cNvSpPr>
              <p:nvPr/>
            </p:nvSpPr>
            <p:spPr bwMode="auto">
              <a:xfrm>
                <a:off x="3604" y="3409"/>
                <a:ext cx="9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8" name="Line 679"/>
              <p:cNvSpPr>
                <a:spLocks noChangeShapeType="1"/>
              </p:cNvSpPr>
              <p:nvPr/>
            </p:nvSpPr>
            <p:spPr bwMode="auto">
              <a:xfrm>
                <a:off x="3763" y="3459"/>
                <a:ext cx="3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9" name="Line 680"/>
              <p:cNvSpPr>
                <a:spLocks noChangeShapeType="1"/>
              </p:cNvSpPr>
              <p:nvPr/>
            </p:nvSpPr>
            <p:spPr bwMode="auto">
              <a:xfrm flipH="1">
                <a:off x="3914" y="3401"/>
                <a:ext cx="34" cy="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80" name="Line 681"/>
              <p:cNvSpPr>
                <a:spLocks noChangeShapeType="1"/>
              </p:cNvSpPr>
              <p:nvPr/>
            </p:nvSpPr>
            <p:spPr bwMode="auto">
              <a:xfrm>
                <a:off x="3796" y="3457"/>
                <a:ext cx="1"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81" name="Line 682"/>
              <p:cNvSpPr>
                <a:spLocks noChangeShapeType="1"/>
              </p:cNvSpPr>
              <p:nvPr/>
            </p:nvSpPr>
            <p:spPr bwMode="auto">
              <a:xfrm flipH="1" flipV="1">
                <a:off x="4046" y="3462"/>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2582" name="Object 683"/>
              <p:cNvGraphicFramePr>
                <a:graphicFrameLocks noChangeAspect="1"/>
              </p:cNvGraphicFramePr>
              <p:nvPr/>
            </p:nvGraphicFramePr>
            <p:xfrm>
              <a:off x="3597" y="2051"/>
              <a:ext cx="233" cy="79"/>
            </p:xfrm>
            <a:graphic>
              <a:graphicData uri="http://schemas.openxmlformats.org/presentationml/2006/ole">
                <mc:AlternateContent xmlns:mc="http://schemas.openxmlformats.org/markup-compatibility/2006">
                  <mc:Choice xmlns:v="urn:schemas-microsoft-com:vml" Requires="v">
                    <p:oleObj spid="_x0000_s232150" name="Clip" r:id="rId17" imgW="1307263" imgH="1084139" progId="MS_ClipArt_Gallery.2">
                      <p:embed/>
                    </p:oleObj>
                  </mc:Choice>
                  <mc:Fallback>
                    <p:oleObj name="Clip" r:id="rId17" imgW="1307263" imgH="1084139" progId="MS_ClipArt_Gallery.2">
                      <p:embed/>
                      <p:pic>
                        <p:nvPicPr>
                          <p:cNvPr id="0" name="Object 6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7" y="2051"/>
                            <a:ext cx="233" cy="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83" name="Object 684"/>
              <p:cNvGraphicFramePr>
                <a:graphicFrameLocks noChangeAspect="1"/>
              </p:cNvGraphicFramePr>
              <p:nvPr/>
            </p:nvGraphicFramePr>
            <p:xfrm>
              <a:off x="3555" y="3135"/>
              <a:ext cx="216" cy="180"/>
            </p:xfrm>
            <a:graphic>
              <a:graphicData uri="http://schemas.openxmlformats.org/presentationml/2006/ole">
                <mc:AlternateContent xmlns:mc="http://schemas.openxmlformats.org/markup-compatibility/2006">
                  <mc:Choice xmlns:v="urn:schemas-microsoft-com:vml" Requires="v">
                    <p:oleObj spid="_x0000_s232151" name="Clip" r:id="rId18" imgW="1307263" imgH="1084139" progId="MS_ClipArt_Gallery.2">
                      <p:embed/>
                    </p:oleObj>
                  </mc:Choice>
                  <mc:Fallback>
                    <p:oleObj name="Clip" r:id="rId18" imgW="1307263" imgH="1084139" progId="MS_ClipArt_Gallery.2">
                      <p:embed/>
                      <p:pic>
                        <p:nvPicPr>
                          <p:cNvPr id="0" name="Object 6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5" y="313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84" name="Object 685"/>
              <p:cNvGraphicFramePr>
                <a:graphicFrameLocks noChangeAspect="1"/>
              </p:cNvGraphicFramePr>
              <p:nvPr/>
            </p:nvGraphicFramePr>
            <p:xfrm>
              <a:off x="3723" y="3495"/>
              <a:ext cx="216" cy="180"/>
            </p:xfrm>
            <a:graphic>
              <a:graphicData uri="http://schemas.openxmlformats.org/presentationml/2006/ole">
                <mc:AlternateContent xmlns:mc="http://schemas.openxmlformats.org/markup-compatibility/2006">
                  <mc:Choice xmlns:v="urn:schemas-microsoft-com:vml" Requires="v">
                    <p:oleObj spid="_x0000_s232152" name="Clip" r:id="rId19" imgW="1307263" imgH="1084139" progId="MS_ClipArt_Gallery.2">
                      <p:embed/>
                    </p:oleObj>
                  </mc:Choice>
                  <mc:Fallback>
                    <p:oleObj name="Clip" r:id="rId19" imgW="1307263" imgH="1084139" progId="MS_ClipArt_Gallery.2">
                      <p:embed/>
                      <p:pic>
                        <p:nvPicPr>
                          <p:cNvPr id="0" name="Object 6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3" y="3495"/>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85" name="Object 686"/>
              <p:cNvGraphicFramePr>
                <a:graphicFrameLocks noChangeAspect="1"/>
              </p:cNvGraphicFramePr>
              <p:nvPr/>
            </p:nvGraphicFramePr>
            <p:xfrm>
              <a:off x="3937" y="3497"/>
              <a:ext cx="216" cy="180"/>
            </p:xfrm>
            <a:graphic>
              <a:graphicData uri="http://schemas.openxmlformats.org/presentationml/2006/ole">
                <mc:AlternateContent xmlns:mc="http://schemas.openxmlformats.org/markup-compatibility/2006">
                  <mc:Choice xmlns:v="urn:schemas-microsoft-com:vml" Requires="v">
                    <p:oleObj spid="_x0000_s232153" name="Clip" r:id="rId20" imgW="1307263" imgH="1084139" progId="MS_ClipArt_Gallery.2">
                      <p:embed/>
                    </p:oleObj>
                  </mc:Choice>
                  <mc:Fallback>
                    <p:oleObj name="Clip" r:id="rId20" imgW="1307263" imgH="1084139" progId="MS_ClipArt_Gallery.2">
                      <p:embed/>
                      <p:pic>
                        <p:nvPicPr>
                          <p:cNvPr id="0" name="Object 6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7" y="3497"/>
                            <a:ext cx="21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86" name="Group 687"/>
              <p:cNvGrpSpPr>
                <a:grpSpLocks/>
              </p:cNvGrpSpPr>
              <p:nvPr/>
            </p:nvGrpSpPr>
            <p:grpSpPr bwMode="auto">
              <a:xfrm>
                <a:off x="4509" y="3576"/>
                <a:ext cx="172" cy="215"/>
                <a:chOff x="2870" y="1518"/>
                <a:chExt cx="292" cy="320"/>
              </a:xfrm>
            </p:grpSpPr>
            <p:graphicFrame>
              <p:nvGraphicFramePr>
                <p:cNvPr id="22635" name="Object 688"/>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2154" name="Clip" r:id="rId21" imgW="826829" imgH="840406" progId="MS_ClipArt_Gallery.2">
                        <p:embed/>
                      </p:oleObj>
                    </mc:Choice>
                    <mc:Fallback>
                      <p:oleObj name="Clip" r:id="rId21" imgW="826829" imgH="840406" progId="MS_ClipArt_Gallery.2">
                        <p:embed/>
                        <p:pic>
                          <p:nvPicPr>
                            <p:cNvPr id="0" name="Object 6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6" name="Object 689"/>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2155" name="Clip" r:id="rId22" imgW="1268295" imgH="1199426" progId="MS_ClipArt_Gallery.2">
                        <p:embed/>
                      </p:oleObj>
                    </mc:Choice>
                    <mc:Fallback>
                      <p:oleObj name="Clip" r:id="rId22" imgW="1268295" imgH="1199426" progId="MS_ClipArt_Gallery.2">
                        <p:embed/>
                        <p:pic>
                          <p:nvPicPr>
                            <p:cNvPr id="0" name="Object 6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587" name="Group 690"/>
              <p:cNvGrpSpPr>
                <a:grpSpLocks/>
              </p:cNvGrpSpPr>
              <p:nvPr/>
            </p:nvGrpSpPr>
            <p:grpSpPr bwMode="auto">
              <a:xfrm>
                <a:off x="4225" y="3608"/>
                <a:ext cx="220" cy="203"/>
                <a:chOff x="2870" y="1518"/>
                <a:chExt cx="292" cy="320"/>
              </a:xfrm>
            </p:grpSpPr>
            <p:graphicFrame>
              <p:nvGraphicFramePr>
                <p:cNvPr id="22633" name="Object 6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2156" name="Clip" r:id="rId23" imgW="826829" imgH="840406" progId="MS_ClipArt_Gallery.2">
                        <p:embed/>
                      </p:oleObj>
                    </mc:Choice>
                    <mc:Fallback>
                      <p:oleObj name="Clip" r:id="rId23" imgW="826829" imgH="840406" progId="MS_ClipArt_Gallery.2">
                        <p:embed/>
                        <p:pic>
                          <p:nvPicPr>
                            <p:cNvPr id="0" name="Object 6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4" name="Object 6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2157" name="Clip" r:id="rId24" imgW="1268295" imgH="1199426" progId="MS_ClipArt_Gallery.2">
                        <p:embed/>
                      </p:oleObj>
                    </mc:Choice>
                    <mc:Fallback>
                      <p:oleObj name="Clip" r:id="rId24" imgW="1268295" imgH="1199426" progId="MS_ClipArt_Gallery.2">
                        <p:embed/>
                        <p:pic>
                          <p:nvPicPr>
                            <p:cNvPr id="0" name="Object 69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588" name="Group 693"/>
              <p:cNvGrpSpPr>
                <a:grpSpLocks/>
              </p:cNvGrpSpPr>
              <p:nvPr/>
            </p:nvGrpSpPr>
            <p:grpSpPr bwMode="auto">
              <a:xfrm>
                <a:off x="4324" y="3364"/>
                <a:ext cx="183" cy="255"/>
                <a:chOff x="2556" y="2689"/>
                <a:chExt cx="183" cy="255"/>
              </a:xfrm>
            </p:grpSpPr>
            <p:pic>
              <p:nvPicPr>
                <p:cNvPr id="22616" name="Picture 694" descr="31u_bnrz[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9" y="2770"/>
                  <a:ext cx="1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17" name="Freeform 695"/>
                <p:cNvSpPr>
                  <a:spLocks/>
                </p:cNvSpPr>
                <p:nvPr/>
              </p:nvSpPr>
              <p:spPr bwMode="auto">
                <a:xfrm>
                  <a:off x="2605" y="2702"/>
                  <a:ext cx="33" cy="39"/>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18" name="Freeform 696"/>
                <p:cNvSpPr>
                  <a:spLocks/>
                </p:cNvSpPr>
                <p:nvPr/>
              </p:nvSpPr>
              <p:spPr bwMode="auto">
                <a:xfrm>
                  <a:off x="2661" y="2701"/>
                  <a:ext cx="22" cy="30"/>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19" name="Freeform 697"/>
                <p:cNvSpPr>
                  <a:spLocks/>
                </p:cNvSpPr>
                <p:nvPr/>
              </p:nvSpPr>
              <p:spPr bwMode="auto">
                <a:xfrm>
                  <a:off x="2584" y="2694"/>
                  <a:ext cx="54" cy="63"/>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0" name="Freeform 698"/>
                <p:cNvSpPr>
                  <a:spLocks/>
                </p:cNvSpPr>
                <p:nvPr/>
              </p:nvSpPr>
              <p:spPr bwMode="auto">
                <a:xfrm>
                  <a:off x="2660" y="2692"/>
                  <a:ext cx="47" cy="42"/>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1" name="Freeform 699"/>
                <p:cNvSpPr>
                  <a:spLocks/>
                </p:cNvSpPr>
                <p:nvPr/>
              </p:nvSpPr>
              <p:spPr bwMode="auto">
                <a:xfrm>
                  <a:off x="2564" y="2712"/>
                  <a:ext cx="19" cy="39"/>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2" name="Freeform 700"/>
                <p:cNvSpPr>
                  <a:spLocks/>
                </p:cNvSpPr>
                <p:nvPr/>
              </p:nvSpPr>
              <p:spPr bwMode="auto">
                <a:xfrm>
                  <a:off x="2698" y="2689"/>
                  <a:ext cx="41" cy="52"/>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3" name="Freeform 701"/>
                <p:cNvSpPr>
                  <a:spLocks/>
                </p:cNvSpPr>
                <p:nvPr/>
              </p:nvSpPr>
              <p:spPr bwMode="auto">
                <a:xfrm>
                  <a:off x="2653" y="2750"/>
                  <a:ext cx="14" cy="31"/>
                </a:xfrm>
                <a:custGeom>
                  <a:avLst/>
                  <a:gdLst>
                    <a:gd name="T0" fmla="*/ 0 w 83"/>
                    <a:gd name="T1" fmla="*/ 0 h 187"/>
                    <a:gd name="T2" fmla="*/ 0 w 83"/>
                    <a:gd name="T3" fmla="*/ 0 h 187"/>
                    <a:gd name="T4" fmla="*/ 0 w 83"/>
                    <a:gd name="T5" fmla="*/ 0 h 187"/>
                    <a:gd name="T6" fmla="*/ 0 w 83"/>
                    <a:gd name="T7" fmla="*/ 0 h 187"/>
                    <a:gd name="T8" fmla="*/ 0 w 83"/>
                    <a:gd name="T9" fmla="*/ 0 h 187"/>
                    <a:gd name="T10" fmla="*/ 0 w 83"/>
                    <a:gd name="T11" fmla="*/ 0 h 187"/>
                    <a:gd name="T12" fmla="*/ 0 w 83"/>
                    <a:gd name="T13" fmla="*/ 0 h 187"/>
                    <a:gd name="T14" fmla="*/ 0 w 83"/>
                    <a:gd name="T15" fmla="*/ 0 h 187"/>
                    <a:gd name="T16" fmla="*/ 0 w 83"/>
                    <a:gd name="T17" fmla="*/ 0 h 187"/>
                    <a:gd name="T18" fmla="*/ 0 w 83"/>
                    <a:gd name="T19" fmla="*/ 0 h 187"/>
                    <a:gd name="T20" fmla="*/ 0 w 83"/>
                    <a:gd name="T21" fmla="*/ 0 h 187"/>
                    <a:gd name="T22" fmla="*/ 0 w 83"/>
                    <a:gd name="T23" fmla="*/ 0 h 187"/>
                    <a:gd name="T24" fmla="*/ 0 w 83"/>
                    <a:gd name="T25" fmla="*/ 0 h 187"/>
                    <a:gd name="T26" fmla="*/ 0 w 83"/>
                    <a:gd name="T27" fmla="*/ 0 h 187"/>
                    <a:gd name="T28" fmla="*/ 0 w 83"/>
                    <a:gd name="T29" fmla="*/ 0 h 187"/>
                    <a:gd name="T30" fmla="*/ 0 w 83"/>
                    <a:gd name="T31" fmla="*/ 0 h 187"/>
                    <a:gd name="T32" fmla="*/ 0 w 83"/>
                    <a:gd name="T33" fmla="*/ 0 h 187"/>
                    <a:gd name="T34" fmla="*/ 0 w 83"/>
                    <a:gd name="T35" fmla="*/ 0 h 187"/>
                    <a:gd name="T36" fmla="*/ 0 w 83"/>
                    <a:gd name="T37" fmla="*/ 0 h 187"/>
                    <a:gd name="T38" fmla="*/ 0 w 83"/>
                    <a:gd name="T39" fmla="*/ 0 h 187"/>
                    <a:gd name="T40" fmla="*/ 0 w 83"/>
                    <a:gd name="T41" fmla="*/ 0 h 187"/>
                    <a:gd name="T42" fmla="*/ 0 w 83"/>
                    <a:gd name="T43" fmla="*/ 0 h 187"/>
                    <a:gd name="T44" fmla="*/ 0 w 83"/>
                    <a:gd name="T45" fmla="*/ 0 h 187"/>
                    <a:gd name="T46" fmla="*/ 0 w 83"/>
                    <a:gd name="T47" fmla="*/ 0 h 187"/>
                    <a:gd name="T48" fmla="*/ 0 w 83"/>
                    <a:gd name="T49" fmla="*/ 0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3" h="187">
                      <a:moveTo>
                        <a:pt x="31" y="14"/>
                      </a:moveTo>
                      <a:lnTo>
                        <a:pt x="29" y="8"/>
                      </a:lnTo>
                      <a:lnTo>
                        <a:pt x="25" y="3"/>
                      </a:lnTo>
                      <a:lnTo>
                        <a:pt x="19" y="1"/>
                      </a:lnTo>
                      <a:lnTo>
                        <a:pt x="14" y="0"/>
                      </a:lnTo>
                      <a:lnTo>
                        <a:pt x="8" y="2"/>
                      </a:lnTo>
                      <a:lnTo>
                        <a:pt x="3" y="5"/>
                      </a:lnTo>
                      <a:lnTo>
                        <a:pt x="0" y="11"/>
                      </a:lnTo>
                      <a:lnTo>
                        <a:pt x="0" y="17"/>
                      </a:lnTo>
                      <a:lnTo>
                        <a:pt x="5" y="42"/>
                      </a:lnTo>
                      <a:lnTo>
                        <a:pt x="15" y="71"/>
                      </a:lnTo>
                      <a:lnTo>
                        <a:pt x="27" y="100"/>
                      </a:lnTo>
                      <a:lnTo>
                        <a:pt x="41" y="127"/>
                      </a:lnTo>
                      <a:lnTo>
                        <a:pt x="55" y="151"/>
                      </a:lnTo>
                      <a:lnTo>
                        <a:pt x="68" y="171"/>
                      </a:lnTo>
                      <a:lnTo>
                        <a:pt x="77" y="184"/>
                      </a:lnTo>
                      <a:lnTo>
                        <a:pt x="83" y="187"/>
                      </a:lnTo>
                      <a:lnTo>
                        <a:pt x="80" y="174"/>
                      </a:lnTo>
                      <a:lnTo>
                        <a:pt x="75" y="158"/>
                      </a:lnTo>
                      <a:lnTo>
                        <a:pt x="68" y="138"/>
                      </a:lnTo>
                      <a:lnTo>
                        <a:pt x="59" y="113"/>
                      </a:lnTo>
                      <a:lnTo>
                        <a:pt x="51" y="88"/>
                      </a:lnTo>
                      <a:lnTo>
                        <a:pt x="43" y="63"/>
                      </a:lnTo>
                      <a:lnTo>
                        <a:pt x="36" y="38"/>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4" name="Freeform 702"/>
                <p:cNvSpPr>
                  <a:spLocks/>
                </p:cNvSpPr>
                <p:nvPr/>
              </p:nvSpPr>
              <p:spPr bwMode="auto">
                <a:xfrm>
                  <a:off x="2647" y="2733"/>
                  <a:ext cx="7" cy="16"/>
                </a:xfrm>
                <a:custGeom>
                  <a:avLst/>
                  <a:gdLst>
                    <a:gd name="T0" fmla="*/ 0 w 44"/>
                    <a:gd name="T1" fmla="*/ 0 h 94"/>
                    <a:gd name="T2" fmla="*/ 0 w 44"/>
                    <a:gd name="T3" fmla="*/ 0 h 94"/>
                    <a:gd name="T4" fmla="*/ 0 w 44"/>
                    <a:gd name="T5" fmla="*/ 0 h 94"/>
                    <a:gd name="T6" fmla="*/ 0 w 44"/>
                    <a:gd name="T7" fmla="*/ 0 h 94"/>
                    <a:gd name="T8" fmla="*/ 0 w 44"/>
                    <a:gd name="T9" fmla="*/ 0 h 94"/>
                    <a:gd name="T10" fmla="*/ 0 w 44"/>
                    <a:gd name="T11" fmla="*/ 0 h 94"/>
                    <a:gd name="T12" fmla="*/ 0 w 44"/>
                    <a:gd name="T13" fmla="*/ 0 h 94"/>
                    <a:gd name="T14" fmla="*/ 0 w 44"/>
                    <a:gd name="T15" fmla="*/ 0 h 94"/>
                    <a:gd name="T16" fmla="*/ 0 w 44"/>
                    <a:gd name="T17" fmla="*/ 0 h 94"/>
                    <a:gd name="T18" fmla="*/ 0 w 44"/>
                    <a:gd name="T19" fmla="*/ 0 h 94"/>
                    <a:gd name="T20" fmla="*/ 0 w 44"/>
                    <a:gd name="T21" fmla="*/ 0 h 94"/>
                    <a:gd name="T22" fmla="*/ 0 w 44"/>
                    <a:gd name="T23" fmla="*/ 0 h 94"/>
                    <a:gd name="T24" fmla="*/ 0 w 44"/>
                    <a:gd name="T25" fmla="*/ 0 h 94"/>
                    <a:gd name="T26" fmla="*/ 0 w 44"/>
                    <a:gd name="T27" fmla="*/ 0 h 94"/>
                    <a:gd name="T28" fmla="*/ 0 w 44"/>
                    <a:gd name="T29" fmla="*/ 0 h 94"/>
                    <a:gd name="T30" fmla="*/ 0 w 44"/>
                    <a:gd name="T31" fmla="*/ 0 h 94"/>
                    <a:gd name="T32" fmla="*/ 0 w 44"/>
                    <a:gd name="T33" fmla="*/ 0 h 94"/>
                    <a:gd name="T34" fmla="*/ 0 w 44"/>
                    <a:gd name="T35" fmla="*/ 0 h 94"/>
                    <a:gd name="T36" fmla="*/ 0 w 44"/>
                    <a:gd name="T37" fmla="*/ 0 h 94"/>
                    <a:gd name="T38" fmla="*/ 0 w 44"/>
                    <a:gd name="T39" fmla="*/ 0 h 94"/>
                    <a:gd name="T40" fmla="*/ 0 w 44"/>
                    <a:gd name="T41" fmla="*/ 0 h 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 h="94">
                      <a:moveTo>
                        <a:pt x="22" y="10"/>
                      </a:moveTo>
                      <a:lnTo>
                        <a:pt x="21" y="6"/>
                      </a:lnTo>
                      <a:lnTo>
                        <a:pt x="18" y="2"/>
                      </a:lnTo>
                      <a:lnTo>
                        <a:pt x="14" y="0"/>
                      </a:lnTo>
                      <a:lnTo>
                        <a:pt x="10" y="0"/>
                      </a:lnTo>
                      <a:lnTo>
                        <a:pt x="6" y="1"/>
                      </a:lnTo>
                      <a:lnTo>
                        <a:pt x="3" y="3"/>
                      </a:lnTo>
                      <a:lnTo>
                        <a:pt x="0" y="7"/>
                      </a:lnTo>
                      <a:lnTo>
                        <a:pt x="0" y="11"/>
                      </a:lnTo>
                      <a:lnTo>
                        <a:pt x="0" y="24"/>
                      </a:lnTo>
                      <a:lnTo>
                        <a:pt x="4" y="38"/>
                      </a:lnTo>
                      <a:lnTo>
                        <a:pt x="8" y="52"/>
                      </a:lnTo>
                      <a:lnTo>
                        <a:pt x="14" y="65"/>
                      </a:lnTo>
                      <a:lnTo>
                        <a:pt x="21" y="78"/>
                      </a:lnTo>
                      <a:lnTo>
                        <a:pt x="28" y="87"/>
                      </a:lnTo>
                      <a:lnTo>
                        <a:pt x="37" y="93"/>
                      </a:lnTo>
                      <a:lnTo>
                        <a:pt x="42" y="94"/>
                      </a:lnTo>
                      <a:lnTo>
                        <a:pt x="44" y="76"/>
                      </a:lnTo>
                      <a:lnTo>
                        <a:pt x="38" y="54"/>
                      </a:lnTo>
                      <a:lnTo>
                        <a:pt x="31" y="32"/>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5" name="Freeform 703"/>
                <p:cNvSpPr>
                  <a:spLocks/>
                </p:cNvSpPr>
                <p:nvPr/>
              </p:nvSpPr>
              <p:spPr bwMode="auto">
                <a:xfrm>
                  <a:off x="2641" y="2722"/>
                  <a:ext cx="6" cy="9"/>
                </a:xfrm>
                <a:custGeom>
                  <a:avLst/>
                  <a:gdLst>
                    <a:gd name="T0" fmla="*/ 0 w 38"/>
                    <a:gd name="T1" fmla="*/ 0 h 54"/>
                    <a:gd name="T2" fmla="*/ 0 w 38"/>
                    <a:gd name="T3" fmla="*/ 0 h 54"/>
                    <a:gd name="T4" fmla="*/ 0 w 38"/>
                    <a:gd name="T5" fmla="*/ 0 h 54"/>
                    <a:gd name="T6" fmla="*/ 0 w 38"/>
                    <a:gd name="T7" fmla="*/ 0 h 54"/>
                    <a:gd name="T8" fmla="*/ 0 w 38"/>
                    <a:gd name="T9" fmla="*/ 0 h 54"/>
                    <a:gd name="T10" fmla="*/ 0 w 38"/>
                    <a:gd name="T11" fmla="*/ 0 h 54"/>
                    <a:gd name="T12" fmla="*/ 0 w 38"/>
                    <a:gd name="T13" fmla="*/ 0 h 54"/>
                    <a:gd name="T14" fmla="*/ 0 w 38"/>
                    <a:gd name="T15" fmla="*/ 0 h 54"/>
                    <a:gd name="T16" fmla="*/ 0 w 38"/>
                    <a:gd name="T17" fmla="*/ 0 h 54"/>
                    <a:gd name="T18" fmla="*/ 0 w 38"/>
                    <a:gd name="T19" fmla="*/ 0 h 54"/>
                    <a:gd name="T20" fmla="*/ 0 w 38"/>
                    <a:gd name="T21" fmla="*/ 0 h 54"/>
                    <a:gd name="T22" fmla="*/ 0 w 38"/>
                    <a:gd name="T23" fmla="*/ 0 h 54"/>
                    <a:gd name="T24" fmla="*/ 0 w 38"/>
                    <a:gd name="T25" fmla="*/ 0 h 54"/>
                    <a:gd name="T26" fmla="*/ 0 w 38"/>
                    <a:gd name="T27" fmla="*/ 0 h 54"/>
                    <a:gd name="T28" fmla="*/ 0 w 38"/>
                    <a:gd name="T29" fmla="*/ 0 h 54"/>
                    <a:gd name="T30" fmla="*/ 0 w 38"/>
                    <a:gd name="T31" fmla="*/ 0 h 54"/>
                    <a:gd name="T32" fmla="*/ 0 w 38"/>
                    <a:gd name="T33" fmla="*/ 0 h 54"/>
                    <a:gd name="T34" fmla="*/ 0 w 38"/>
                    <a:gd name="T35" fmla="*/ 0 h 54"/>
                    <a:gd name="T36" fmla="*/ 0 w 38"/>
                    <a:gd name="T37" fmla="*/ 0 h 54"/>
                    <a:gd name="T38" fmla="*/ 0 w 38"/>
                    <a:gd name="T39" fmla="*/ 0 h 54"/>
                    <a:gd name="T40" fmla="*/ 0 w 38"/>
                    <a:gd name="T41" fmla="*/ 0 h 54"/>
                    <a:gd name="T42" fmla="*/ 0 w 38"/>
                    <a:gd name="T43" fmla="*/ 0 h 54"/>
                    <a:gd name="T44" fmla="*/ 0 w 38"/>
                    <a:gd name="T45" fmla="*/ 0 h 54"/>
                    <a:gd name="T46" fmla="*/ 0 w 38"/>
                    <a:gd name="T47" fmla="*/ 0 h 54"/>
                    <a:gd name="T48" fmla="*/ 0 w 38"/>
                    <a:gd name="T49" fmla="*/ 0 h 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54">
                      <a:moveTo>
                        <a:pt x="20" y="7"/>
                      </a:moveTo>
                      <a:lnTo>
                        <a:pt x="20" y="8"/>
                      </a:lnTo>
                      <a:lnTo>
                        <a:pt x="19" y="4"/>
                      </a:lnTo>
                      <a:lnTo>
                        <a:pt x="15" y="1"/>
                      </a:lnTo>
                      <a:lnTo>
                        <a:pt x="12" y="0"/>
                      </a:lnTo>
                      <a:lnTo>
                        <a:pt x="7" y="0"/>
                      </a:lnTo>
                      <a:lnTo>
                        <a:pt x="4" y="1"/>
                      </a:lnTo>
                      <a:lnTo>
                        <a:pt x="1" y="4"/>
                      </a:lnTo>
                      <a:lnTo>
                        <a:pt x="0" y="8"/>
                      </a:lnTo>
                      <a:lnTo>
                        <a:pt x="0" y="11"/>
                      </a:lnTo>
                      <a:lnTo>
                        <a:pt x="1" y="17"/>
                      </a:lnTo>
                      <a:lnTo>
                        <a:pt x="4" y="24"/>
                      </a:lnTo>
                      <a:lnTo>
                        <a:pt x="8" y="32"/>
                      </a:lnTo>
                      <a:lnTo>
                        <a:pt x="14" y="39"/>
                      </a:lnTo>
                      <a:lnTo>
                        <a:pt x="20" y="46"/>
                      </a:lnTo>
                      <a:lnTo>
                        <a:pt x="27" y="50"/>
                      </a:lnTo>
                      <a:lnTo>
                        <a:pt x="33" y="54"/>
                      </a:lnTo>
                      <a:lnTo>
                        <a:pt x="38" y="54"/>
                      </a:lnTo>
                      <a:lnTo>
                        <a:pt x="36" y="42"/>
                      </a:lnTo>
                      <a:lnTo>
                        <a:pt x="32" y="29"/>
                      </a:lnTo>
                      <a:lnTo>
                        <a:pt x="25" y="16"/>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6" name="Freeform 704"/>
                <p:cNvSpPr>
                  <a:spLocks/>
                </p:cNvSpPr>
                <p:nvPr/>
              </p:nvSpPr>
              <p:spPr bwMode="auto">
                <a:xfrm>
                  <a:off x="2636" y="2714"/>
                  <a:ext cx="8" cy="6"/>
                </a:xfrm>
                <a:custGeom>
                  <a:avLst/>
                  <a:gdLst>
                    <a:gd name="T0" fmla="*/ 0 w 52"/>
                    <a:gd name="T1" fmla="*/ 0 h 36"/>
                    <a:gd name="T2" fmla="*/ 0 w 52"/>
                    <a:gd name="T3" fmla="*/ 0 h 36"/>
                    <a:gd name="T4" fmla="*/ 0 w 52"/>
                    <a:gd name="T5" fmla="*/ 0 h 36"/>
                    <a:gd name="T6" fmla="*/ 0 w 52"/>
                    <a:gd name="T7" fmla="*/ 0 h 36"/>
                    <a:gd name="T8" fmla="*/ 0 w 52"/>
                    <a:gd name="T9" fmla="*/ 0 h 36"/>
                    <a:gd name="T10" fmla="*/ 0 w 52"/>
                    <a:gd name="T11" fmla="*/ 0 h 36"/>
                    <a:gd name="T12" fmla="*/ 0 w 52"/>
                    <a:gd name="T13" fmla="*/ 0 h 36"/>
                    <a:gd name="T14" fmla="*/ 0 w 52"/>
                    <a:gd name="T15" fmla="*/ 0 h 36"/>
                    <a:gd name="T16" fmla="*/ 0 w 52"/>
                    <a:gd name="T17" fmla="*/ 0 h 36"/>
                    <a:gd name="T18" fmla="*/ 0 w 52"/>
                    <a:gd name="T19" fmla="*/ 0 h 36"/>
                    <a:gd name="T20" fmla="*/ 0 w 52"/>
                    <a:gd name="T21" fmla="*/ 0 h 36"/>
                    <a:gd name="T22" fmla="*/ 0 w 52"/>
                    <a:gd name="T23" fmla="*/ 0 h 36"/>
                    <a:gd name="T24" fmla="*/ 0 w 52"/>
                    <a:gd name="T25" fmla="*/ 0 h 36"/>
                    <a:gd name="T26" fmla="*/ 0 w 52"/>
                    <a:gd name="T27" fmla="*/ 0 h 36"/>
                    <a:gd name="T28" fmla="*/ 0 w 52"/>
                    <a:gd name="T29" fmla="*/ 0 h 36"/>
                    <a:gd name="T30" fmla="*/ 0 w 52"/>
                    <a:gd name="T31" fmla="*/ 0 h 36"/>
                    <a:gd name="T32" fmla="*/ 0 w 52"/>
                    <a:gd name="T33" fmla="*/ 0 h 36"/>
                    <a:gd name="T34" fmla="*/ 0 w 52"/>
                    <a:gd name="T35" fmla="*/ 0 h 36"/>
                    <a:gd name="T36" fmla="*/ 0 w 52"/>
                    <a:gd name="T37" fmla="*/ 0 h 36"/>
                    <a:gd name="T38" fmla="*/ 0 w 52"/>
                    <a:gd name="T39" fmla="*/ 0 h 36"/>
                    <a:gd name="T40" fmla="*/ 0 w 52"/>
                    <a:gd name="T41" fmla="*/ 0 h 36"/>
                    <a:gd name="T42" fmla="*/ 0 w 52"/>
                    <a:gd name="T43" fmla="*/ 0 h 36"/>
                    <a:gd name="T44" fmla="*/ 0 w 52"/>
                    <a:gd name="T45" fmla="*/ 0 h 36"/>
                    <a:gd name="T46" fmla="*/ 0 w 52"/>
                    <a:gd name="T47" fmla="*/ 0 h 36"/>
                    <a:gd name="T48" fmla="*/ 0 w 52"/>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2" h="36">
                      <a:moveTo>
                        <a:pt x="41" y="27"/>
                      </a:moveTo>
                      <a:lnTo>
                        <a:pt x="46" y="24"/>
                      </a:lnTo>
                      <a:lnTo>
                        <a:pt x="51" y="21"/>
                      </a:lnTo>
                      <a:lnTo>
                        <a:pt x="52" y="16"/>
                      </a:lnTo>
                      <a:lnTo>
                        <a:pt x="52" y="12"/>
                      </a:lnTo>
                      <a:lnTo>
                        <a:pt x="50" y="6"/>
                      </a:lnTo>
                      <a:lnTo>
                        <a:pt x="46" y="2"/>
                      </a:lnTo>
                      <a:lnTo>
                        <a:pt x="41" y="0"/>
                      </a:lnTo>
                      <a:lnTo>
                        <a:pt x="36" y="0"/>
                      </a:lnTo>
                      <a:lnTo>
                        <a:pt x="33" y="0"/>
                      </a:lnTo>
                      <a:lnTo>
                        <a:pt x="29" y="1"/>
                      </a:lnTo>
                      <a:lnTo>
                        <a:pt x="21" y="4"/>
                      </a:lnTo>
                      <a:lnTo>
                        <a:pt x="13" y="8"/>
                      </a:lnTo>
                      <a:lnTo>
                        <a:pt x="6" y="15"/>
                      </a:lnTo>
                      <a:lnTo>
                        <a:pt x="3" y="22"/>
                      </a:lnTo>
                      <a:lnTo>
                        <a:pt x="0" y="29"/>
                      </a:lnTo>
                      <a:lnTo>
                        <a:pt x="0" y="31"/>
                      </a:lnTo>
                      <a:lnTo>
                        <a:pt x="4" y="33"/>
                      </a:lnTo>
                      <a:lnTo>
                        <a:pt x="9" y="36"/>
                      </a:lnTo>
                      <a:lnTo>
                        <a:pt x="13" y="36"/>
                      </a:lnTo>
                      <a:lnTo>
                        <a:pt x="18" y="36"/>
                      </a:lnTo>
                      <a:lnTo>
                        <a:pt x="24" y="33"/>
                      </a:lnTo>
                      <a:lnTo>
                        <a:pt x="30" y="32"/>
                      </a:lnTo>
                      <a:lnTo>
                        <a:pt x="36" y="30"/>
                      </a:lnTo>
                      <a:lnTo>
                        <a:pt x="4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7" name="Freeform 705"/>
                <p:cNvSpPr>
                  <a:spLocks/>
                </p:cNvSpPr>
                <p:nvPr/>
              </p:nvSpPr>
              <p:spPr bwMode="auto">
                <a:xfrm>
                  <a:off x="2596" y="2704"/>
                  <a:ext cx="33" cy="39"/>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8" name="Freeform 706"/>
                <p:cNvSpPr>
                  <a:spLocks/>
                </p:cNvSpPr>
                <p:nvPr/>
              </p:nvSpPr>
              <p:spPr bwMode="auto">
                <a:xfrm>
                  <a:off x="2652" y="2704"/>
                  <a:ext cx="22" cy="30"/>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29" name="Freeform 707"/>
                <p:cNvSpPr>
                  <a:spLocks/>
                </p:cNvSpPr>
                <p:nvPr/>
              </p:nvSpPr>
              <p:spPr bwMode="auto">
                <a:xfrm>
                  <a:off x="2575" y="2697"/>
                  <a:ext cx="53" cy="63"/>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30" name="Freeform 708"/>
                <p:cNvSpPr>
                  <a:spLocks/>
                </p:cNvSpPr>
                <p:nvPr/>
              </p:nvSpPr>
              <p:spPr bwMode="auto">
                <a:xfrm>
                  <a:off x="2650" y="2695"/>
                  <a:ext cx="47" cy="42"/>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31" name="Freeform 709"/>
                <p:cNvSpPr>
                  <a:spLocks/>
                </p:cNvSpPr>
                <p:nvPr/>
              </p:nvSpPr>
              <p:spPr bwMode="auto">
                <a:xfrm>
                  <a:off x="2556" y="2718"/>
                  <a:ext cx="19" cy="3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632" name="Freeform 710"/>
                <p:cNvSpPr>
                  <a:spLocks/>
                </p:cNvSpPr>
                <p:nvPr/>
              </p:nvSpPr>
              <p:spPr bwMode="auto">
                <a:xfrm>
                  <a:off x="2689" y="2692"/>
                  <a:ext cx="41" cy="52"/>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589" name="Line 711"/>
              <p:cNvSpPr>
                <a:spLocks noChangeShapeType="1"/>
              </p:cNvSpPr>
              <p:nvPr/>
            </p:nvSpPr>
            <p:spPr bwMode="auto">
              <a:xfrm>
                <a:off x="4097" y="3373"/>
                <a:ext cx="317" cy="1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0" name="Line 712"/>
              <p:cNvSpPr>
                <a:spLocks noChangeShapeType="1"/>
              </p:cNvSpPr>
              <p:nvPr/>
            </p:nvSpPr>
            <p:spPr bwMode="auto">
              <a:xfrm>
                <a:off x="3750" y="3332"/>
                <a:ext cx="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591" name="Group 713"/>
              <p:cNvGrpSpPr>
                <a:grpSpLocks/>
              </p:cNvGrpSpPr>
              <p:nvPr/>
            </p:nvGrpSpPr>
            <p:grpSpPr bwMode="auto">
              <a:xfrm>
                <a:off x="4995" y="3370"/>
                <a:ext cx="131" cy="258"/>
                <a:chOff x="4180" y="783"/>
                <a:chExt cx="150" cy="307"/>
              </a:xfrm>
            </p:grpSpPr>
            <p:sp>
              <p:nvSpPr>
                <p:cNvPr id="22608" name="AutoShape 714"/>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09" name="Rectangle 715"/>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10" name="Rectangle 71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11" name="AutoShape 71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12" name="Line 718"/>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3" name="Line 719"/>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14" name="Rectangle 72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sp>
              <p:nvSpPr>
                <p:cNvPr id="22615" name="Rectangle 721"/>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200" b="1">
                    <a:solidFill>
                      <a:schemeClr val="accent2"/>
                    </a:solidFill>
                    <a:cs typeface="Times New Roman" panose="02020603050405020304" pitchFamily="18" charset="0"/>
                  </a:endParaRPr>
                </a:p>
              </p:txBody>
            </p:sp>
          </p:grpSp>
          <p:sp>
            <p:nvSpPr>
              <p:cNvPr id="22592" name="Line 722"/>
              <p:cNvSpPr>
                <a:spLocks noChangeShapeType="1"/>
              </p:cNvSpPr>
              <p:nvPr/>
            </p:nvSpPr>
            <p:spPr bwMode="auto">
              <a:xfrm flipH="1">
                <a:off x="3806" y="2401"/>
                <a:ext cx="2"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3" name="Line 723"/>
              <p:cNvSpPr>
                <a:spLocks noChangeShapeType="1"/>
              </p:cNvSpPr>
              <p:nvPr/>
            </p:nvSpPr>
            <p:spPr bwMode="auto">
              <a:xfrm flipV="1">
                <a:off x="4623" y="1760"/>
                <a:ext cx="78" cy="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4" name="Line 724"/>
              <p:cNvSpPr>
                <a:spLocks noChangeShapeType="1"/>
              </p:cNvSpPr>
              <p:nvPr/>
            </p:nvSpPr>
            <p:spPr bwMode="auto">
              <a:xfrm>
                <a:off x="4514" y="1869"/>
                <a:ext cx="0" cy="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5" name="Line 725"/>
              <p:cNvSpPr>
                <a:spLocks noChangeShapeType="1"/>
              </p:cNvSpPr>
              <p:nvPr/>
            </p:nvSpPr>
            <p:spPr bwMode="auto">
              <a:xfrm flipV="1">
                <a:off x="4630" y="1804"/>
                <a:ext cx="166"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6" name="Line 726"/>
              <p:cNvSpPr>
                <a:spLocks noChangeShapeType="1"/>
              </p:cNvSpPr>
              <p:nvPr/>
            </p:nvSpPr>
            <p:spPr bwMode="auto">
              <a:xfrm>
                <a:off x="4852" y="1803"/>
                <a:ext cx="0" cy="1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7" name="Line 727"/>
              <p:cNvSpPr>
                <a:spLocks noChangeShapeType="1"/>
              </p:cNvSpPr>
              <p:nvPr/>
            </p:nvSpPr>
            <p:spPr bwMode="auto">
              <a:xfrm>
                <a:off x="4634" y="1996"/>
                <a:ext cx="11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8" name="Line 728"/>
              <p:cNvSpPr>
                <a:spLocks noChangeShapeType="1"/>
              </p:cNvSpPr>
              <p:nvPr/>
            </p:nvSpPr>
            <p:spPr bwMode="auto">
              <a:xfrm flipV="1">
                <a:off x="3560" y="2542"/>
                <a:ext cx="106"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9" name="Line 729"/>
              <p:cNvSpPr>
                <a:spLocks noChangeShapeType="1"/>
              </p:cNvSpPr>
              <p:nvPr/>
            </p:nvSpPr>
            <p:spPr bwMode="auto">
              <a:xfrm flipV="1">
                <a:off x="4895" y="1614"/>
                <a:ext cx="150" cy="1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0" name="Line 730"/>
              <p:cNvSpPr>
                <a:spLocks noChangeShapeType="1"/>
              </p:cNvSpPr>
              <p:nvPr/>
            </p:nvSpPr>
            <p:spPr bwMode="auto">
              <a:xfrm>
                <a:off x="4983" y="1990"/>
                <a:ext cx="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1" name="Line 731"/>
              <p:cNvSpPr>
                <a:spLocks noChangeShapeType="1"/>
              </p:cNvSpPr>
              <p:nvPr/>
            </p:nvSpPr>
            <p:spPr bwMode="auto">
              <a:xfrm flipH="1">
                <a:off x="4445" y="2038"/>
                <a:ext cx="62" cy="4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2" name="Line 732"/>
              <p:cNvSpPr>
                <a:spLocks noChangeShapeType="1"/>
              </p:cNvSpPr>
              <p:nvPr/>
            </p:nvSpPr>
            <p:spPr bwMode="auto">
              <a:xfrm flipH="1">
                <a:off x="4817" y="2038"/>
                <a:ext cx="70" cy="4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03" name="Text Box 733"/>
              <p:cNvSpPr txBox="1">
                <a:spLocks noChangeArrowheads="1"/>
              </p:cNvSpPr>
              <p:nvPr/>
            </p:nvSpPr>
            <p:spPr bwMode="auto">
              <a:xfrm>
                <a:off x="2689" y="2404"/>
                <a:ext cx="42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600" b="1">
                    <a:solidFill>
                      <a:schemeClr val="accent2"/>
                    </a:solidFill>
                    <a:cs typeface="Times New Roman" panose="02020603050405020304" pitchFamily="18" charset="0"/>
                  </a:rPr>
                  <a:t>家庭网络</a:t>
                </a:r>
                <a:endParaRPr lang="en-US" altLang="zh-TW" sz="1600" b="1">
                  <a:solidFill>
                    <a:schemeClr val="accent2"/>
                  </a:solidFill>
                  <a:cs typeface="Times New Roman" panose="02020603050405020304" pitchFamily="18" charset="0"/>
                </a:endParaRPr>
              </a:p>
            </p:txBody>
          </p:sp>
          <p:sp>
            <p:nvSpPr>
              <p:cNvPr id="22604" name="Text Box 734"/>
              <p:cNvSpPr txBox="1">
                <a:spLocks noChangeArrowheads="1"/>
              </p:cNvSpPr>
              <p:nvPr/>
            </p:nvSpPr>
            <p:spPr bwMode="auto">
              <a:xfrm>
                <a:off x="3752" y="2857"/>
                <a:ext cx="42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600" b="1">
                    <a:solidFill>
                      <a:schemeClr val="accent2"/>
                    </a:solidFill>
                    <a:cs typeface="Times New Roman" panose="02020603050405020304" pitchFamily="18" charset="0"/>
                  </a:rPr>
                  <a:t>公共网络</a:t>
                </a:r>
                <a:endParaRPr lang="en-US" altLang="zh-TW" sz="1600" b="1">
                  <a:solidFill>
                    <a:schemeClr val="accent2"/>
                  </a:solidFill>
                  <a:cs typeface="Times New Roman" panose="02020603050405020304" pitchFamily="18" charset="0"/>
                </a:endParaRPr>
              </a:p>
            </p:txBody>
          </p:sp>
          <p:sp>
            <p:nvSpPr>
              <p:cNvPr id="22605" name="Text Box 735"/>
              <p:cNvSpPr txBox="1">
                <a:spLocks noChangeArrowheads="1"/>
              </p:cNvSpPr>
              <p:nvPr/>
            </p:nvSpPr>
            <p:spPr bwMode="auto">
              <a:xfrm>
                <a:off x="3549" y="1065"/>
                <a:ext cx="42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600" b="1">
                    <a:solidFill>
                      <a:schemeClr val="accent2"/>
                    </a:solidFill>
                    <a:cs typeface="Times New Roman" panose="02020603050405020304" pitchFamily="18" charset="0"/>
                  </a:rPr>
                  <a:t>无线网络</a:t>
                </a:r>
                <a:endParaRPr lang="en-US" altLang="zh-TW" sz="1600" b="1">
                  <a:solidFill>
                    <a:schemeClr val="accent2"/>
                  </a:solidFill>
                  <a:cs typeface="Times New Roman" panose="02020603050405020304" pitchFamily="18" charset="0"/>
                </a:endParaRPr>
              </a:p>
            </p:txBody>
          </p:sp>
          <p:sp>
            <p:nvSpPr>
              <p:cNvPr id="22606" name="Text Box 736"/>
              <p:cNvSpPr txBox="1">
                <a:spLocks noChangeArrowheads="1"/>
              </p:cNvSpPr>
              <p:nvPr/>
            </p:nvSpPr>
            <p:spPr bwMode="auto">
              <a:xfrm>
                <a:off x="4749" y="1247"/>
                <a:ext cx="41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600" b="1">
                    <a:solidFill>
                      <a:schemeClr val="accent2"/>
                    </a:solidFill>
                    <a:cs typeface="Times New Roman" panose="02020603050405020304" pitchFamily="18" charset="0"/>
                  </a:rPr>
                  <a:t>全球 </a:t>
                </a:r>
                <a:r>
                  <a:rPr lang="en-US" altLang="zh-TW" sz="1600" b="1">
                    <a:solidFill>
                      <a:schemeClr val="accent2"/>
                    </a:solidFill>
                    <a:cs typeface="Times New Roman" panose="02020603050405020304" pitchFamily="18" charset="0"/>
                  </a:rPr>
                  <a:t>ISP</a:t>
                </a:r>
              </a:p>
            </p:txBody>
          </p:sp>
          <p:sp>
            <p:nvSpPr>
              <p:cNvPr id="22607" name="Text Box 737"/>
              <p:cNvSpPr txBox="1">
                <a:spLocks noChangeArrowheads="1"/>
              </p:cNvSpPr>
              <p:nvPr/>
            </p:nvSpPr>
            <p:spPr bwMode="auto">
              <a:xfrm>
                <a:off x="4690" y="2184"/>
                <a:ext cx="41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600" b="1">
                    <a:solidFill>
                      <a:schemeClr val="accent2"/>
                    </a:solidFill>
                    <a:cs typeface="Times New Roman" panose="02020603050405020304" pitchFamily="18" charset="0"/>
                  </a:rPr>
                  <a:t>区域 </a:t>
                </a:r>
                <a:r>
                  <a:rPr lang="en-US" altLang="zh-CN" sz="1600" b="1">
                    <a:solidFill>
                      <a:schemeClr val="accent2"/>
                    </a:solidFill>
                    <a:cs typeface="Times New Roman" panose="02020603050405020304" pitchFamily="18" charset="0"/>
                  </a:rPr>
                  <a:t>ISP</a:t>
                </a:r>
                <a:endParaRPr lang="en-US" altLang="zh-TW" sz="1600" b="1">
                  <a:solidFill>
                    <a:schemeClr val="accent2"/>
                  </a:solidFill>
                  <a:cs typeface="Times New Roman" panose="02020603050405020304" pitchFamily="18" charset="0"/>
                </a:endParaRPr>
              </a:p>
            </p:txBody>
          </p:sp>
        </p:grpSp>
      </p:grpSp>
    </p:spTree>
  </p:cSld>
  <p:clrMapOvr>
    <a:masterClrMapping/>
  </p:clrMapOvr>
  <p:transition>
    <p:random/>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C92CB68-BE98-4419-A165-21BB809BF98B}" type="slidenum">
              <a:rPr lang="en-US" altLang="zh-CN" sz="1400" smtClean="0"/>
              <a:pPr>
                <a:spcBef>
                  <a:spcPct val="0"/>
                </a:spcBef>
                <a:buClrTx/>
                <a:buSzTx/>
                <a:buFontTx/>
                <a:buNone/>
              </a:pPr>
              <a:t>180</a:t>
            </a:fld>
            <a:endParaRPr lang="en-US" altLang="zh-CN" sz="1400" smtClean="0"/>
          </a:p>
        </p:txBody>
      </p:sp>
      <p:sp>
        <p:nvSpPr>
          <p:cNvPr id="407554" name="Rectangle 2"/>
          <p:cNvSpPr>
            <a:spLocks noGrp="1" noChangeArrowheads="1"/>
          </p:cNvSpPr>
          <p:nvPr>
            <p:ph type="title"/>
          </p:nvPr>
        </p:nvSpPr>
        <p:spPr>
          <a:xfrm>
            <a:off x="533400" y="411163"/>
            <a:ext cx="8397875" cy="831850"/>
          </a:xfrm>
        </p:spPr>
        <p:txBody>
          <a:bodyPr/>
          <a:lstStyle/>
          <a:p>
            <a:pPr>
              <a:defRPr/>
            </a:pPr>
            <a:r>
              <a:rPr lang="zh-CN" altLang="en-US">
                <a:ea typeface="华文中宋" panose="02010600040101010101" pitchFamily="2" charset="-122"/>
              </a:rPr>
              <a:t>典型网络</a:t>
            </a:r>
          </a:p>
        </p:txBody>
      </p:sp>
      <p:sp>
        <p:nvSpPr>
          <p:cNvPr id="207876" name="Rectangle 3"/>
          <p:cNvSpPr>
            <a:spLocks noGrp="1" noChangeArrowheads="1"/>
          </p:cNvSpPr>
          <p:nvPr>
            <p:ph type="body" idx="1"/>
          </p:nvPr>
        </p:nvSpPr>
        <p:spPr>
          <a:xfrm>
            <a:off x="533400" y="1489075"/>
            <a:ext cx="8397875" cy="4759325"/>
          </a:xfrm>
        </p:spPr>
        <p:txBody>
          <a:bodyPr/>
          <a:lstStyle/>
          <a:p>
            <a:pPr eaLnBrk="1">
              <a:lnSpc>
                <a:spcPct val="120000"/>
              </a:lnSpc>
              <a:spcBef>
                <a:spcPct val="25000"/>
              </a:spcBef>
            </a:pPr>
            <a:r>
              <a:rPr lang="en-US" altLang="zh-CN" b="1" i="1" smtClean="0">
                <a:solidFill>
                  <a:srgbClr val="FF0000"/>
                </a:solidFill>
                <a:latin typeface="方正大标宋简体" panose="02010601030101010101" pitchFamily="2" charset="-122"/>
                <a:ea typeface="华文中宋" panose="02010600040101010101" pitchFamily="2" charset="-122"/>
              </a:rPr>
              <a:t>CSTNET</a:t>
            </a:r>
            <a:r>
              <a:rPr lang="zh-CN" altLang="en-US" b="1" i="1" smtClean="0">
                <a:solidFill>
                  <a:srgbClr val="FF0000"/>
                </a:solidFill>
                <a:latin typeface="方正大标宋简体" panose="02010601030101010101" pitchFamily="2" charset="-122"/>
                <a:ea typeface="华文中宋" panose="02010600040101010101" pitchFamily="2" charset="-122"/>
              </a:rPr>
              <a:t>（中国科学技术网 ）：</a:t>
            </a:r>
            <a:r>
              <a:rPr lang="zh-CN" altLang="en-US" b="1" smtClean="0">
                <a:latin typeface="方正大标宋简体" panose="02010601030101010101" pitchFamily="2" charset="-122"/>
                <a:ea typeface="华文中宋" panose="02010600040101010101" pitchFamily="2" charset="-122"/>
              </a:rPr>
              <a:t>由中国科学院负责建设和管理。于</a:t>
            </a:r>
            <a:r>
              <a:rPr lang="en-US" altLang="zh-CN" b="1" smtClean="0">
                <a:latin typeface="方正大标宋简体" panose="02010601030101010101" pitchFamily="2" charset="-122"/>
                <a:ea typeface="华文中宋" panose="02010600040101010101" pitchFamily="2" charset="-122"/>
              </a:rPr>
              <a:t>1994</a:t>
            </a:r>
            <a:r>
              <a:rPr lang="zh-CN" altLang="en-US" b="1" smtClean="0">
                <a:latin typeface="方正大标宋简体" panose="02010601030101010101" pitchFamily="2" charset="-122"/>
                <a:ea typeface="华文中宋" panose="02010600040101010101" pitchFamily="2" charset="-122"/>
              </a:rPr>
              <a:t>年</a:t>
            </a:r>
            <a:r>
              <a:rPr lang="en-US" altLang="zh-CN" b="1" smtClean="0">
                <a:latin typeface="方正大标宋简体" panose="02010601030101010101" pitchFamily="2" charset="-122"/>
                <a:ea typeface="华文中宋" panose="02010600040101010101" pitchFamily="2" charset="-122"/>
              </a:rPr>
              <a:t>4</a:t>
            </a:r>
            <a:r>
              <a:rPr lang="zh-CN" altLang="en-US" b="1" smtClean="0">
                <a:latin typeface="方正大标宋简体" panose="02010601030101010101" pitchFamily="2" charset="-122"/>
                <a:ea typeface="华文中宋" panose="02010600040101010101" pitchFamily="2" charset="-122"/>
              </a:rPr>
              <a:t>月接入</a:t>
            </a:r>
            <a:r>
              <a:rPr lang="en-US" altLang="zh-CN" b="1" smtClean="0">
                <a:latin typeface="方正大标宋简体" panose="02010601030101010101" pitchFamily="2" charset="-122"/>
                <a:ea typeface="华文中宋" panose="02010600040101010101" pitchFamily="2" charset="-122"/>
              </a:rPr>
              <a:t>Internet </a:t>
            </a:r>
            <a:r>
              <a:rPr lang="zh-CN" altLang="en-US" b="1" smtClean="0">
                <a:latin typeface="方正大标宋简体" panose="02010601030101010101" pitchFamily="2" charset="-122"/>
                <a:ea typeface="华文中宋" panose="02010600040101010101" pitchFamily="2" charset="-122"/>
              </a:rPr>
              <a:t>，是我国最早完成与</a:t>
            </a:r>
            <a:r>
              <a:rPr lang="en-US" altLang="zh-CN" b="1" smtClean="0">
                <a:latin typeface="方正大标宋简体" panose="02010601030101010101" pitchFamily="2" charset="-122"/>
                <a:ea typeface="华文中宋" panose="02010600040101010101" pitchFamily="2" charset="-122"/>
              </a:rPr>
              <a:t>Internet</a:t>
            </a:r>
            <a:r>
              <a:rPr lang="zh-CN" altLang="en-US" b="1" smtClean="0">
                <a:latin typeface="方正大标宋简体" panose="02010601030101010101" pitchFamily="2" charset="-122"/>
                <a:ea typeface="华文中宋" panose="02010600040101010101" pitchFamily="2" charset="-122"/>
              </a:rPr>
              <a:t>相连接的互联网络。</a:t>
            </a:r>
          </a:p>
          <a:p>
            <a:pPr eaLnBrk="1">
              <a:lnSpc>
                <a:spcPct val="120000"/>
              </a:lnSpc>
              <a:spcBef>
                <a:spcPct val="25000"/>
              </a:spcBef>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我国</a:t>
            </a:r>
            <a:r>
              <a:rPr lang="zh-CN" altLang="en-US" b="1" smtClean="0">
                <a:latin typeface="华文中宋" panose="02010600040101010101" pitchFamily="2" charset="-122"/>
                <a:ea typeface="华文中宋" panose="02010600040101010101" pitchFamily="2" charset="-122"/>
              </a:rPr>
              <a:t>“</a:t>
            </a:r>
            <a:r>
              <a:rPr lang="zh-CN" altLang="en-US" b="1" i="1" smtClean="0">
                <a:solidFill>
                  <a:srgbClr val="FF3300"/>
                </a:solidFill>
                <a:latin typeface="方正大标宋简体" panose="02010601030101010101" pitchFamily="2" charset="-122"/>
                <a:ea typeface="华文中宋" panose="02010600040101010101" pitchFamily="2" charset="-122"/>
              </a:rPr>
              <a:t>中国互联网络信息中心</a:t>
            </a:r>
            <a:r>
              <a:rPr lang="en-US" altLang="zh-CN" b="1" i="1" smtClean="0">
                <a:solidFill>
                  <a:srgbClr val="FF3300"/>
                </a:solidFill>
                <a:latin typeface="方正大标宋简体" panose="02010601030101010101" pitchFamily="2" charset="-122"/>
                <a:ea typeface="华文中宋" panose="02010600040101010101" pitchFamily="2" charset="-122"/>
              </a:rPr>
              <a:t>(CNNIC)</a:t>
            </a:r>
            <a:r>
              <a:rPr lang="en-US" altLang="zh-CN" b="1" smtClean="0">
                <a:latin typeface="华文中宋" panose="0201060004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在</a:t>
            </a:r>
            <a:r>
              <a:rPr lang="en-US" altLang="zh-CN" b="1" smtClean="0">
                <a:latin typeface="方正大标宋简体" panose="02010601030101010101" pitchFamily="2" charset="-122"/>
                <a:ea typeface="华文中宋" panose="02010600040101010101" pitchFamily="2" charset="-122"/>
              </a:rPr>
              <a:t>CSTNET </a:t>
            </a:r>
            <a:r>
              <a:rPr lang="zh-CN" altLang="en-US" b="1" smtClean="0">
                <a:latin typeface="方正大标宋简体" panose="02010601030101010101" pitchFamily="2" charset="-122"/>
                <a:ea typeface="华文中宋" panose="02010600040101010101" pitchFamily="2" charset="-122"/>
              </a:rPr>
              <a:t>和中科院网络信息中心的基础上成立。</a:t>
            </a:r>
          </a:p>
          <a:p>
            <a:pPr eaLnBrk="1">
              <a:lnSpc>
                <a:spcPct val="120000"/>
              </a:lnSpc>
              <a:spcBef>
                <a:spcPct val="25000"/>
              </a:spcBef>
            </a:pPr>
            <a:endParaRPr lang="zh-CN" altLang="en-US" b="1" smtClean="0">
              <a:latin typeface="方正大标宋简体" panose="02010601030101010101" pitchFamily="2" charset="-122"/>
              <a:ea typeface="方正大标宋简体" panose="02010601030101010101" pitchFamily="2" charset="-122"/>
            </a:endParaRPr>
          </a:p>
        </p:txBody>
      </p:sp>
    </p:spTree>
  </p:cSld>
  <p:clrMapOvr>
    <a:masterClrMapping/>
  </p:clrMapOvr>
  <p:transition>
    <p:random/>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AF82156-4205-4FA0-B734-C662401F4019}" type="slidenum">
              <a:rPr lang="en-US" altLang="zh-CN" sz="1400" smtClean="0"/>
              <a:pPr>
                <a:spcBef>
                  <a:spcPct val="0"/>
                </a:spcBef>
                <a:buClrTx/>
                <a:buSzTx/>
                <a:buFontTx/>
                <a:buNone/>
              </a:pPr>
              <a:t>181</a:t>
            </a:fld>
            <a:endParaRPr lang="en-US" altLang="zh-CN" sz="1400" smtClean="0"/>
          </a:p>
        </p:txBody>
      </p:sp>
      <p:sp>
        <p:nvSpPr>
          <p:cNvPr id="368642"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1.9 </a:t>
            </a:r>
            <a:r>
              <a:rPr lang="zh-CN" altLang="en-US">
                <a:solidFill>
                  <a:srgbClr val="008000"/>
                </a:solidFill>
              </a:rPr>
              <a:t>小结</a:t>
            </a:r>
          </a:p>
        </p:txBody>
      </p:sp>
      <p:sp>
        <p:nvSpPr>
          <p:cNvPr id="368643" name="Rectangle 3"/>
          <p:cNvSpPr>
            <a:spLocks noGrp="1" noChangeArrowheads="1"/>
          </p:cNvSpPr>
          <p:nvPr>
            <p:ph type="body" idx="1"/>
          </p:nvPr>
        </p:nvSpPr>
        <p:spPr>
          <a:xfrm>
            <a:off x="533400" y="1371600"/>
            <a:ext cx="7772400" cy="4546600"/>
          </a:xfrm>
        </p:spPr>
        <p:txBody>
          <a:bodyPr/>
          <a:lstStyle/>
          <a:p>
            <a:pPr eaLnBrk="1">
              <a:buClr>
                <a:srgbClr val="4D4D4D"/>
              </a:buClr>
            </a:pPr>
            <a:r>
              <a:rPr lang="zh-CN" altLang="en-US" b="1" smtClean="0">
                <a:solidFill>
                  <a:schemeClr val="accent2"/>
                </a:solidFill>
                <a:latin typeface="方正大标宋简体" panose="02010601030101010101" pitchFamily="2" charset="-122"/>
                <a:ea typeface="楷体_GB2312" pitchFamily="49" charset="-122"/>
              </a:rPr>
              <a:t>构成网络的各种软硬件：</a:t>
            </a:r>
          </a:p>
          <a:p>
            <a:pPr eaLnBrk="1">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网络边缘</a:t>
            </a:r>
            <a:r>
              <a:rPr lang="zh-CN" altLang="en-US" b="1" smtClean="0">
                <a:latin typeface="方正大标宋简体" panose="02010601030101010101" pitchFamily="2" charset="-122"/>
                <a:ea typeface="华文中宋" panose="02010600040101010101" pitchFamily="2" charset="-122"/>
              </a:rPr>
              <a:t>：端系统和应用程序，及提供的运输服务；</a:t>
            </a:r>
          </a:p>
          <a:p>
            <a:pPr eaLnBrk="1">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协议</a:t>
            </a:r>
            <a:r>
              <a:rPr lang="zh-CN" altLang="en-US" b="1" smtClean="0">
                <a:latin typeface="方正大标宋简体" panose="02010601030101010101" pitchFamily="2" charset="-122"/>
                <a:ea typeface="华文中宋" panose="02010600040101010101" pitchFamily="2" charset="-122"/>
              </a:rPr>
              <a:t>：</a:t>
            </a:r>
          </a:p>
          <a:p>
            <a:pPr eaLnBrk="1">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网络核心</a:t>
            </a:r>
            <a:r>
              <a:rPr lang="zh-CN" altLang="en-US" b="1" smtClean="0">
                <a:latin typeface="方正大标宋简体" panose="02010601030101010101" pitchFamily="2" charset="-122"/>
                <a:ea typeface="华文中宋" panose="02010600040101010101" pitchFamily="2" charset="-122"/>
              </a:rPr>
              <a:t>：分组交换和电路交换；</a:t>
            </a:r>
          </a:p>
          <a:p>
            <a:pPr eaLnBrk="1">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链路层技术和物理媒体</a:t>
            </a:r>
            <a:r>
              <a:rPr lang="zh-CN" altLang="en-US" b="1" smtClean="0">
                <a:latin typeface="方正大标宋简体" panose="02010601030101010101" pitchFamily="2" charset="-122"/>
                <a:ea typeface="华文中宋" panose="02010600040101010101" pitchFamily="2" charset="-122"/>
              </a:rPr>
              <a:t>：</a:t>
            </a:r>
          </a:p>
          <a:p>
            <a:pPr eaLnBrk="1">
              <a:buFont typeface="Wingdings" panose="05000000000000000000" pitchFamily="2" charset="2"/>
              <a:buChar char="ü"/>
            </a:pPr>
            <a:r>
              <a:rPr lang="zh-CN" altLang="en-US" b="1" smtClean="0">
                <a:solidFill>
                  <a:srgbClr val="FF0000"/>
                </a:solidFill>
                <a:latin typeface="方正大标宋简体" panose="02010601030101010101" pitchFamily="2" charset="-122"/>
                <a:ea typeface="华文中宋" panose="02010600040101010101" pitchFamily="2" charset="-122"/>
              </a:rPr>
              <a:t>因特网的等级结构</a:t>
            </a:r>
            <a:r>
              <a:rPr lang="zh-CN" altLang="en-US" b="1" smtClean="0">
                <a:latin typeface="方正大标宋简体" panose="02010601030101010101" pitchFamily="2" charset="-122"/>
                <a:ea typeface="华文中宋" panose="02010600040101010101" pitchFamily="2" charset="-122"/>
              </a:rPr>
              <a:t>：由较高层和较低层</a:t>
            </a:r>
            <a:r>
              <a:rPr lang="en-US" altLang="zh-CN" b="1" smtClean="0">
                <a:latin typeface="方正大标宋简体" panose="02010601030101010101" pitchFamily="2" charset="-122"/>
                <a:ea typeface="华文中宋" panose="02010600040101010101" pitchFamily="2" charset="-122"/>
              </a:rPr>
              <a:t>ISP</a:t>
            </a:r>
            <a:r>
              <a:rPr lang="zh-CN" altLang="en-US" b="1" smtClean="0">
                <a:latin typeface="方正大标宋简体" panose="02010601030101010101" pitchFamily="2" charset="-122"/>
                <a:ea typeface="华文中宋" panose="02010600040101010101" pitchFamily="2" charset="-122"/>
              </a:rPr>
              <a:t>组成。</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buClr>
                <a:srgbClr val="4D4D4D"/>
              </a:buClr>
            </a:pPr>
            <a:r>
              <a:rPr lang="zh-CN" altLang="en-US" b="1" smtClean="0">
                <a:solidFill>
                  <a:schemeClr val="accent2"/>
                </a:solidFill>
                <a:latin typeface="方正大标宋简体" panose="02010601030101010101" pitchFamily="2" charset="-122"/>
                <a:ea typeface="楷体_GB2312" pitchFamily="49" charset="-122"/>
              </a:rPr>
              <a:t>分组交换网的时延和分组丢失：</a:t>
            </a:r>
          </a:p>
          <a:p>
            <a:pPr eaLnBrk="1">
              <a:buClr>
                <a:srgbClr val="4D4D4D"/>
              </a:buClr>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介绍</a:t>
            </a:r>
            <a:r>
              <a:rPr lang="zh-CN" altLang="en-US" b="1" smtClean="0">
                <a:solidFill>
                  <a:srgbClr val="FF0000"/>
                </a:solidFill>
                <a:latin typeface="方正大标宋简体" panose="02010601030101010101" pitchFamily="2" charset="-122"/>
                <a:ea typeface="华文中宋" panose="02010600040101010101" pitchFamily="2" charset="-122"/>
              </a:rPr>
              <a:t>传输、传播和排队时延</a:t>
            </a:r>
            <a:r>
              <a:rPr lang="zh-CN" altLang="en-US" b="1" smtClean="0">
                <a:latin typeface="方正大标宋简体" panose="02010601030101010101" pitchFamily="2" charset="-122"/>
                <a:ea typeface="华文中宋" panose="02010600040101010101" pitchFamily="2" charset="-122"/>
              </a:rPr>
              <a:t>的简单定量模型。</a:t>
            </a: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a:p>
            <a:pPr eaLnBrk="1">
              <a:buClr>
                <a:srgbClr val="4D4D4D"/>
              </a:buClr>
            </a:pPr>
            <a:r>
              <a:rPr lang="zh-CN" altLang="en-US" b="1" smtClean="0">
                <a:solidFill>
                  <a:schemeClr val="accent2"/>
                </a:solidFill>
                <a:latin typeface="方正大标宋简体" panose="02010601030101010101" pitchFamily="2" charset="-122"/>
                <a:ea typeface="楷体_GB2312" pitchFamily="49" charset="-122"/>
              </a:rPr>
              <a:t>协议分层和服务模型、体系结构：</a:t>
            </a:r>
          </a:p>
          <a:p>
            <a:pPr eaLnBrk="1">
              <a:buClr>
                <a:srgbClr val="4D4D4D"/>
              </a:buClr>
              <a:buFont typeface="Wingdings" panose="05000000000000000000" pitchFamily="2" charset="2"/>
              <a:buNone/>
            </a:pPr>
            <a:r>
              <a:rPr lang="zh-CN" altLang="en-US" b="1" smtClean="0">
                <a:solidFill>
                  <a:schemeClr val="accent2"/>
                </a:solidFill>
                <a:latin typeface="方正大标宋简体" panose="02010601030101010101" pitchFamily="2" charset="-122"/>
                <a:ea typeface="楷体_GB2312" pitchFamily="49" charset="-122"/>
              </a:rPr>
              <a:t>     </a:t>
            </a:r>
            <a:r>
              <a:rPr lang="zh-CN" altLang="en-US" b="1" smtClean="0">
                <a:latin typeface="方正大标宋简体" panose="02010601030101010101" pitchFamily="2" charset="-122"/>
                <a:ea typeface="华文中宋" panose="02010600040101010101" pitchFamily="2" charset="-122"/>
              </a:rPr>
              <a:t>分层特点、数据传递方法、因特网分层。 </a:t>
            </a:r>
          </a:p>
        </p:txBody>
      </p:sp>
      <p:sp>
        <p:nvSpPr>
          <p:cNvPr id="368645" name="Text Box 5"/>
          <p:cNvSpPr txBox="1">
            <a:spLocks noChangeArrowheads="1"/>
          </p:cNvSpPr>
          <p:nvPr/>
        </p:nvSpPr>
        <p:spPr bwMode="auto">
          <a:xfrm>
            <a:off x="7797800" y="2184400"/>
            <a:ext cx="914400" cy="42291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2400" b="1">
                <a:solidFill>
                  <a:schemeClr val="hlink"/>
                </a:solidFill>
                <a:latin typeface="Times New Roman" panose="02020603050405020304" pitchFamily="18" charset="0"/>
                <a:ea typeface="华文中宋" panose="02010600040101010101" pitchFamily="2" charset="-122"/>
              </a:rPr>
              <a:t>重点掌握术语、概念、基本方法和原理</a:t>
            </a:r>
            <a:endParaRPr lang="zh-CN" altLang="en-US" sz="2400" b="1">
              <a:solidFill>
                <a:schemeClr val="hlink"/>
              </a:solidFill>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68643">
                                            <p:txEl>
                                              <p:pRg st="0" end="0"/>
                                            </p:txEl>
                                          </p:spTgt>
                                        </p:tgtEl>
                                        <p:attrNameLst>
                                          <p:attrName>style.visibility</p:attrName>
                                        </p:attrNameLst>
                                      </p:cBhvr>
                                      <p:to>
                                        <p:strVal val="visible"/>
                                      </p:to>
                                    </p:set>
                                    <p:animEffect transition="in" filter="wipe(down)">
                                      <p:cBhvr>
                                        <p:cTn id="7" dur="500"/>
                                        <p:tgtEl>
                                          <p:spTgt spid="368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68643">
                                            <p:txEl>
                                              <p:pRg st="6" end="6"/>
                                            </p:txEl>
                                          </p:spTgt>
                                        </p:tgtEl>
                                        <p:attrNameLst>
                                          <p:attrName>style.visibility</p:attrName>
                                        </p:attrNameLst>
                                      </p:cBhvr>
                                      <p:to>
                                        <p:strVal val="visible"/>
                                      </p:to>
                                    </p:set>
                                    <p:animEffect transition="in" filter="wipe(down)">
                                      <p:cBhvr>
                                        <p:cTn id="12" dur="500"/>
                                        <p:tgtEl>
                                          <p:spTgt spid="368643">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68643">
                                            <p:txEl>
                                              <p:pRg st="8" end="8"/>
                                            </p:txEl>
                                          </p:spTgt>
                                        </p:tgtEl>
                                        <p:attrNameLst>
                                          <p:attrName>style.visibility</p:attrName>
                                        </p:attrNameLst>
                                      </p:cBhvr>
                                      <p:to>
                                        <p:strVal val="visible"/>
                                      </p:to>
                                    </p:set>
                                    <p:animEffect transition="in" filter="wipe(down)">
                                      <p:cBhvr>
                                        <p:cTn id="17" dur="500"/>
                                        <p:tgtEl>
                                          <p:spTgt spid="368643">
                                            <p:txEl>
                                              <p:pRg st="8" end="8"/>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8643">
                                            <p:txEl>
                                              <p:pRg st="1" end="1"/>
                                            </p:txEl>
                                          </p:spTgt>
                                        </p:tgtEl>
                                        <p:attrNameLst>
                                          <p:attrName>style.visibility</p:attrName>
                                        </p:attrNameLst>
                                      </p:cBhvr>
                                      <p:to>
                                        <p:strVal val="visible"/>
                                      </p:to>
                                    </p:set>
                                    <p:animEffect transition="in" filter="blinds(horizontal)">
                                      <p:cBhvr>
                                        <p:cTn id="22" dur="500"/>
                                        <p:tgtEl>
                                          <p:spTgt spid="368643">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68643">
                                            <p:txEl>
                                              <p:pRg st="2" end="2"/>
                                            </p:txEl>
                                          </p:spTgt>
                                        </p:tgtEl>
                                        <p:attrNameLst>
                                          <p:attrName>style.visibility</p:attrName>
                                        </p:attrNameLst>
                                      </p:cBhvr>
                                      <p:to>
                                        <p:strVal val="visible"/>
                                      </p:to>
                                    </p:set>
                                    <p:animEffect transition="in" filter="blinds(horizontal)">
                                      <p:cBhvr>
                                        <p:cTn id="25" dur="500"/>
                                        <p:tgtEl>
                                          <p:spTgt spid="368643">
                                            <p:txEl>
                                              <p:pRg st="2" end="2"/>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68643">
                                            <p:txEl>
                                              <p:pRg st="3" end="3"/>
                                            </p:txEl>
                                          </p:spTgt>
                                        </p:tgtEl>
                                        <p:attrNameLst>
                                          <p:attrName>style.visibility</p:attrName>
                                        </p:attrNameLst>
                                      </p:cBhvr>
                                      <p:to>
                                        <p:strVal val="visible"/>
                                      </p:to>
                                    </p:set>
                                    <p:animEffect transition="in" filter="blinds(horizontal)">
                                      <p:cBhvr>
                                        <p:cTn id="28" dur="500"/>
                                        <p:tgtEl>
                                          <p:spTgt spid="368643">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68643">
                                            <p:txEl>
                                              <p:pRg st="4" end="4"/>
                                            </p:txEl>
                                          </p:spTgt>
                                        </p:tgtEl>
                                        <p:attrNameLst>
                                          <p:attrName>style.visibility</p:attrName>
                                        </p:attrNameLst>
                                      </p:cBhvr>
                                      <p:to>
                                        <p:strVal val="visible"/>
                                      </p:to>
                                    </p:set>
                                    <p:animEffect transition="in" filter="blinds(horizontal)">
                                      <p:cBhvr>
                                        <p:cTn id="31" dur="500"/>
                                        <p:tgtEl>
                                          <p:spTgt spid="368643">
                                            <p:txEl>
                                              <p:pRg st="4" end="4"/>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68643">
                                            <p:txEl>
                                              <p:pRg st="5" end="5"/>
                                            </p:txEl>
                                          </p:spTgt>
                                        </p:tgtEl>
                                        <p:attrNameLst>
                                          <p:attrName>style.visibility</p:attrName>
                                        </p:attrNameLst>
                                      </p:cBhvr>
                                      <p:to>
                                        <p:strVal val="visible"/>
                                      </p:to>
                                    </p:set>
                                    <p:animEffect transition="in" filter="blinds(horizontal)">
                                      <p:cBhvr>
                                        <p:cTn id="34" dur="500"/>
                                        <p:tgtEl>
                                          <p:spTgt spid="368643">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368643">
                                            <p:txEl>
                                              <p:pRg st="7" end="7"/>
                                            </p:txEl>
                                          </p:spTgt>
                                        </p:tgtEl>
                                        <p:attrNameLst>
                                          <p:attrName>style.visibility</p:attrName>
                                        </p:attrNameLst>
                                      </p:cBhvr>
                                      <p:to>
                                        <p:strVal val="visible"/>
                                      </p:to>
                                    </p:set>
                                    <p:animEffect transition="in" filter="blinds(horizontal)">
                                      <p:cBhvr>
                                        <p:cTn id="39" dur="500"/>
                                        <p:tgtEl>
                                          <p:spTgt spid="368643">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368643">
                                            <p:txEl>
                                              <p:pRg st="9" end="9"/>
                                            </p:txEl>
                                          </p:spTgt>
                                        </p:tgtEl>
                                        <p:attrNameLst>
                                          <p:attrName>style.visibility</p:attrName>
                                        </p:attrNameLst>
                                      </p:cBhvr>
                                      <p:to>
                                        <p:strVal val="visible"/>
                                      </p:to>
                                    </p:set>
                                    <p:animEffect transition="in" filter="wipe(down)">
                                      <p:cBhvr>
                                        <p:cTn id="44" dur="500"/>
                                        <p:tgtEl>
                                          <p:spTgt spid="368643">
                                            <p:txEl>
                                              <p:pRg st="9" end="9"/>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68645"/>
                                        </p:tgtEl>
                                        <p:attrNameLst>
                                          <p:attrName>style.visibility</p:attrName>
                                        </p:attrNameLst>
                                      </p:cBhvr>
                                      <p:to>
                                        <p:strVal val="visible"/>
                                      </p:to>
                                    </p:set>
                                    <p:animEffect transition="in" filter="dissolve">
                                      <p:cBhvr>
                                        <p:cTn id="49" dur="500"/>
                                        <p:tgtEl>
                                          <p:spTgt spid="368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BFC01F7-EFB2-4B26-981D-A249F0385459}" type="slidenum">
              <a:rPr lang="en-US" altLang="zh-CN" sz="1400" smtClean="0"/>
              <a:pPr>
                <a:spcBef>
                  <a:spcPct val="0"/>
                </a:spcBef>
                <a:buClrTx/>
                <a:buSzTx/>
                <a:buFontTx/>
                <a:buNone/>
              </a:pPr>
              <a:t>182</a:t>
            </a:fld>
            <a:endParaRPr lang="en-US" altLang="zh-CN" sz="1400" smtClean="0"/>
          </a:p>
        </p:txBody>
      </p:sp>
      <p:grpSp>
        <p:nvGrpSpPr>
          <p:cNvPr id="209923" name="Group 4"/>
          <p:cNvGrpSpPr>
            <a:grpSpLocks/>
          </p:cNvGrpSpPr>
          <p:nvPr/>
        </p:nvGrpSpPr>
        <p:grpSpPr bwMode="auto">
          <a:xfrm>
            <a:off x="1808163" y="111125"/>
            <a:ext cx="5772150" cy="6303963"/>
            <a:chOff x="2918" y="219"/>
            <a:chExt cx="2641" cy="3695"/>
          </a:xfrm>
        </p:grpSpPr>
        <p:sp>
          <p:nvSpPr>
            <p:cNvPr id="209929" name="Freeform 5"/>
            <p:cNvSpPr>
              <a:spLocks/>
            </p:cNvSpPr>
            <p:nvPr/>
          </p:nvSpPr>
          <p:spPr bwMode="auto">
            <a:xfrm>
              <a:off x="4267" y="1271"/>
              <a:ext cx="1292" cy="1255"/>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30" name="Freeform 6"/>
            <p:cNvSpPr>
              <a:spLocks/>
            </p:cNvSpPr>
            <p:nvPr/>
          </p:nvSpPr>
          <p:spPr bwMode="auto">
            <a:xfrm>
              <a:off x="2918" y="1164"/>
              <a:ext cx="1340" cy="1191"/>
            </a:xfrm>
            <a:custGeom>
              <a:avLst/>
              <a:gdLst>
                <a:gd name="T0" fmla="*/ 550 w 1340"/>
                <a:gd name="T1" fmla="*/ 42 h 1191"/>
                <a:gd name="T2" fmla="*/ 82 w 1340"/>
                <a:gd name="T3" fmla="*/ 60 h 1191"/>
                <a:gd name="T4" fmla="*/ 58 w 1340"/>
                <a:gd name="T5" fmla="*/ 402 h 1191"/>
                <a:gd name="T6" fmla="*/ 28 w 1340"/>
                <a:gd name="T7" fmla="*/ 720 h 1191"/>
                <a:gd name="T8" fmla="*/ 112 w 1340"/>
                <a:gd name="T9" fmla="*/ 870 h 1191"/>
                <a:gd name="T10" fmla="*/ 538 w 1340"/>
                <a:gd name="T11" fmla="*/ 876 h 1191"/>
                <a:gd name="T12" fmla="*/ 640 w 1340"/>
                <a:gd name="T13" fmla="*/ 1128 h 1191"/>
                <a:gd name="T14" fmla="*/ 1234 w 1340"/>
                <a:gd name="T15" fmla="*/ 1098 h 1191"/>
                <a:gd name="T16" fmla="*/ 1276 w 1340"/>
                <a:gd name="T17" fmla="*/ 570 h 1191"/>
                <a:gd name="T18" fmla="*/ 1204 w 1340"/>
                <a:gd name="T19" fmla="*/ 342 h 1191"/>
                <a:gd name="T20" fmla="*/ 760 w 1340"/>
                <a:gd name="T21" fmla="*/ 288 h 1191"/>
                <a:gd name="T22" fmla="*/ 550 w 1340"/>
                <a:gd name="T23" fmla="*/ 42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31" name="Freeform 7"/>
            <p:cNvSpPr>
              <a:spLocks/>
            </p:cNvSpPr>
            <p:nvPr/>
          </p:nvSpPr>
          <p:spPr bwMode="auto">
            <a:xfrm>
              <a:off x="3183" y="2252"/>
              <a:ext cx="2135" cy="1662"/>
            </a:xfrm>
            <a:custGeom>
              <a:avLst/>
              <a:gdLst>
                <a:gd name="T0" fmla="*/ 27 w 2135"/>
                <a:gd name="T1" fmla="*/ 652 h 1662"/>
                <a:gd name="T2" fmla="*/ 105 w 2135"/>
                <a:gd name="T3" fmla="*/ 76 h 1662"/>
                <a:gd name="T4" fmla="*/ 657 w 2135"/>
                <a:gd name="T5" fmla="*/ 196 h 1662"/>
                <a:gd name="T6" fmla="*/ 1209 w 2135"/>
                <a:gd name="T7" fmla="*/ 100 h 1662"/>
                <a:gd name="T8" fmla="*/ 2001 w 2135"/>
                <a:gd name="T9" fmla="*/ 406 h 1662"/>
                <a:gd name="T10" fmla="*/ 2013 w 2135"/>
                <a:gd name="T11" fmla="*/ 1144 h 1662"/>
                <a:gd name="T12" fmla="*/ 1581 w 2135"/>
                <a:gd name="T13" fmla="*/ 1600 h 1662"/>
                <a:gd name="T14" fmla="*/ 813 w 2135"/>
                <a:gd name="T15" fmla="*/ 1516 h 1662"/>
                <a:gd name="T16" fmla="*/ 501 w 2135"/>
                <a:gd name="T17" fmla="*/ 1270 h 1662"/>
                <a:gd name="T18" fmla="*/ 183 w 2135"/>
                <a:gd name="T19" fmla="*/ 1066 h 1662"/>
                <a:gd name="T20" fmla="*/ 27 w 2135"/>
                <a:gd name="T21" fmla="*/ 652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9932" name="Group 8"/>
            <p:cNvGrpSpPr>
              <a:grpSpLocks/>
            </p:cNvGrpSpPr>
            <p:nvPr/>
          </p:nvGrpSpPr>
          <p:grpSpPr bwMode="auto">
            <a:xfrm>
              <a:off x="3002" y="1266"/>
              <a:ext cx="527" cy="239"/>
              <a:chOff x="3552" y="246"/>
              <a:chExt cx="527" cy="248"/>
            </a:xfrm>
          </p:grpSpPr>
          <p:graphicFrame>
            <p:nvGraphicFramePr>
              <p:cNvPr id="210179" name="Object 9"/>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3180" name="Clip" r:id="rId3" imgW="1307263" imgH="1084139" progId="MS_ClipArt_Gallery.2">
                      <p:embed/>
                    </p:oleObj>
                  </mc:Choice>
                  <mc:Fallback>
                    <p:oleObj name="Clip" r:id="rId3" imgW="1307263" imgH="1084139" progId="MS_ClipArt_Gallery.2">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180" name="Object 10"/>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3181" name="Clip" r:id="rId5" imgW="681706" imgH="480401" progId="MS_ClipArt_Gallery.2">
                      <p:embed/>
                    </p:oleObj>
                  </mc:Choice>
                  <mc:Fallback>
                    <p:oleObj name="Clip" r:id="rId5" imgW="681706" imgH="480401" progId="MS_ClipArt_Gallery.2">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181" name="Line 11"/>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9933" name="Group 12"/>
            <p:cNvGrpSpPr>
              <a:grpSpLocks/>
            </p:cNvGrpSpPr>
            <p:nvPr/>
          </p:nvGrpSpPr>
          <p:grpSpPr bwMode="auto">
            <a:xfrm>
              <a:off x="3002" y="1712"/>
              <a:ext cx="527" cy="239"/>
              <a:chOff x="3552" y="246"/>
              <a:chExt cx="527" cy="248"/>
            </a:xfrm>
          </p:grpSpPr>
          <p:graphicFrame>
            <p:nvGraphicFramePr>
              <p:cNvPr id="210176" name="Object 13"/>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3182" name="Clip" r:id="rId7" imgW="1307263" imgH="1084139" progId="MS_ClipArt_Gallery.2">
                      <p:embed/>
                    </p:oleObj>
                  </mc:Choice>
                  <mc:Fallback>
                    <p:oleObj name="Clip" r:id="rId7" imgW="1307263" imgH="1084139" progId="MS_ClipArt_Gallery.2">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177" name="Object 14"/>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3183" name="Clip" r:id="rId8" imgW="681706" imgH="480401" progId="MS_ClipArt_Gallery.2">
                      <p:embed/>
                    </p:oleObj>
                  </mc:Choice>
                  <mc:Fallback>
                    <p:oleObj name="Clip" r:id="rId8" imgW="681706" imgH="480401" progId="MS_ClipArt_Gallery.2">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178" name="Line 15"/>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9934" name="Group 16"/>
            <p:cNvGrpSpPr>
              <a:grpSpLocks/>
            </p:cNvGrpSpPr>
            <p:nvPr/>
          </p:nvGrpSpPr>
          <p:grpSpPr bwMode="auto">
            <a:xfrm>
              <a:off x="3272" y="1552"/>
              <a:ext cx="51" cy="161"/>
              <a:chOff x="3842" y="406"/>
              <a:chExt cx="51" cy="167"/>
            </a:xfrm>
          </p:grpSpPr>
          <p:sp>
            <p:nvSpPr>
              <p:cNvPr id="210173" name="Oval 17"/>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74" name="Oval 18"/>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75" name="Oval 19"/>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209935" name="Group 20"/>
            <p:cNvGrpSpPr>
              <a:grpSpLocks/>
            </p:cNvGrpSpPr>
            <p:nvPr/>
          </p:nvGrpSpPr>
          <p:grpSpPr bwMode="auto">
            <a:xfrm>
              <a:off x="3610" y="1929"/>
              <a:ext cx="150" cy="296"/>
              <a:chOff x="4180" y="783"/>
              <a:chExt cx="150" cy="307"/>
            </a:xfrm>
          </p:grpSpPr>
          <p:sp>
            <p:nvSpPr>
              <p:cNvPr id="210165" name="AutoShape 2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66" name="Rectangle 2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67"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68"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69" name="Line 2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70" name="Line 2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71"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72" name="Rectangle 2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209936" name="Group 29"/>
            <p:cNvGrpSpPr>
              <a:grpSpLocks/>
            </p:cNvGrpSpPr>
            <p:nvPr/>
          </p:nvGrpSpPr>
          <p:grpSpPr bwMode="auto">
            <a:xfrm rot="-5400000">
              <a:off x="3833" y="1991"/>
              <a:ext cx="61" cy="167"/>
              <a:chOff x="3842" y="406"/>
              <a:chExt cx="51" cy="167"/>
            </a:xfrm>
          </p:grpSpPr>
          <p:sp>
            <p:nvSpPr>
              <p:cNvPr id="210162" name="Oval 30"/>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63" name="Oval 31"/>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64" name="Oval 32"/>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209937" name="Line 33"/>
            <p:cNvSpPr>
              <a:spLocks noChangeShapeType="1"/>
            </p:cNvSpPr>
            <p:nvPr/>
          </p:nvSpPr>
          <p:spPr bwMode="auto">
            <a:xfrm>
              <a:off x="3708" y="1860"/>
              <a:ext cx="356"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38" name="Line 34"/>
            <p:cNvSpPr>
              <a:spLocks noChangeShapeType="1"/>
            </p:cNvSpPr>
            <p:nvPr/>
          </p:nvSpPr>
          <p:spPr bwMode="auto">
            <a:xfrm>
              <a:off x="3710" y="1858"/>
              <a:ext cx="1" cy="7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39" name="Line 35"/>
            <p:cNvSpPr>
              <a:spLocks noChangeShapeType="1"/>
            </p:cNvSpPr>
            <p:nvPr/>
          </p:nvSpPr>
          <p:spPr bwMode="auto">
            <a:xfrm>
              <a:off x="4066" y="1856"/>
              <a:ext cx="1" cy="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40" name="Line 36"/>
            <p:cNvSpPr>
              <a:spLocks noChangeShapeType="1"/>
            </p:cNvSpPr>
            <p:nvPr/>
          </p:nvSpPr>
          <p:spPr bwMode="auto">
            <a:xfrm>
              <a:off x="3492" y="1456"/>
              <a:ext cx="208" cy="19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41" name="Line 37"/>
            <p:cNvSpPr>
              <a:spLocks noChangeShapeType="1"/>
            </p:cNvSpPr>
            <p:nvPr/>
          </p:nvSpPr>
          <p:spPr bwMode="auto">
            <a:xfrm flipV="1">
              <a:off x="3502" y="1670"/>
              <a:ext cx="198" cy="2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42" name="Line 38"/>
            <p:cNvSpPr>
              <a:spLocks noChangeShapeType="1"/>
            </p:cNvSpPr>
            <p:nvPr/>
          </p:nvSpPr>
          <p:spPr bwMode="auto">
            <a:xfrm flipV="1">
              <a:off x="3880" y="1734"/>
              <a:ext cx="1" cy="1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9943" name="Group 39"/>
            <p:cNvGrpSpPr>
              <a:grpSpLocks/>
            </p:cNvGrpSpPr>
            <p:nvPr/>
          </p:nvGrpSpPr>
          <p:grpSpPr bwMode="auto">
            <a:xfrm>
              <a:off x="3966" y="1913"/>
              <a:ext cx="150" cy="296"/>
              <a:chOff x="4180" y="783"/>
              <a:chExt cx="150" cy="307"/>
            </a:xfrm>
          </p:grpSpPr>
          <p:sp>
            <p:nvSpPr>
              <p:cNvPr id="210154" name="AutoShape 40"/>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55" name="Rectangle 41"/>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56"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57"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58" name="Line 44"/>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59" name="Line 45"/>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60"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61" name="Rectangle 47"/>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209944" name="Group 48"/>
            <p:cNvGrpSpPr>
              <a:grpSpLocks/>
            </p:cNvGrpSpPr>
            <p:nvPr/>
          </p:nvGrpSpPr>
          <p:grpSpPr bwMode="auto">
            <a:xfrm>
              <a:off x="3278" y="2376"/>
              <a:ext cx="344" cy="694"/>
              <a:chOff x="3314" y="1248"/>
              <a:chExt cx="344" cy="694"/>
            </a:xfrm>
          </p:grpSpPr>
          <p:graphicFrame>
            <p:nvGraphicFramePr>
              <p:cNvPr id="210145" name="Object 49"/>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33184" name="Clip" r:id="rId9" imgW="1307263" imgH="1084139" progId="MS_ClipArt_Gallery.2">
                      <p:embed/>
                    </p:oleObj>
                  </mc:Choice>
                  <mc:Fallback>
                    <p:oleObj name="Clip" r:id="rId9" imgW="1307263" imgH="1084139" progId="MS_ClipArt_Gallery.2">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146" name="Line 50"/>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0147" name="Object 51"/>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33185" name="Clip" r:id="rId10" imgW="1307263" imgH="1084139" progId="MS_ClipArt_Gallery.2">
                      <p:embed/>
                    </p:oleObj>
                  </mc:Choice>
                  <mc:Fallback>
                    <p:oleObj name="Clip" r:id="rId10" imgW="1307263" imgH="1084139" progId="MS_ClipArt_Gallery.2">
                      <p:embed/>
                      <p:pic>
                        <p:nvPicPr>
                          <p:cNvPr id="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148" name="Line 52"/>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0149" name="Group 53"/>
              <p:cNvGrpSpPr>
                <a:grpSpLocks/>
              </p:cNvGrpSpPr>
              <p:nvPr/>
            </p:nvGrpSpPr>
            <p:grpSpPr bwMode="auto">
              <a:xfrm>
                <a:off x="3404" y="1504"/>
                <a:ext cx="51" cy="167"/>
                <a:chOff x="3842" y="406"/>
                <a:chExt cx="51" cy="167"/>
              </a:xfrm>
            </p:grpSpPr>
            <p:sp>
              <p:nvSpPr>
                <p:cNvPr id="210151" name="Oval 54"/>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52" name="Oval 55"/>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53" name="Oval 56"/>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210150" name="Line 57"/>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09945" name="Object 58"/>
            <p:cNvGraphicFramePr>
              <a:graphicFrameLocks noChangeAspect="1"/>
            </p:cNvGraphicFramePr>
            <p:nvPr/>
          </p:nvGraphicFramePr>
          <p:xfrm>
            <a:off x="3902" y="3133"/>
            <a:ext cx="299" cy="248"/>
          </p:xfrm>
          <a:graphic>
            <a:graphicData uri="http://schemas.openxmlformats.org/presentationml/2006/ole">
              <mc:AlternateContent xmlns:mc="http://schemas.openxmlformats.org/markup-compatibility/2006">
                <mc:Choice xmlns:v="urn:schemas-microsoft-com:vml" Requires="v">
                  <p:oleObj spid="_x0000_s233186" name="Clip" r:id="rId11" imgW="1307263" imgH="1084139" progId="MS_ClipArt_Gallery.2">
                    <p:embed/>
                  </p:oleObj>
                </mc:Choice>
                <mc:Fallback>
                  <p:oleObj name="Clip" r:id="rId11" imgW="1307263" imgH="1084139" progId="MS_ClipArt_Gallery.2">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 y="3133"/>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9946" name="Object 59"/>
            <p:cNvGraphicFramePr>
              <a:graphicFrameLocks noChangeAspect="1"/>
            </p:cNvGraphicFramePr>
            <p:nvPr/>
          </p:nvGraphicFramePr>
          <p:xfrm>
            <a:off x="3460" y="3124"/>
            <a:ext cx="299" cy="248"/>
          </p:xfrm>
          <a:graphic>
            <a:graphicData uri="http://schemas.openxmlformats.org/presentationml/2006/ole">
              <mc:AlternateContent xmlns:mc="http://schemas.openxmlformats.org/markup-compatibility/2006">
                <mc:Choice xmlns:v="urn:schemas-microsoft-com:vml" Requires="v">
                  <p:oleObj spid="_x0000_s233187" name="Clip" r:id="rId12" imgW="1307263" imgH="1084139" progId="MS_ClipArt_Gallery.2">
                    <p:embed/>
                  </p:oleObj>
                </mc:Choice>
                <mc:Fallback>
                  <p:oleObj name="Clip" r:id="rId12" imgW="1307263" imgH="1084139" progId="MS_ClipArt_Gallery.2">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 y="312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947" name="Oval 60"/>
            <p:cNvSpPr>
              <a:spLocks noChangeArrowheads="1"/>
            </p:cNvSpPr>
            <p:nvPr/>
          </p:nvSpPr>
          <p:spPr bwMode="auto">
            <a:xfrm rot="-5400000">
              <a:off x="3759" y="3203"/>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09948" name="Oval 61"/>
            <p:cNvSpPr>
              <a:spLocks noChangeArrowheads="1"/>
            </p:cNvSpPr>
            <p:nvPr/>
          </p:nvSpPr>
          <p:spPr bwMode="auto">
            <a:xfrm rot="-5400000">
              <a:off x="3820" y="3202"/>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09949" name="Oval 62"/>
            <p:cNvSpPr>
              <a:spLocks noChangeArrowheads="1"/>
            </p:cNvSpPr>
            <p:nvPr/>
          </p:nvSpPr>
          <p:spPr bwMode="auto">
            <a:xfrm rot="-5400000">
              <a:off x="3875" y="3205"/>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09950" name="Line 63"/>
            <p:cNvSpPr>
              <a:spLocks noChangeShapeType="1"/>
            </p:cNvSpPr>
            <p:nvPr/>
          </p:nvSpPr>
          <p:spPr bwMode="auto">
            <a:xfrm rot="-5400000">
              <a:off x="4062" y="3114"/>
              <a:ext cx="45"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51" name="Line 64"/>
            <p:cNvSpPr>
              <a:spLocks noChangeShapeType="1"/>
            </p:cNvSpPr>
            <p:nvPr/>
          </p:nvSpPr>
          <p:spPr bwMode="auto">
            <a:xfrm rot="5400000" flipH="1">
              <a:off x="3612" y="3108"/>
              <a:ext cx="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52" name="Line 65"/>
            <p:cNvSpPr>
              <a:spLocks noChangeShapeType="1"/>
            </p:cNvSpPr>
            <p:nvPr/>
          </p:nvSpPr>
          <p:spPr bwMode="auto">
            <a:xfrm rot="16200000" flipV="1">
              <a:off x="3862" y="2864"/>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53" name="Line 66"/>
            <p:cNvSpPr>
              <a:spLocks noChangeShapeType="1"/>
            </p:cNvSpPr>
            <p:nvPr/>
          </p:nvSpPr>
          <p:spPr bwMode="auto">
            <a:xfrm flipV="1">
              <a:off x="3622" y="2808"/>
              <a:ext cx="68" cy="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54" name="Line 67"/>
            <p:cNvSpPr>
              <a:spLocks noChangeShapeType="1"/>
            </p:cNvSpPr>
            <p:nvPr/>
          </p:nvSpPr>
          <p:spPr bwMode="auto">
            <a:xfrm>
              <a:off x="4054" y="2842"/>
              <a:ext cx="218" cy="29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55" name="Line 68"/>
            <p:cNvSpPr>
              <a:spLocks noChangeShapeType="1"/>
            </p:cNvSpPr>
            <p:nvPr/>
          </p:nvSpPr>
          <p:spPr bwMode="auto">
            <a:xfrm flipH="1">
              <a:off x="4626" y="2840"/>
              <a:ext cx="200" cy="29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9956" name="Object 69"/>
            <p:cNvGraphicFramePr>
              <a:graphicFrameLocks noChangeAspect="1"/>
            </p:cNvGraphicFramePr>
            <p:nvPr/>
          </p:nvGraphicFramePr>
          <p:xfrm>
            <a:off x="4753" y="2505"/>
            <a:ext cx="146" cy="180"/>
          </p:xfrm>
          <a:graphic>
            <a:graphicData uri="http://schemas.openxmlformats.org/presentationml/2006/ole">
              <mc:AlternateContent xmlns:mc="http://schemas.openxmlformats.org/markup-compatibility/2006">
                <mc:Choice xmlns:v="urn:schemas-microsoft-com:vml" Requires="v">
                  <p:oleObj spid="_x0000_s233188" name="Clip" r:id="rId13" imgW="982811" imgH="1208363" progId="MS_ClipArt_Gallery.2">
                    <p:embed/>
                  </p:oleObj>
                </mc:Choice>
                <mc:Fallback>
                  <p:oleObj name="Clip" r:id="rId13" imgW="982811" imgH="1208363" progId="MS_ClipArt_Gallery.2">
                    <p:embed/>
                    <p:pic>
                      <p:nvPicPr>
                        <p:cNvPr id="0"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3" y="2505"/>
                          <a:ext cx="14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9957" name="Object 70"/>
            <p:cNvGraphicFramePr>
              <a:graphicFrameLocks noChangeAspect="1"/>
            </p:cNvGraphicFramePr>
            <p:nvPr/>
          </p:nvGraphicFramePr>
          <p:xfrm>
            <a:off x="3793" y="2565"/>
            <a:ext cx="146" cy="180"/>
          </p:xfrm>
          <a:graphic>
            <a:graphicData uri="http://schemas.openxmlformats.org/presentationml/2006/ole">
              <mc:AlternateContent xmlns:mc="http://schemas.openxmlformats.org/markup-compatibility/2006">
                <mc:Choice xmlns:v="urn:schemas-microsoft-com:vml" Requires="v">
                  <p:oleObj spid="_x0000_s233189" name="Clip" r:id="rId15" imgW="982811" imgH="1208363" progId="MS_ClipArt_Gallery.2">
                    <p:embed/>
                  </p:oleObj>
                </mc:Choice>
                <mc:Fallback>
                  <p:oleObj name="Clip" r:id="rId15" imgW="982811" imgH="1208363" progId="MS_ClipArt_Gallery.2">
                    <p:embed/>
                    <p:pic>
                      <p:nvPicPr>
                        <p:cNvPr id="0"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3" y="2565"/>
                          <a:ext cx="146"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9958" name="Freeform 71"/>
            <p:cNvSpPr>
              <a:spLocks/>
            </p:cNvSpPr>
            <p:nvPr/>
          </p:nvSpPr>
          <p:spPr bwMode="auto">
            <a:xfrm>
              <a:off x="3852" y="2397"/>
              <a:ext cx="972" cy="228"/>
            </a:xfrm>
            <a:custGeom>
              <a:avLst/>
              <a:gdLst>
                <a:gd name="T0" fmla="*/ 0 w 972"/>
                <a:gd name="T1" fmla="*/ 228 h 228"/>
                <a:gd name="T2" fmla="*/ 432 w 972"/>
                <a:gd name="T3" fmla="*/ 9 h 228"/>
                <a:gd name="T4" fmla="*/ 972 w 972"/>
                <a:gd name="T5" fmla="*/ 171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9959" name="Group 72"/>
            <p:cNvGrpSpPr>
              <a:grpSpLocks/>
            </p:cNvGrpSpPr>
            <p:nvPr/>
          </p:nvGrpSpPr>
          <p:grpSpPr bwMode="auto">
            <a:xfrm>
              <a:off x="4043" y="3462"/>
              <a:ext cx="292" cy="320"/>
              <a:chOff x="2870" y="1518"/>
              <a:chExt cx="292" cy="320"/>
            </a:xfrm>
          </p:grpSpPr>
          <p:graphicFrame>
            <p:nvGraphicFramePr>
              <p:cNvPr id="210143" name="Object 7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3190" name="Clip" r:id="rId16" imgW="826829" imgH="840406" progId="MS_ClipArt_Gallery.2">
                      <p:embed/>
                    </p:oleObj>
                  </mc:Choice>
                  <mc:Fallback>
                    <p:oleObj name="Clip" r:id="rId16" imgW="826829" imgH="840406" progId="MS_ClipArt_Gallery.2">
                      <p:embed/>
                      <p:pic>
                        <p:nvPicPr>
                          <p:cNvPr id="0" name="Object 7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144" name="Object 7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3191" name="Clip" r:id="rId18" imgW="1268295" imgH="1199426" progId="MS_ClipArt_Gallery.2">
                      <p:embed/>
                    </p:oleObj>
                  </mc:Choice>
                  <mc:Fallback>
                    <p:oleObj name="Clip" r:id="rId18" imgW="1268295" imgH="1199426" progId="MS_ClipArt_Gallery.2">
                      <p:embed/>
                      <p:pic>
                        <p:nvPicPr>
                          <p:cNvPr id="0" name="Object 7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9960" name="Group 75"/>
            <p:cNvGrpSpPr>
              <a:grpSpLocks/>
            </p:cNvGrpSpPr>
            <p:nvPr/>
          </p:nvGrpSpPr>
          <p:grpSpPr bwMode="auto">
            <a:xfrm>
              <a:off x="4601" y="3486"/>
              <a:ext cx="292" cy="320"/>
              <a:chOff x="2870" y="1518"/>
              <a:chExt cx="292" cy="320"/>
            </a:xfrm>
          </p:grpSpPr>
          <p:graphicFrame>
            <p:nvGraphicFramePr>
              <p:cNvPr id="210141"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3192" name="Clip" r:id="rId20" imgW="826829" imgH="840406" progId="MS_ClipArt_Gallery.2">
                      <p:embed/>
                    </p:oleObj>
                  </mc:Choice>
                  <mc:Fallback>
                    <p:oleObj name="Clip" r:id="rId20" imgW="826829" imgH="840406" progId="MS_ClipArt_Gallery.2">
                      <p:embed/>
                      <p:pic>
                        <p:nvPicPr>
                          <p:cNvPr id="0" name="Object 7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142"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3193" name="Clip" r:id="rId21" imgW="1268295" imgH="1199426" progId="MS_ClipArt_Gallery.2">
                      <p:embed/>
                    </p:oleObj>
                  </mc:Choice>
                  <mc:Fallback>
                    <p:oleObj name="Clip" r:id="rId21" imgW="1268295" imgH="1199426" progId="MS_ClipArt_Gallery.2">
                      <p:embed/>
                      <p:pic>
                        <p:nvPicPr>
                          <p:cNvPr id="0" name="Object 7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9961" name="Group 78"/>
            <p:cNvGrpSpPr>
              <a:grpSpLocks/>
            </p:cNvGrpSpPr>
            <p:nvPr/>
          </p:nvGrpSpPr>
          <p:grpSpPr bwMode="auto">
            <a:xfrm>
              <a:off x="4304" y="3273"/>
              <a:ext cx="272" cy="282"/>
              <a:chOff x="4733" y="2082"/>
              <a:chExt cx="272" cy="282"/>
            </a:xfrm>
          </p:grpSpPr>
          <p:graphicFrame>
            <p:nvGraphicFramePr>
              <p:cNvPr id="210139" name="Object 79"/>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33194" name="Clip" r:id="rId22" imgW="826829" imgH="840406" progId="MS_ClipArt_Gallery.2">
                      <p:embed/>
                    </p:oleObj>
                  </mc:Choice>
                  <mc:Fallback>
                    <p:oleObj name="Clip" r:id="rId22" imgW="826829" imgH="840406" progId="MS_ClipArt_Gallery.2">
                      <p:embed/>
                      <p:pic>
                        <p:nvPicPr>
                          <p:cNvPr id="0" name="Object 7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140" name="Rectangle 80"/>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209962" name="Line 81"/>
            <p:cNvSpPr>
              <a:spLocks noChangeShapeType="1"/>
            </p:cNvSpPr>
            <p:nvPr/>
          </p:nvSpPr>
          <p:spPr bwMode="auto">
            <a:xfrm>
              <a:off x="4524" y="3201"/>
              <a:ext cx="0" cy="17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9963" name="Group 82"/>
            <p:cNvGrpSpPr>
              <a:grpSpLocks/>
            </p:cNvGrpSpPr>
            <p:nvPr/>
          </p:nvGrpSpPr>
          <p:grpSpPr bwMode="auto">
            <a:xfrm>
              <a:off x="5041" y="2769"/>
              <a:ext cx="150" cy="307"/>
              <a:chOff x="4180" y="783"/>
              <a:chExt cx="150" cy="307"/>
            </a:xfrm>
          </p:grpSpPr>
          <p:sp>
            <p:nvSpPr>
              <p:cNvPr id="210131" name="AutoShape 83"/>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32" name="Rectangle 84"/>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33" name="Rectangle 8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34" name="AutoShape 8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35" name="Line 87"/>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36" name="Line 88"/>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37" name="Rectangle 8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38" name="Rectangle 90"/>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209964" name="Group 91"/>
            <p:cNvGrpSpPr>
              <a:grpSpLocks/>
            </p:cNvGrpSpPr>
            <p:nvPr/>
          </p:nvGrpSpPr>
          <p:grpSpPr bwMode="auto">
            <a:xfrm>
              <a:off x="5032" y="3102"/>
              <a:ext cx="150" cy="307"/>
              <a:chOff x="4180" y="783"/>
              <a:chExt cx="150" cy="307"/>
            </a:xfrm>
          </p:grpSpPr>
          <p:sp>
            <p:nvSpPr>
              <p:cNvPr id="210123" name="AutoShape 9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24" name="Rectangle 9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25" name="Rectangle 9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26" name="AutoShape 9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27" name="Line 9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28" name="Line 9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29" name="Rectangle 9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30" name="Rectangle 99"/>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209965" name="Line 100"/>
            <p:cNvSpPr>
              <a:spLocks noChangeShapeType="1"/>
            </p:cNvSpPr>
            <p:nvPr/>
          </p:nvSpPr>
          <p:spPr bwMode="auto">
            <a:xfrm rot="5400000" flipH="1">
              <a:off x="4754" y="3049"/>
              <a:ext cx="45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66" name="Line 101"/>
            <p:cNvSpPr>
              <a:spLocks noChangeShapeType="1"/>
            </p:cNvSpPr>
            <p:nvPr/>
          </p:nvSpPr>
          <p:spPr bwMode="auto">
            <a:xfrm rot="-5400000">
              <a:off x="5018" y="3239"/>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67" name="Line 102"/>
            <p:cNvSpPr>
              <a:spLocks noChangeShapeType="1"/>
            </p:cNvSpPr>
            <p:nvPr/>
          </p:nvSpPr>
          <p:spPr bwMode="auto">
            <a:xfrm rot="-5400000">
              <a:off x="5011" y="2888"/>
              <a:ext cx="0" cy="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68" name="Line 103"/>
            <p:cNvSpPr>
              <a:spLocks noChangeShapeType="1"/>
            </p:cNvSpPr>
            <p:nvPr/>
          </p:nvSpPr>
          <p:spPr bwMode="auto">
            <a:xfrm flipV="1">
              <a:off x="4062" y="1494"/>
              <a:ext cx="330" cy="1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69" name="Line 104"/>
            <p:cNvSpPr>
              <a:spLocks noChangeShapeType="1"/>
            </p:cNvSpPr>
            <p:nvPr/>
          </p:nvSpPr>
          <p:spPr bwMode="auto">
            <a:xfrm>
              <a:off x="4734" y="1482"/>
              <a:ext cx="348" cy="1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70" name="Line 105"/>
            <p:cNvSpPr>
              <a:spLocks noChangeShapeType="1"/>
            </p:cNvSpPr>
            <p:nvPr/>
          </p:nvSpPr>
          <p:spPr bwMode="auto">
            <a:xfrm flipH="1">
              <a:off x="5106" y="1734"/>
              <a:ext cx="174" cy="51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71" name="Line 106"/>
            <p:cNvSpPr>
              <a:spLocks noChangeShapeType="1"/>
            </p:cNvSpPr>
            <p:nvPr/>
          </p:nvSpPr>
          <p:spPr bwMode="auto">
            <a:xfrm>
              <a:off x="4554" y="1566"/>
              <a:ext cx="0" cy="3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72" name="Line 107"/>
            <p:cNvSpPr>
              <a:spLocks noChangeShapeType="1"/>
            </p:cNvSpPr>
            <p:nvPr/>
          </p:nvSpPr>
          <p:spPr bwMode="auto">
            <a:xfrm>
              <a:off x="4572" y="2052"/>
              <a:ext cx="384" cy="2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73" name="Line 108"/>
            <p:cNvSpPr>
              <a:spLocks noChangeShapeType="1"/>
            </p:cNvSpPr>
            <p:nvPr/>
          </p:nvSpPr>
          <p:spPr bwMode="auto">
            <a:xfrm flipH="1">
              <a:off x="4902" y="2400"/>
              <a:ext cx="192" cy="2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74" name="Line 109"/>
            <p:cNvSpPr>
              <a:spLocks noChangeShapeType="1"/>
            </p:cNvSpPr>
            <p:nvPr/>
          </p:nvSpPr>
          <p:spPr bwMode="auto">
            <a:xfrm flipH="1">
              <a:off x="4740" y="1710"/>
              <a:ext cx="402"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75" name="Line 110"/>
            <p:cNvSpPr>
              <a:spLocks noChangeShapeType="1"/>
            </p:cNvSpPr>
            <p:nvPr/>
          </p:nvSpPr>
          <p:spPr bwMode="auto">
            <a:xfrm flipH="1">
              <a:off x="4746" y="1290"/>
              <a:ext cx="252"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76" name="Line 111"/>
            <p:cNvSpPr>
              <a:spLocks noChangeShapeType="1"/>
            </p:cNvSpPr>
            <p:nvPr/>
          </p:nvSpPr>
          <p:spPr bwMode="auto">
            <a:xfrm flipH="1">
              <a:off x="5262" y="1422"/>
              <a:ext cx="144" cy="1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77" name="Text Box 112"/>
            <p:cNvSpPr txBox="1">
              <a:spLocks noChangeArrowheads="1"/>
            </p:cNvSpPr>
            <p:nvPr/>
          </p:nvSpPr>
          <p:spPr bwMode="auto">
            <a:xfrm>
              <a:off x="3278" y="1151"/>
              <a:ext cx="52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a:solidFill>
                    <a:srgbClr val="FF0000"/>
                  </a:solidFill>
                  <a:latin typeface="Comic Sans MS" panose="030F0702030302020204" pitchFamily="66" charset="0"/>
                  <a:ea typeface="宋体" panose="02010600030101010101" pitchFamily="2" charset="-122"/>
                </a:rPr>
                <a:t>本地</a:t>
              </a:r>
              <a:r>
                <a:rPr lang="en-US" altLang="zh-CN" sz="2000">
                  <a:solidFill>
                    <a:srgbClr val="FF0000"/>
                  </a:solidFill>
                  <a:latin typeface="Comic Sans MS" panose="030F0702030302020204" pitchFamily="66" charset="0"/>
                  <a:ea typeface="宋体" panose="02010600030101010101" pitchFamily="2" charset="-122"/>
                </a:rPr>
                <a:t>ISP</a:t>
              </a:r>
              <a:endParaRPr lang="en-US" altLang="zh-CN" sz="2400">
                <a:latin typeface="Times New Roman" panose="02020603050405020304" pitchFamily="18" charset="0"/>
                <a:ea typeface="宋体" panose="02010600030101010101" pitchFamily="2" charset="-122"/>
              </a:endParaRPr>
            </a:p>
          </p:txBody>
        </p:sp>
        <p:sp>
          <p:nvSpPr>
            <p:cNvPr id="209978" name="Text Box 113"/>
            <p:cNvSpPr txBox="1">
              <a:spLocks noChangeArrowheads="1"/>
            </p:cNvSpPr>
            <p:nvPr/>
          </p:nvSpPr>
          <p:spPr bwMode="auto">
            <a:xfrm>
              <a:off x="3230" y="3392"/>
              <a:ext cx="54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a:solidFill>
                    <a:srgbClr val="FF0000"/>
                  </a:solidFill>
                  <a:latin typeface="Comic Sans MS" panose="030F0702030302020204" pitchFamily="66" charset="0"/>
                  <a:ea typeface="宋体" panose="02010600030101010101" pitchFamily="2" charset="-122"/>
                </a:rPr>
                <a:t>公司网络</a:t>
              </a:r>
              <a:endParaRPr lang="zh-CN" altLang="en-US" sz="2400">
                <a:latin typeface="Times New Roman" panose="02020603050405020304" pitchFamily="18" charset="0"/>
                <a:ea typeface="宋体" panose="02010600030101010101" pitchFamily="2" charset="-122"/>
              </a:endParaRPr>
            </a:p>
          </p:txBody>
        </p:sp>
        <p:sp>
          <p:nvSpPr>
            <p:cNvPr id="209979" name="Text Box 114"/>
            <p:cNvSpPr txBox="1">
              <a:spLocks noChangeArrowheads="1"/>
            </p:cNvSpPr>
            <p:nvPr/>
          </p:nvSpPr>
          <p:spPr bwMode="auto">
            <a:xfrm>
              <a:off x="4376" y="2015"/>
              <a:ext cx="55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a:solidFill>
                    <a:srgbClr val="FF0000"/>
                  </a:solidFill>
                  <a:latin typeface="Comic Sans MS" panose="030F0702030302020204" pitchFamily="66" charset="0"/>
                  <a:ea typeface="宋体" panose="02010600030101010101" pitchFamily="2" charset="-122"/>
                </a:rPr>
                <a:t>区域 </a:t>
              </a:r>
              <a:r>
                <a:rPr lang="en-US" altLang="zh-CN" sz="2000">
                  <a:solidFill>
                    <a:srgbClr val="FF0000"/>
                  </a:solidFill>
                  <a:latin typeface="Comic Sans MS" panose="030F0702030302020204" pitchFamily="66" charset="0"/>
                  <a:ea typeface="宋体" panose="02010600030101010101" pitchFamily="2" charset="-122"/>
                </a:rPr>
                <a:t>ISP</a:t>
              </a:r>
            </a:p>
          </p:txBody>
        </p:sp>
        <p:grpSp>
          <p:nvGrpSpPr>
            <p:cNvPr id="209980" name="Group 115"/>
            <p:cNvGrpSpPr>
              <a:grpSpLocks/>
            </p:cNvGrpSpPr>
            <p:nvPr/>
          </p:nvGrpSpPr>
          <p:grpSpPr bwMode="auto">
            <a:xfrm>
              <a:off x="3588" y="219"/>
              <a:ext cx="360" cy="175"/>
              <a:chOff x="3600" y="219"/>
              <a:chExt cx="360" cy="175"/>
            </a:xfrm>
          </p:grpSpPr>
          <p:sp>
            <p:nvSpPr>
              <p:cNvPr id="210110" name="Oval 1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11" name="Line 11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12" name="Line 11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13" name="Rectangle 11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14" name="Oval 1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0115" name="Group 121"/>
              <p:cNvGrpSpPr>
                <a:grpSpLocks/>
              </p:cNvGrpSpPr>
              <p:nvPr/>
            </p:nvGrpSpPr>
            <p:grpSpPr bwMode="auto">
              <a:xfrm>
                <a:off x="3686" y="244"/>
                <a:ext cx="177" cy="66"/>
                <a:chOff x="2848" y="848"/>
                <a:chExt cx="140" cy="98"/>
              </a:xfrm>
            </p:grpSpPr>
            <p:sp>
              <p:nvSpPr>
                <p:cNvPr id="210120" name="Line 1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21" name="Line 1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22" name="Line 1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116" name="Group 125"/>
              <p:cNvGrpSpPr>
                <a:grpSpLocks/>
              </p:cNvGrpSpPr>
              <p:nvPr/>
            </p:nvGrpSpPr>
            <p:grpSpPr bwMode="auto">
              <a:xfrm flipV="1">
                <a:off x="3686" y="243"/>
                <a:ext cx="177" cy="66"/>
                <a:chOff x="2848" y="848"/>
                <a:chExt cx="140" cy="98"/>
              </a:xfrm>
            </p:grpSpPr>
            <p:sp>
              <p:nvSpPr>
                <p:cNvPr id="210117" name="Line 12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18" name="Line 12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19" name="Line 12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9981" name="Group 129"/>
            <p:cNvGrpSpPr>
              <a:grpSpLocks/>
            </p:cNvGrpSpPr>
            <p:nvPr/>
          </p:nvGrpSpPr>
          <p:grpSpPr bwMode="auto">
            <a:xfrm>
              <a:off x="3595" y="651"/>
              <a:ext cx="150" cy="307"/>
              <a:chOff x="4180" y="783"/>
              <a:chExt cx="150" cy="307"/>
            </a:xfrm>
          </p:grpSpPr>
          <p:sp>
            <p:nvSpPr>
              <p:cNvPr id="210102" name="AutoShape 130"/>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03" name="Rectangle 131"/>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04" name="Rectangle 13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05" name="AutoShape 13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06" name="Line 134"/>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07" name="Line 135"/>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08" name="Rectangle 13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109" name="Rectangle 137"/>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aphicFrame>
          <p:nvGraphicFramePr>
            <p:cNvPr id="209982" name="Object 138"/>
            <p:cNvGraphicFramePr>
              <a:graphicFrameLocks noChangeAspect="1"/>
            </p:cNvGraphicFramePr>
            <p:nvPr/>
          </p:nvGraphicFramePr>
          <p:xfrm>
            <a:off x="4496" y="260"/>
            <a:ext cx="299" cy="239"/>
          </p:xfrm>
          <a:graphic>
            <a:graphicData uri="http://schemas.openxmlformats.org/presentationml/2006/ole">
              <mc:AlternateContent xmlns:mc="http://schemas.openxmlformats.org/markup-compatibility/2006">
                <mc:Choice xmlns:v="urn:schemas-microsoft-com:vml" Requires="v">
                  <p:oleObj spid="_x0000_s233195" name="Clip" r:id="rId23" imgW="1307263" imgH="1084139" progId="MS_ClipArt_Gallery.2">
                    <p:embed/>
                  </p:oleObj>
                </mc:Choice>
                <mc:Fallback>
                  <p:oleObj name="Clip" r:id="rId23" imgW="1307263" imgH="1084139" progId="MS_ClipArt_Gallery.2">
                    <p:embed/>
                    <p:pic>
                      <p:nvPicPr>
                        <p:cNvPr id="0" name="Object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6" y="260"/>
                          <a:ext cx="299"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9983" name="Group 139"/>
            <p:cNvGrpSpPr>
              <a:grpSpLocks/>
            </p:cNvGrpSpPr>
            <p:nvPr/>
          </p:nvGrpSpPr>
          <p:grpSpPr bwMode="auto">
            <a:xfrm>
              <a:off x="4451" y="714"/>
              <a:ext cx="292" cy="320"/>
              <a:chOff x="2870" y="1518"/>
              <a:chExt cx="292" cy="320"/>
            </a:xfrm>
          </p:grpSpPr>
          <p:graphicFrame>
            <p:nvGraphicFramePr>
              <p:cNvPr id="210100" name="Object 140"/>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3196" name="Clip" r:id="rId24" imgW="826829" imgH="840406" progId="MS_ClipArt_Gallery.2">
                      <p:embed/>
                    </p:oleObj>
                  </mc:Choice>
                  <mc:Fallback>
                    <p:oleObj name="Clip" r:id="rId24" imgW="826829" imgH="840406" progId="MS_ClipArt_Gallery.2">
                      <p:embed/>
                      <p:pic>
                        <p:nvPicPr>
                          <p:cNvPr id="0" name="Object 14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101" name="Object 141"/>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3197" name="Clip" r:id="rId25" imgW="1268295" imgH="1199426" progId="MS_ClipArt_Gallery.2">
                      <p:embed/>
                    </p:oleObj>
                  </mc:Choice>
                  <mc:Fallback>
                    <p:oleObj name="Clip" r:id="rId25" imgW="1268295" imgH="1199426" progId="MS_ClipArt_Gallery.2">
                      <p:embed/>
                      <p:pic>
                        <p:nvPicPr>
                          <p:cNvPr id="0" name="Object 14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9984" name="Group 142"/>
            <p:cNvGrpSpPr>
              <a:grpSpLocks/>
            </p:cNvGrpSpPr>
            <p:nvPr/>
          </p:nvGrpSpPr>
          <p:grpSpPr bwMode="auto">
            <a:xfrm>
              <a:off x="3690" y="1566"/>
              <a:ext cx="360" cy="175"/>
              <a:chOff x="3600" y="219"/>
              <a:chExt cx="360" cy="175"/>
            </a:xfrm>
          </p:grpSpPr>
          <p:sp>
            <p:nvSpPr>
              <p:cNvPr id="210087" name="Oval 14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88" name="Line 144"/>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89" name="Line 145"/>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90" name="Rectangle 146"/>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91" name="Oval 14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0092" name="Group 148"/>
              <p:cNvGrpSpPr>
                <a:grpSpLocks/>
              </p:cNvGrpSpPr>
              <p:nvPr/>
            </p:nvGrpSpPr>
            <p:grpSpPr bwMode="auto">
              <a:xfrm>
                <a:off x="3686" y="244"/>
                <a:ext cx="177" cy="66"/>
                <a:chOff x="2848" y="848"/>
                <a:chExt cx="140" cy="98"/>
              </a:xfrm>
            </p:grpSpPr>
            <p:sp>
              <p:nvSpPr>
                <p:cNvPr id="210097" name="Line 14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98" name="Line 15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99" name="Line 15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093" name="Group 152"/>
              <p:cNvGrpSpPr>
                <a:grpSpLocks/>
              </p:cNvGrpSpPr>
              <p:nvPr/>
            </p:nvGrpSpPr>
            <p:grpSpPr bwMode="auto">
              <a:xfrm flipV="1">
                <a:off x="3686" y="243"/>
                <a:ext cx="177" cy="66"/>
                <a:chOff x="2848" y="848"/>
                <a:chExt cx="140" cy="98"/>
              </a:xfrm>
            </p:grpSpPr>
            <p:sp>
              <p:nvSpPr>
                <p:cNvPr id="210094" name="Line 15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95" name="Line 15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96" name="Line 15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9985" name="Group 156"/>
            <p:cNvGrpSpPr>
              <a:grpSpLocks/>
            </p:cNvGrpSpPr>
            <p:nvPr/>
          </p:nvGrpSpPr>
          <p:grpSpPr bwMode="auto">
            <a:xfrm>
              <a:off x="4374" y="1395"/>
              <a:ext cx="360" cy="175"/>
              <a:chOff x="3600" y="219"/>
              <a:chExt cx="360" cy="175"/>
            </a:xfrm>
          </p:grpSpPr>
          <p:sp>
            <p:nvSpPr>
              <p:cNvPr id="210074" name="Oval 15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75" name="Line 15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76" name="Line 15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77" name="Rectangle 16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78" name="Oval 16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0079" name="Group 162"/>
              <p:cNvGrpSpPr>
                <a:grpSpLocks/>
              </p:cNvGrpSpPr>
              <p:nvPr/>
            </p:nvGrpSpPr>
            <p:grpSpPr bwMode="auto">
              <a:xfrm>
                <a:off x="3686" y="244"/>
                <a:ext cx="177" cy="66"/>
                <a:chOff x="2848" y="848"/>
                <a:chExt cx="140" cy="98"/>
              </a:xfrm>
            </p:grpSpPr>
            <p:sp>
              <p:nvSpPr>
                <p:cNvPr id="210084" name="Line 16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85" name="Line 16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86" name="Line 16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080" name="Group 166"/>
              <p:cNvGrpSpPr>
                <a:grpSpLocks/>
              </p:cNvGrpSpPr>
              <p:nvPr/>
            </p:nvGrpSpPr>
            <p:grpSpPr bwMode="auto">
              <a:xfrm flipV="1">
                <a:off x="3686" y="243"/>
                <a:ext cx="177" cy="66"/>
                <a:chOff x="2848" y="848"/>
                <a:chExt cx="140" cy="98"/>
              </a:xfrm>
            </p:grpSpPr>
            <p:sp>
              <p:nvSpPr>
                <p:cNvPr id="210081" name="Line 16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82" name="Line 16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83" name="Line 16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9986" name="Group 170"/>
            <p:cNvGrpSpPr>
              <a:grpSpLocks/>
            </p:cNvGrpSpPr>
            <p:nvPr/>
          </p:nvGrpSpPr>
          <p:grpSpPr bwMode="auto">
            <a:xfrm>
              <a:off x="4386" y="1887"/>
              <a:ext cx="360" cy="175"/>
              <a:chOff x="3600" y="219"/>
              <a:chExt cx="360" cy="175"/>
            </a:xfrm>
          </p:grpSpPr>
          <p:sp>
            <p:nvSpPr>
              <p:cNvPr id="210061" name="Oval 17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62" name="Line 17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63" name="Line 17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64" name="Rectangle 17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65" name="Oval 17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0066" name="Group 176"/>
              <p:cNvGrpSpPr>
                <a:grpSpLocks/>
              </p:cNvGrpSpPr>
              <p:nvPr/>
            </p:nvGrpSpPr>
            <p:grpSpPr bwMode="auto">
              <a:xfrm>
                <a:off x="3686" y="244"/>
                <a:ext cx="177" cy="66"/>
                <a:chOff x="2848" y="848"/>
                <a:chExt cx="140" cy="98"/>
              </a:xfrm>
            </p:grpSpPr>
            <p:sp>
              <p:nvSpPr>
                <p:cNvPr id="210071" name="Line 17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72" name="Line 17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73" name="Line 17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067" name="Group 180"/>
              <p:cNvGrpSpPr>
                <a:grpSpLocks/>
              </p:cNvGrpSpPr>
              <p:nvPr/>
            </p:nvGrpSpPr>
            <p:grpSpPr bwMode="auto">
              <a:xfrm flipV="1">
                <a:off x="3686" y="243"/>
                <a:ext cx="177" cy="66"/>
                <a:chOff x="2848" y="848"/>
                <a:chExt cx="140" cy="98"/>
              </a:xfrm>
            </p:grpSpPr>
            <p:sp>
              <p:nvSpPr>
                <p:cNvPr id="210068" name="Line 18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69" name="Line 18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70" name="Line 18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9987" name="Group 184"/>
            <p:cNvGrpSpPr>
              <a:grpSpLocks/>
            </p:cNvGrpSpPr>
            <p:nvPr/>
          </p:nvGrpSpPr>
          <p:grpSpPr bwMode="auto">
            <a:xfrm>
              <a:off x="5082" y="1551"/>
              <a:ext cx="360" cy="175"/>
              <a:chOff x="3600" y="219"/>
              <a:chExt cx="360" cy="175"/>
            </a:xfrm>
          </p:grpSpPr>
          <p:sp>
            <p:nvSpPr>
              <p:cNvPr id="210048" name="Oval 18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49" name="Line 18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50" name="Line 18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51" name="Rectangle 18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52" name="Oval 18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0053" name="Group 190"/>
              <p:cNvGrpSpPr>
                <a:grpSpLocks/>
              </p:cNvGrpSpPr>
              <p:nvPr/>
            </p:nvGrpSpPr>
            <p:grpSpPr bwMode="auto">
              <a:xfrm>
                <a:off x="3686" y="244"/>
                <a:ext cx="177" cy="66"/>
                <a:chOff x="2848" y="848"/>
                <a:chExt cx="140" cy="98"/>
              </a:xfrm>
            </p:grpSpPr>
            <p:sp>
              <p:nvSpPr>
                <p:cNvPr id="210058" name="Line 19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59" name="Line 19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60" name="Line 19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054" name="Group 194"/>
              <p:cNvGrpSpPr>
                <a:grpSpLocks/>
              </p:cNvGrpSpPr>
              <p:nvPr/>
            </p:nvGrpSpPr>
            <p:grpSpPr bwMode="auto">
              <a:xfrm flipV="1">
                <a:off x="3686" y="243"/>
                <a:ext cx="177" cy="66"/>
                <a:chOff x="2848" y="848"/>
                <a:chExt cx="140" cy="98"/>
              </a:xfrm>
            </p:grpSpPr>
            <p:sp>
              <p:nvSpPr>
                <p:cNvPr id="210055" name="Line 1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56" name="Line 1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57" name="Line 1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9988" name="Group 198"/>
            <p:cNvGrpSpPr>
              <a:grpSpLocks/>
            </p:cNvGrpSpPr>
            <p:nvPr/>
          </p:nvGrpSpPr>
          <p:grpSpPr bwMode="auto">
            <a:xfrm>
              <a:off x="4944" y="2223"/>
              <a:ext cx="360" cy="175"/>
              <a:chOff x="3600" y="219"/>
              <a:chExt cx="360" cy="175"/>
            </a:xfrm>
          </p:grpSpPr>
          <p:sp>
            <p:nvSpPr>
              <p:cNvPr id="210035" name="Oval 19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36" name="Line 20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37" name="Line 20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38" name="Rectangle 20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39" name="Oval 20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0040" name="Group 204"/>
              <p:cNvGrpSpPr>
                <a:grpSpLocks/>
              </p:cNvGrpSpPr>
              <p:nvPr/>
            </p:nvGrpSpPr>
            <p:grpSpPr bwMode="auto">
              <a:xfrm>
                <a:off x="3686" y="244"/>
                <a:ext cx="177" cy="66"/>
                <a:chOff x="2848" y="848"/>
                <a:chExt cx="140" cy="98"/>
              </a:xfrm>
            </p:grpSpPr>
            <p:sp>
              <p:nvSpPr>
                <p:cNvPr id="210045" name="Line 20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46" name="Line 20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47" name="Line 20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041" name="Group 208"/>
              <p:cNvGrpSpPr>
                <a:grpSpLocks/>
              </p:cNvGrpSpPr>
              <p:nvPr/>
            </p:nvGrpSpPr>
            <p:grpSpPr bwMode="auto">
              <a:xfrm flipV="1">
                <a:off x="3686" y="243"/>
                <a:ext cx="177" cy="66"/>
                <a:chOff x="2848" y="848"/>
                <a:chExt cx="140" cy="98"/>
              </a:xfrm>
            </p:grpSpPr>
            <p:sp>
              <p:nvSpPr>
                <p:cNvPr id="210042" name="Line 20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43" name="Line 21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44" name="Line 21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9989" name="Group 212"/>
            <p:cNvGrpSpPr>
              <a:grpSpLocks/>
            </p:cNvGrpSpPr>
            <p:nvPr/>
          </p:nvGrpSpPr>
          <p:grpSpPr bwMode="auto">
            <a:xfrm>
              <a:off x="4704" y="2661"/>
              <a:ext cx="360" cy="175"/>
              <a:chOff x="3600" y="219"/>
              <a:chExt cx="360" cy="175"/>
            </a:xfrm>
          </p:grpSpPr>
          <p:sp>
            <p:nvSpPr>
              <p:cNvPr id="210022" name="Oval 21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23" name="Line 214"/>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24" name="Line 215"/>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25" name="Rectangle 216"/>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26" name="Oval 21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0027" name="Group 218"/>
              <p:cNvGrpSpPr>
                <a:grpSpLocks/>
              </p:cNvGrpSpPr>
              <p:nvPr/>
            </p:nvGrpSpPr>
            <p:grpSpPr bwMode="auto">
              <a:xfrm>
                <a:off x="3686" y="244"/>
                <a:ext cx="177" cy="66"/>
                <a:chOff x="2848" y="848"/>
                <a:chExt cx="140" cy="98"/>
              </a:xfrm>
            </p:grpSpPr>
            <p:sp>
              <p:nvSpPr>
                <p:cNvPr id="210032" name="Line 21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33" name="Line 22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34" name="Line 22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028" name="Group 222"/>
              <p:cNvGrpSpPr>
                <a:grpSpLocks/>
              </p:cNvGrpSpPr>
              <p:nvPr/>
            </p:nvGrpSpPr>
            <p:grpSpPr bwMode="auto">
              <a:xfrm flipV="1">
                <a:off x="3686" y="243"/>
                <a:ext cx="177" cy="66"/>
                <a:chOff x="2848" y="848"/>
                <a:chExt cx="140" cy="98"/>
              </a:xfrm>
            </p:grpSpPr>
            <p:sp>
              <p:nvSpPr>
                <p:cNvPr id="210029" name="Line 22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30" name="Line 22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31" name="Line 22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9990" name="Group 226"/>
            <p:cNvGrpSpPr>
              <a:grpSpLocks/>
            </p:cNvGrpSpPr>
            <p:nvPr/>
          </p:nvGrpSpPr>
          <p:grpSpPr bwMode="auto">
            <a:xfrm>
              <a:off x="4266" y="3027"/>
              <a:ext cx="360" cy="175"/>
              <a:chOff x="3600" y="219"/>
              <a:chExt cx="360" cy="175"/>
            </a:xfrm>
          </p:grpSpPr>
          <p:sp>
            <p:nvSpPr>
              <p:cNvPr id="210009" name="Oval 2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10" name="Line 22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11" name="Line 22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12" name="Rectangle 23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13" name="Oval 2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0014" name="Group 232"/>
              <p:cNvGrpSpPr>
                <a:grpSpLocks/>
              </p:cNvGrpSpPr>
              <p:nvPr/>
            </p:nvGrpSpPr>
            <p:grpSpPr bwMode="auto">
              <a:xfrm>
                <a:off x="3686" y="244"/>
                <a:ext cx="177" cy="66"/>
                <a:chOff x="2848" y="848"/>
                <a:chExt cx="140" cy="98"/>
              </a:xfrm>
            </p:grpSpPr>
            <p:sp>
              <p:nvSpPr>
                <p:cNvPr id="210019" name="Line 2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20" name="Line 2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21" name="Line 2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015" name="Group 236"/>
              <p:cNvGrpSpPr>
                <a:grpSpLocks/>
              </p:cNvGrpSpPr>
              <p:nvPr/>
            </p:nvGrpSpPr>
            <p:grpSpPr bwMode="auto">
              <a:xfrm flipV="1">
                <a:off x="3686" y="243"/>
                <a:ext cx="177" cy="66"/>
                <a:chOff x="2848" y="848"/>
                <a:chExt cx="140" cy="98"/>
              </a:xfrm>
            </p:grpSpPr>
            <p:sp>
              <p:nvSpPr>
                <p:cNvPr id="210016" name="Line 23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17" name="Line 23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18" name="Line 23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09991" name="Group 240"/>
            <p:cNvGrpSpPr>
              <a:grpSpLocks/>
            </p:cNvGrpSpPr>
            <p:nvPr/>
          </p:nvGrpSpPr>
          <p:grpSpPr bwMode="auto">
            <a:xfrm>
              <a:off x="3690" y="2745"/>
              <a:ext cx="360" cy="175"/>
              <a:chOff x="3600" y="219"/>
              <a:chExt cx="360" cy="175"/>
            </a:xfrm>
          </p:grpSpPr>
          <p:sp>
            <p:nvSpPr>
              <p:cNvPr id="209996" name="Oval 24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09997" name="Line 24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98" name="Line 24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999" name="Rectangle 24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000" name="Oval 24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0001" name="Group 246"/>
              <p:cNvGrpSpPr>
                <a:grpSpLocks/>
              </p:cNvGrpSpPr>
              <p:nvPr/>
            </p:nvGrpSpPr>
            <p:grpSpPr bwMode="auto">
              <a:xfrm>
                <a:off x="3686" y="244"/>
                <a:ext cx="177" cy="66"/>
                <a:chOff x="2848" y="848"/>
                <a:chExt cx="140" cy="98"/>
              </a:xfrm>
            </p:grpSpPr>
            <p:sp>
              <p:nvSpPr>
                <p:cNvPr id="210006" name="Line 24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07" name="Line 24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08" name="Line 24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002" name="Group 250"/>
              <p:cNvGrpSpPr>
                <a:grpSpLocks/>
              </p:cNvGrpSpPr>
              <p:nvPr/>
            </p:nvGrpSpPr>
            <p:grpSpPr bwMode="auto">
              <a:xfrm flipV="1">
                <a:off x="3686" y="243"/>
                <a:ext cx="177" cy="66"/>
                <a:chOff x="2848" y="848"/>
                <a:chExt cx="140" cy="98"/>
              </a:xfrm>
            </p:grpSpPr>
            <p:sp>
              <p:nvSpPr>
                <p:cNvPr id="210003" name="Line 25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04" name="Line 25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05" name="Line 25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9992" name="Text Box 254"/>
            <p:cNvSpPr txBox="1">
              <a:spLocks noChangeArrowheads="1"/>
            </p:cNvSpPr>
            <p:nvPr/>
          </p:nvSpPr>
          <p:spPr bwMode="auto">
            <a:xfrm>
              <a:off x="3554" y="325"/>
              <a:ext cx="66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latin typeface="Comic Sans MS" panose="030F0702030302020204" pitchFamily="66" charset="0"/>
                  <a:ea typeface="宋体" panose="02010600030101010101" pitchFamily="2" charset="-122"/>
                </a:rPr>
                <a:t>分组交换机</a:t>
              </a:r>
              <a:endParaRPr lang="zh-CN" altLang="en-US" sz="2000" b="1">
                <a:latin typeface="Times New Roman" panose="02020603050405020304" pitchFamily="18" charset="0"/>
                <a:ea typeface="宋体" panose="02010600030101010101" pitchFamily="2" charset="-122"/>
              </a:endParaRPr>
            </a:p>
          </p:txBody>
        </p:sp>
        <p:sp>
          <p:nvSpPr>
            <p:cNvPr id="209993" name="Text Box 255"/>
            <p:cNvSpPr txBox="1">
              <a:spLocks noChangeArrowheads="1"/>
            </p:cNvSpPr>
            <p:nvPr/>
          </p:nvSpPr>
          <p:spPr bwMode="auto">
            <a:xfrm>
              <a:off x="4424" y="421"/>
              <a:ext cx="4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latin typeface="Comic Sans MS" panose="030F0702030302020204" pitchFamily="66" charset="0"/>
                  <a:ea typeface="宋体" panose="02010600030101010101" pitchFamily="2" charset="-122"/>
                </a:rPr>
                <a:t>工作站</a:t>
              </a:r>
              <a:endParaRPr lang="zh-CN" altLang="en-US" sz="2000" b="1">
                <a:latin typeface="Times New Roman" panose="02020603050405020304" pitchFamily="18" charset="0"/>
                <a:ea typeface="宋体" panose="02010600030101010101" pitchFamily="2" charset="-122"/>
              </a:endParaRPr>
            </a:p>
          </p:txBody>
        </p:sp>
        <p:sp>
          <p:nvSpPr>
            <p:cNvPr id="209994" name="Text Box 256"/>
            <p:cNvSpPr txBox="1">
              <a:spLocks noChangeArrowheads="1"/>
            </p:cNvSpPr>
            <p:nvPr/>
          </p:nvSpPr>
          <p:spPr bwMode="auto">
            <a:xfrm>
              <a:off x="3710" y="710"/>
              <a:ext cx="4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latin typeface="Comic Sans MS" panose="030F0702030302020204" pitchFamily="66" charset="0"/>
                  <a:ea typeface="宋体" panose="02010600030101010101" pitchFamily="2" charset="-122"/>
                </a:rPr>
                <a:t>服务器</a:t>
              </a:r>
              <a:endParaRPr lang="zh-CN" altLang="en-US" sz="2000" b="1">
                <a:latin typeface="Times New Roman" panose="02020603050405020304" pitchFamily="18" charset="0"/>
                <a:ea typeface="宋体" panose="02010600030101010101" pitchFamily="2" charset="-122"/>
              </a:endParaRPr>
            </a:p>
          </p:txBody>
        </p:sp>
        <p:sp>
          <p:nvSpPr>
            <p:cNvPr id="209995" name="Text Box 257"/>
            <p:cNvSpPr txBox="1">
              <a:spLocks noChangeArrowheads="1"/>
            </p:cNvSpPr>
            <p:nvPr/>
          </p:nvSpPr>
          <p:spPr bwMode="auto">
            <a:xfrm>
              <a:off x="4700" y="848"/>
              <a:ext cx="54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latin typeface="Comic Sans MS" panose="030F0702030302020204" pitchFamily="66" charset="0"/>
                  <a:ea typeface="宋体" panose="02010600030101010101" pitchFamily="2" charset="-122"/>
                </a:rPr>
                <a:t>移动节点</a:t>
              </a:r>
              <a:endParaRPr lang="zh-CN" altLang="en-US" sz="2000" b="1">
                <a:latin typeface="Times New Roman" panose="02020603050405020304" pitchFamily="18" charset="0"/>
                <a:ea typeface="宋体" panose="02010600030101010101" pitchFamily="2" charset="-122"/>
              </a:endParaRPr>
            </a:p>
          </p:txBody>
        </p:sp>
      </p:grpSp>
      <p:sp>
        <p:nvSpPr>
          <p:cNvPr id="224770" name="AutoShape 514"/>
          <p:cNvSpPr>
            <a:spLocks noChangeArrowheads="1"/>
          </p:cNvSpPr>
          <p:nvPr/>
        </p:nvSpPr>
        <p:spPr bwMode="auto">
          <a:xfrm>
            <a:off x="244475" y="3694113"/>
            <a:ext cx="1955800" cy="1979612"/>
          </a:xfrm>
          <a:prstGeom prst="wedgeRoundRectCallout">
            <a:avLst>
              <a:gd name="adj1" fmla="val 84903"/>
              <a:gd name="adj2" fmla="val -2169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u="sng">
                <a:solidFill>
                  <a:srgbClr val="FF0066"/>
                </a:solidFill>
                <a:latin typeface="Times New Roman" panose="02020603050405020304" pitchFamily="18" charset="0"/>
                <a:ea typeface="黑体" panose="02010609060101010101" pitchFamily="49" charset="-122"/>
              </a:rPr>
              <a:t>计算设备</a:t>
            </a:r>
          </a:p>
          <a:p>
            <a:pPr algn="ctr">
              <a:spcBef>
                <a:spcPct val="0"/>
              </a:spcBef>
              <a:buClrTx/>
              <a:buSzTx/>
              <a:buFontTx/>
              <a:buNone/>
            </a:pPr>
            <a:r>
              <a:rPr lang="zh-CN" altLang="en-US" sz="2400" b="1">
                <a:solidFill>
                  <a:srgbClr val="CC3300"/>
                </a:solidFill>
                <a:latin typeface="Times New Roman" panose="02020603050405020304" pitchFamily="18" charset="0"/>
                <a:ea typeface="华文中宋" panose="02010600040101010101" pitchFamily="2" charset="-122"/>
              </a:rPr>
              <a:t>工作站</a:t>
            </a:r>
          </a:p>
          <a:p>
            <a:pPr algn="ctr">
              <a:spcBef>
                <a:spcPct val="0"/>
              </a:spcBef>
              <a:buClrTx/>
              <a:buSzTx/>
              <a:buFontTx/>
              <a:buNone/>
            </a:pPr>
            <a:r>
              <a:rPr lang="zh-CN" altLang="en-US" sz="2400" b="1">
                <a:solidFill>
                  <a:srgbClr val="CC3300"/>
                </a:solidFill>
                <a:latin typeface="Times New Roman" panose="02020603050405020304" pitchFamily="18" charset="0"/>
                <a:ea typeface="华文中宋" panose="02010600040101010101" pitchFamily="2" charset="-122"/>
              </a:rPr>
              <a:t>服务器</a:t>
            </a:r>
          </a:p>
          <a:p>
            <a:pPr algn="ctr">
              <a:spcBef>
                <a:spcPct val="0"/>
              </a:spcBef>
              <a:buClrTx/>
              <a:buSzTx/>
              <a:buFontTx/>
              <a:buNone/>
            </a:pPr>
            <a:r>
              <a:rPr lang="zh-CN" altLang="en-US" sz="2400" b="1">
                <a:solidFill>
                  <a:srgbClr val="CC3300"/>
                </a:solidFill>
                <a:latin typeface="Times New Roman" panose="02020603050405020304" pitchFamily="18" charset="0"/>
                <a:ea typeface="华文中宋" panose="02010600040101010101" pitchFamily="2" charset="-122"/>
              </a:rPr>
              <a:t>移动设备</a:t>
            </a:r>
            <a:r>
              <a:rPr lang="zh-CN" altLang="en-US" sz="2400" b="1">
                <a:solidFill>
                  <a:srgbClr val="FF9900"/>
                </a:solidFill>
                <a:latin typeface="Times New Roman" panose="02020603050405020304" pitchFamily="18" charset="0"/>
                <a:ea typeface="宋体" panose="02010600030101010101" pitchFamily="2" charset="-122"/>
              </a:rPr>
              <a:t> </a:t>
            </a:r>
            <a:endParaRPr lang="en-US" altLang="zh-CN" sz="2400" b="1">
              <a:solidFill>
                <a:srgbClr val="FF9900"/>
              </a:solidFill>
              <a:latin typeface="Times New Roman" panose="02020603050405020304" pitchFamily="18" charset="0"/>
              <a:ea typeface="宋体" panose="02010600030101010101" pitchFamily="2" charset="-122"/>
            </a:endParaRPr>
          </a:p>
        </p:txBody>
      </p:sp>
      <p:sp>
        <p:nvSpPr>
          <p:cNvPr id="224771" name="AutoShape 515"/>
          <p:cNvSpPr>
            <a:spLocks noChangeArrowheads="1"/>
          </p:cNvSpPr>
          <p:nvPr/>
        </p:nvSpPr>
        <p:spPr bwMode="auto">
          <a:xfrm>
            <a:off x="7245350" y="387350"/>
            <a:ext cx="1878013" cy="1509713"/>
          </a:xfrm>
          <a:prstGeom prst="wedgeRoundRectCallout">
            <a:avLst>
              <a:gd name="adj1" fmla="val -58537"/>
              <a:gd name="adj2" fmla="val 8459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u="sng">
                <a:solidFill>
                  <a:srgbClr val="FF0066"/>
                </a:solidFill>
                <a:latin typeface="Times New Roman" panose="02020603050405020304" pitchFamily="18" charset="0"/>
                <a:ea typeface="华文中宋" panose="02010600040101010101" pitchFamily="2" charset="-122"/>
              </a:rPr>
              <a:t>联网设备</a:t>
            </a:r>
          </a:p>
          <a:p>
            <a:pPr algn="ctr">
              <a:spcBef>
                <a:spcPct val="0"/>
              </a:spcBef>
              <a:buClrTx/>
              <a:buSzTx/>
              <a:buFontTx/>
              <a:buNone/>
            </a:pPr>
            <a:r>
              <a:rPr lang="zh-CN" altLang="en-US" sz="2400" b="1">
                <a:solidFill>
                  <a:srgbClr val="CC3300"/>
                </a:solidFill>
                <a:latin typeface="Times New Roman" panose="02020603050405020304" pitchFamily="18" charset="0"/>
                <a:ea typeface="华文中宋" panose="02010600040101010101" pitchFamily="2" charset="-122"/>
              </a:rPr>
              <a:t>分组交换机</a:t>
            </a:r>
          </a:p>
          <a:p>
            <a:pPr algn="ctr">
              <a:spcBef>
                <a:spcPct val="0"/>
              </a:spcBef>
              <a:buClrTx/>
              <a:buSzTx/>
              <a:buFontTx/>
              <a:buNone/>
            </a:pPr>
            <a:r>
              <a:rPr lang="zh-CN" altLang="en-US" sz="2400" b="1">
                <a:solidFill>
                  <a:srgbClr val="CC3300"/>
                </a:solidFill>
                <a:latin typeface="Times New Roman" panose="02020603050405020304" pitchFamily="18" charset="0"/>
                <a:ea typeface="华文中宋" panose="02010600040101010101" pitchFamily="2" charset="-122"/>
              </a:rPr>
              <a:t>通信链路</a:t>
            </a:r>
          </a:p>
        </p:txBody>
      </p:sp>
      <p:sp>
        <p:nvSpPr>
          <p:cNvPr id="209926" name="AutoShape 516">
            <a:hlinkClick r:id="" action="ppaction://hlinkshowjump?jump=endshow" highlightClick="1"/>
          </p:cNvPr>
          <p:cNvSpPr>
            <a:spLocks noChangeArrowheads="1"/>
          </p:cNvSpPr>
          <p:nvPr/>
        </p:nvSpPr>
        <p:spPr bwMode="auto">
          <a:xfrm>
            <a:off x="8039100" y="6415088"/>
            <a:ext cx="458788" cy="277812"/>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24773" name="AutoShape 517"/>
          <p:cNvSpPr>
            <a:spLocks noChangeArrowheads="1"/>
          </p:cNvSpPr>
          <p:nvPr/>
        </p:nvSpPr>
        <p:spPr bwMode="auto">
          <a:xfrm>
            <a:off x="5218113" y="4692650"/>
            <a:ext cx="1684337" cy="587375"/>
          </a:xfrm>
          <a:prstGeom prst="wedgeEllipseCallout">
            <a:avLst>
              <a:gd name="adj1" fmla="val -42838"/>
              <a:gd name="adj2" fmla="val 96755"/>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rgbClr val="FF0000"/>
                </a:solidFill>
                <a:latin typeface="Times New Roman" panose="02020603050405020304" pitchFamily="18" charset="0"/>
                <a:ea typeface="宋体" panose="02010600030101010101" pitchFamily="2" charset="-122"/>
              </a:rPr>
              <a:t>基站</a:t>
            </a:r>
          </a:p>
        </p:txBody>
      </p:sp>
      <p:sp>
        <p:nvSpPr>
          <p:cNvPr id="224774" name="AutoShape 518"/>
          <p:cNvSpPr>
            <a:spLocks noChangeArrowheads="1"/>
          </p:cNvSpPr>
          <p:nvPr/>
        </p:nvSpPr>
        <p:spPr bwMode="auto">
          <a:xfrm>
            <a:off x="6657975" y="5426075"/>
            <a:ext cx="1839913" cy="739775"/>
          </a:xfrm>
          <a:prstGeom prst="cloudCallout">
            <a:avLst>
              <a:gd name="adj1" fmla="val -90551"/>
              <a:gd name="adj2" fmla="val 32833"/>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rgbClr val="FF0000"/>
                </a:solidFill>
                <a:latin typeface="Times New Roman" panose="02020603050405020304" pitchFamily="18" charset="0"/>
                <a:ea typeface="宋体" panose="02010600030101010101" pitchFamily="2" charset="-122"/>
              </a:rPr>
              <a:t>无线网</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4770"/>
                                        </p:tgtEl>
                                        <p:attrNameLst>
                                          <p:attrName>style.visibility</p:attrName>
                                        </p:attrNameLst>
                                      </p:cBhvr>
                                      <p:to>
                                        <p:strVal val="visible"/>
                                      </p:to>
                                    </p:set>
                                    <p:animEffect transition="in" filter="dissolve">
                                      <p:cBhvr>
                                        <p:cTn id="7" dur="500"/>
                                        <p:tgtEl>
                                          <p:spTgt spid="2247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4771"/>
                                        </p:tgtEl>
                                        <p:attrNameLst>
                                          <p:attrName>style.visibility</p:attrName>
                                        </p:attrNameLst>
                                      </p:cBhvr>
                                      <p:to>
                                        <p:strVal val="visible"/>
                                      </p:to>
                                    </p:set>
                                    <p:animEffect transition="in" filter="dissolve">
                                      <p:cBhvr>
                                        <p:cTn id="12" dur="500"/>
                                        <p:tgtEl>
                                          <p:spTgt spid="2247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4774"/>
                                        </p:tgtEl>
                                        <p:attrNameLst>
                                          <p:attrName>style.visibility</p:attrName>
                                        </p:attrNameLst>
                                      </p:cBhvr>
                                      <p:to>
                                        <p:strVal val="visible"/>
                                      </p:to>
                                    </p:set>
                                    <p:animEffect transition="in" filter="blinds(horizontal)">
                                      <p:cBhvr>
                                        <p:cTn id="17" dur="500"/>
                                        <p:tgtEl>
                                          <p:spTgt spid="2247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24773"/>
                                        </p:tgtEl>
                                        <p:attrNameLst>
                                          <p:attrName>style.visibility</p:attrName>
                                        </p:attrNameLst>
                                      </p:cBhvr>
                                      <p:to>
                                        <p:strVal val="visible"/>
                                      </p:to>
                                    </p:set>
                                    <p:anim calcmode="lin" valueType="num">
                                      <p:cBhvr additive="base">
                                        <p:cTn id="22" dur="500" fill="hold"/>
                                        <p:tgtEl>
                                          <p:spTgt spid="224773"/>
                                        </p:tgtEl>
                                        <p:attrNameLst>
                                          <p:attrName>ppt_x</p:attrName>
                                        </p:attrNameLst>
                                      </p:cBhvr>
                                      <p:tavLst>
                                        <p:tav tm="0">
                                          <p:val>
                                            <p:strVal val="#ppt_x"/>
                                          </p:val>
                                        </p:tav>
                                        <p:tav tm="100000">
                                          <p:val>
                                            <p:strVal val="#ppt_x"/>
                                          </p:val>
                                        </p:tav>
                                      </p:tavLst>
                                    </p:anim>
                                    <p:anim calcmode="lin" valueType="num">
                                      <p:cBhvr additive="base">
                                        <p:cTn id="23" dur="500" fill="hold"/>
                                        <p:tgtEl>
                                          <p:spTgt spid="2247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770" grpId="0" animBg="1"/>
      <p:bldP spid="224771" grpId="0" animBg="1"/>
      <p:bldP spid="224773" grpId="0" animBg="1"/>
      <p:bldP spid="224774"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96D7BD1-620C-49AA-AEB8-2C5AA568B26F}" type="slidenum">
              <a:rPr lang="en-US" altLang="zh-CN" sz="1400" smtClean="0"/>
              <a:pPr>
                <a:spcBef>
                  <a:spcPct val="0"/>
                </a:spcBef>
                <a:buClrTx/>
                <a:buSzTx/>
                <a:buFontTx/>
                <a:buNone/>
              </a:pPr>
              <a:t>183</a:t>
            </a:fld>
            <a:endParaRPr lang="en-US" altLang="zh-CN" sz="1400" smtClean="0"/>
          </a:p>
        </p:txBody>
      </p:sp>
      <p:sp>
        <p:nvSpPr>
          <p:cNvPr id="210947" name="Freeform 5"/>
          <p:cNvSpPr>
            <a:spLocks/>
          </p:cNvSpPr>
          <p:nvPr/>
        </p:nvSpPr>
        <p:spPr bwMode="auto">
          <a:xfrm>
            <a:off x="5075238" y="1646238"/>
            <a:ext cx="2368550" cy="2006600"/>
          </a:xfrm>
          <a:custGeom>
            <a:avLst/>
            <a:gdLst>
              <a:gd name="T0" fmla="*/ 803226269 w 1292"/>
              <a:gd name="T1" fmla="*/ 17894715 h 1255"/>
              <a:gd name="T2" fmla="*/ 117628206 w 1292"/>
              <a:gd name="T3" fmla="*/ 401359972 h 1255"/>
              <a:gd name="T4" fmla="*/ 97462533 w 1292"/>
              <a:gd name="T5" fmla="*/ 1337014368 h 1255"/>
              <a:gd name="T6" fmla="*/ 178121560 w 1292"/>
              <a:gd name="T7" fmla="*/ 2119281382 h 1255"/>
              <a:gd name="T8" fmla="*/ 823391943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1137612690 h 1255"/>
              <a:gd name="T18" fmla="*/ 2147483646 w 1292"/>
              <a:gd name="T19" fmla="*/ 539407657 h 1255"/>
              <a:gd name="T20" fmla="*/ 2147483646 w 1292"/>
              <a:gd name="T21" fmla="*/ 293990084 h 1255"/>
              <a:gd name="T22" fmla="*/ 803226269 w 1292"/>
              <a:gd name="T23" fmla="*/ 17894715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8" name="Freeform 6"/>
          <p:cNvSpPr>
            <a:spLocks/>
          </p:cNvSpPr>
          <p:nvPr/>
        </p:nvSpPr>
        <p:spPr bwMode="auto">
          <a:xfrm>
            <a:off x="2598738" y="1474788"/>
            <a:ext cx="2459037" cy="1905000"/>
          </a:xfrm>
          <a:custGeom>
            <a:avLst/>
            <a:gdLst>
              <a:gd name="T0" fmla="*/ 1852179700 w 1340"/>
              <a:gd name="T1" fmla="*/ 107452557 h 1191"/>
              <a:gd name="T2" fmla="*/ 276142515 w 1340"/>
              <a:gd name="T3" fmla="*/ 153503652 h 1191"/>
              <a:gd name="T4" fmla="*/ 195320942 w 1340"/>
              <a:gd name="T5" fmla="*/ 1028471272 h 1191"/>
              <a:gd name="T6" fmla="*/ 94293058 w 1340"/>
              <a:gd name="T7" fmla="*/ 1842039030 h 1191"/>
              <a:gd name="T8" fmla="*/ 377170398 w 1340"/>
              <a:gd name="T9" fmla="*/ 2147483646 h 1191"/>
              <a:gd name="T10" fmla="*/ 1811768914 w 1340"/>
              <a:gd name="T11" fmla="*/ 2147483646 h 1191"/>
              <a:gd name="T12" fmla="*/ 2147483646 w 1340"/>
              <a:gd name="T13" fmla="*/ 2147483646 h 1191"/>
              <a:gd name="T14" fmla="*/ 2147483646 w 1340"/>
              <a:gd name="T15" fmla="*/ 2147483646 h 1191"/>
              <a:gd name="T16" fmla="*/ 2147483646 w 1340"/>
              <a:gd name="T17" fmla="*/ 1458281499 h 1191"/>
              <a:gd name="T18" fmla="*/ 2147483646 w 1340"/>
              <a:gd name="T19" fmla="*/ 874969219 h 1191"/>
              <a:gd name="T20" fmla="*/ 2147483646 w 1340"/>
              <a:gd name="T21" fmla="*/ 736815932 h 1191"/>
              <a:gd name="T22" fmla="*/ 1852179700 w 1340"/>
              <a:gd name="T23" fmla="*/ 107452557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49" name="Freeform 7"/>
          <p:cNvSpPr>
            <a:spLocks/>
          </p:cNvSpPr>
          <p:nvPr/>
        </p:nvSpPr>
        <p:spPr bwMode="auto">
          <a:xfrm>
            <a:off x="3082925" y="3213100"/>
            <a:ext cx="3919538" cy="2660650"/>
          </a:xfrm>
          <a:custGeom>
            <a:avLst/>
            <a:gdLst>
              <a:gd name="T0" fmla="*/ 90999372 w 2135"/>
              <a:gd name="T1" fmla="*/ 1670941029 h 1662"/>
              <a:gd name="T2" fmla="*/ 353885631 w 2135"/>
              <a:gd name="T3" fmla="*/ 194771747 h 1662"/>
              <a:gd name="T4" fmla="*/ 2147483646 w 2135"/>
              <a:gd name="T5" fmla="*/ 502307347 h 1662"/>
              <a:gd name="T6" fmla="*/ 2147483646 w 2135"/>
              <a:gd name="T7" fmla="*/ 256278867 h 1662"/>
              <a:gd name="T8" fmla="*/ 2147483646 w 2135"/>
              <a:gd name="T9" fmla="*/ 1040493448 h 1662"/>
              <a:gd name="T10" fmla="*/ 2147483646 w 2135"/>
              <a:gd name="T11" fmla="*/ 2147483646 h 1662"/>
              <a:gd name="T12" fmla="*/ 2147483646 w 2135"/>
              <a:gd name="T13" fmla="*/ 2147483646 h 1662"/>
              <a:gd name="T14" fmla="*/ 2147483646 w 2135"/>
              <a:gd name="T15" fmla="*/ 2147483646 h 1662"/>
              <a:gd name="T16" fmla="*/ 1688540642 w 2135"/>
              <a:gd name="T17" fmla="*/ 2147483646 h 1662"/>
              <a:gd name="T18" fmla="*/ 616771891 w 2135"/>
              <a:gd name="T19" fmla="*/ 2147483646 h 1662"/>
              <a:gd name="T20" fmla="*/ 90999372 w 2135"/>
              <a:gd name="T21" fmla="*/ 1670941029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0950" name="Group 8"/>
          <p:cNvGrpSpPr>
            <a:grpSpLocks/>
          </p:cNvGrpSpPr>
          <p:nvPr/>
        </p:nvGrpSpPr>
        <p:grpSpPr bwMode="auto">
          <a:xfrm>
            <a:off x="1843088" y="1149350"/>
            <a:ext cx="1449387" cy="1047750"/>
            <a:chOff x="3541" y="495"/>
            <a:chExt cx="693" cy="551"/>
          </a:xfrm>
        </p:grpSpPr>
        <p:sp>
          <p:nvSpPr>
            <p:cNvPr id="211170" name="Freeform 9"/>
            <p:cNvSpPr>
              <a:spLocks/>
            </p:cNvSpPr>
            <p:nvPr/>
          </p:nvSpPr>
          <p:spPr bwMode="auto">
            <a:xfrm>
              <a:off x="3541" y="495"/>
              <a:ext cx="693" cy="551"/>
            </a:xfrm>
            <a:custGeom>
              <a:avLst/>
              <a:gdLst>
                <a:gd name="T0" fmla="*/ 77 w 693"/>
                <a:gd name="T1" fmla="*/ 63 h 551"/>
                <a:gd name="T2" fmla="*/ 35 w 693"/>
                <a:gd name="T3" fmla="*/ 255 h 551"/>
                <a:gd name="T4" fmla="*/ 35 w 693"/>
                <a:gd name="T5" fmla="*/ 447 h 551"/>
                <a:gd name="T6" fmla="*/ 245 w 693"/>
                <a:gd name="T7" fmla="*/ 513 h 551"/>
                <a:gd name="T8" fmla="*/ 431 w 693"/>
                <a:gd name="T9" fmla="*/ 543 h 551"/>
                <a:gd name="T10" fmla="*/ 647 w 693"/>
                <a:gd name="T11" fmla="*/ 465 h 551"/>
                <a:gd name="T12" fmla="*/ 689 w 693"/>
                <a:gd name="T13" fmla="*/ 303 h 551"/>
                <a:gd name="T14" fmla="*/ 671 w 693"/>
                <a:gd name="T15" fmla="*/ 105 h 551"/>
                <a:gd name="T16" fmla="*/ 617 w 693"/>
                <a:gd name="T17" fmla="*/ 39 h 551"/>
                <a:gd name="T18" fmla="*/ 311 w 693"/>
                <a:gd name="T19" fmla="*/ 3 h 551"/>
                <a:gd name="T20" fmla="*/ 77 w 693"/>
                <a:gd name="T21" fmla="*/ 63 h 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3" h="551">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1171" name="Object 10"/>
            <p:cNvGraphicFramePr>
              <a:graphicFrameLocks noChangeAspect="1"/>
            </p:cNvGraphicFramePr>
            <p:nvPr/>
          </p:nvGraphicFramePr>
          <p:xfrm>
            <a:off x="3592" y="544"/>
            <a:ext cx="586" cy="450"/>
          </p:xfrm>
          <a:graphic>
            <a:graphicData uri="http://schemas.openxmlformats.org/presentationml/2006/ole">
              <mc:AlternateContent xmlns:mc="http://schemas.openxmlformats.org/markup-compatibility/2006">
                <mc:Choice xmlns:v="urn:schemas-microsoft-com:vml" Requires="v">
                  <p:oleObj spid="_x0000_s240065" name="Clip" r:id="rId3" imgW="1307263" imgH="1084139" progId="MS_ClipArt_Gallery.2">
                    <p:embed/>
                  </p:oleObj>
                </mc:Choice>
                <mc:Fallback>
                  <p:oleObj name="Clip" r:id="rId3" imgW="1307263" imgH="1084139" progId="MS_ClipArt_Gallery.2">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 y="544"/>
                          <a:ext cx="586" cy="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0951" name="Object 11"/>
          <p:cNvGraphicFramePr>
            <a:graphicFrameLocks noChangeAspect="1"/>
          </p:cNvGraphicFramePr>
          <p:nvPr/>
        </p:nvGraphicFramePr>
        <p:xfrm>
          <a:off x="3351213" y="1779588"/>
          <a:ext cx="368300" cy="220662"/>
        </p:xfrm>
        <a:graphic>
          <a:graphicData uri="http://schemas.openxmlformats.org/presentationml/2006/ole">
            <mc:AlternateContent xmlns:mc="http://schemas.openxmlformats.org/markup-compatibility/2006">
              <mc:Choice xmlns:v="urn:schemas-microsoft-com:vml" Requires="v">
                <p:oleObj spid="_x0000_s240066" name="Clip" r:id="rId5" imgW="681706" imgH="480401" progId="MS_ClipArt_Gallery.2">
                  <p:embed/>
                </p:oleObj>
              </mc:Choice>
              <mc:Fallback>
                <p:oleObj name="Clip" r:id="rId5" imgW="681706" imgH="480401" progId="MS_ClipArt_Gallery.2">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1213" y="1779588"/>
                        <a:ext cx="368300" cy="22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952" name="Line 12"/>
          <p:cNvSpPr>
            <a:spLocks noChangeShapeType="1"/>
          </p:cNvSpPr>
          <p:nvPr/>
        </p:nvSpPr>
        <p:spPr bwMode="auto">
          <a:xfrm flipV="1">
            <a:off x="3287713" y="1925638"/>
            <a:ext cx="150812" cy="3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0953" name="Group 13"/>
          <p:cNvGrpSpPr>
            <a:grpSpLocks/>
          </p:cNvGrpSpPr>
          <p:nvPr/>
        </p:nvGrpSpPr>
        <p:grpSpPr bwMode="auto">
          <a:xfrm>
            <a:off x="2752725" y="2349500"/>
            <a:ext cx="966788" cy="382588"/>
            <a:chOff x="3552" y="246"/>
            <a:chExt cx="527" cy="248"/>
          </a:xfrm>
        </p:grpSpPr>
        <p:graphicFrame>
          <p:nvGraphicFramePr>
            <p:cNvPr id="211167" name="Object 1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40067" name="Clip" r:id="rId7" imgW="1307263" imgH="1084139" progId="MS_ClipArt_Gallery.2">
                    <p:embed/>
                  </p:oleObj>
                </mc:Choice>
                <mc:Fallback>
                  <p:oleObj name="Clip" r:id="rId7" imgW="1307263" imgH="1084139" progId="MS_ClipArt_Gallery.2">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168" name="Object 1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40068" name="Clip" r:id="rId8" imgW="681706" imgH="480401" progId="MS_ClipArt_Gallery.2">
                    <p:embed/>
                  </p:oleObj>
                </mc:Choice>
                <mc:Fallback>
                  <p:oleObj name="Clip" r:id="rId8" imgW="681706" imgH="480401" progId="MS_ClipArt_Gallery.2">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169" name="Line 16"/>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0954" name="Group 17"/>
          <p:cNvGrpSpPr>
            <a:grpSpLocks/>
          </p:cNvGrpSpPr>
          <p:nvPr/>
        </p:nvGrpSpPr>
        <p:grpSpPr bwMode="auto">
          <a:xfrm>
            <a:off x="3248025" y="2095500"/>
            <a:ext cx="92075" cy="255588"/>
            <a:chOff x="3842" y="406"/>
            <a:chExt cx="51" cy="167"/>
          </a:xfrm>
        </p:grpSpPr>
        <p:sp>
          <p:nvSpPr>
            <p:cNvPr id="211164" name="Oval 18"/>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65" name="Oval 19"/>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66" name="Oval 20"/>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210955" name="Group 21"/>
          <p:cNvGrpSpPr>
            <a:grpSpLocks/>
          </p:cNvGrpSpPr>
          <p:nvPr/>
        </p:nvGrpSpPr>
        <p:grpSpPr bwMode="auto">
          <a:xfrm>
            <a:off x="3867150" y="2698750"/>
            <a:ext cx="276225" cy="473075"/>
            <a:chOff x="4180" y="783"/>
            <a:chExt cx="150" cy="307"/>
          </a:xfrm>
        </p:grpSpPr>
        <p:sp>
          <p:nvSpPr>
            <p:cNvPr id="211156" name="AutoShape 2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57" name="Rectangle 2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58"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59"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60" name="Line 2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61" name="Line 2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62"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63" name="Rectangle 29"/>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210956" name="Group 30"/>
          <p:cNvGrpSpPr>
            <a:grpSpLocks/>
          </p:cNvGrpSpPr>
          <p:nvPr/>
        </p:nvGrpSpPr>
        <p:grpSpPr bwMode="auto">
          <a:xfrm rot="-5400000">
            <a:off x="4284663" y="2778125"/>
            <a:ext cx="96838" cy="306387"/>
            <a:chOff x="3842" y="406"/>
            <a:chExt cx="51" cy="167"/>
          </a:xfrm>
        </p:grpSpPr>
        <p:sp>
          <p:nvSpPr>
            <p:cNvPr id="211153" name="Oval 31"/>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54" name="Oval 32"/>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55" name="Oval 33"/>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210957" name="Line 34"/>
          <p:cNvSpPr>
            <a:spLocks noChangeShapeType="1"/>
          </p:cNvSpPr>
          <p:nvPr/>
        </p:nvSpPr>
        <p:spPr bwMode="auto">
          <a:xfrm>
            <a:off x="4048125" y="2587625"/>
            <a:ext cx="652463"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8" name="Line 35"/>
          <p:cNvSpPr>
            <a:spLocks noChangeShapeType="1"/>
          </p:cNvSpPr>
          <p:nvPr/>
        </p:nvSpPr>
        <p:spPr bwMode="auto">
          <a:xfrm>
            <a:off x="4051300" y="2584450"/>
            <a:ext cx="3175" cy="1143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59" name="Line 36"/>
          <p:cNvSpPr>
            <a:spLocks noChangeShapeType="1"/>
          </p:cNvSpPr>
          <p:nvPr/>
        </p:nvSpPr>
        <p:spPr bwMode="auto">
          <a:xfrm>
            <a:off x="4703763" y="2581275"/>
            <a:ext cx="3175" cy="1000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0" name="Line 37"/>
          <p:cNvSpPr>
            <a:spLocks noChangeShapeType="1"/>
          </p:cNvSpPr>
          <p:nvPr/>
        </p:nvSpPr>
        <p:spPr bwMode="auto">
          <a:xfrm>
            <a:off x="3652838" y="1941513"/>
            <a:ext cx="379412" cy="317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1" name="Line 38"/>
          <p:cNvSpPr>
            <a:spLocks noChangeShapeType="1"/>
          </p:cNvSpPr>
          <p:nvPr/>
        </p:nvSpPr>
        <p:spPr bwMode="auto">
          <a:xfrm flipV="1">
            <a:off x="3668713" y="2282825"/>
            <a:ext cx="363537" cy="3968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2" name="Line 39"/>
          <p:cNvSpPr>
            <a:spLocks noChangeShapeType="1"/>
          </p:cNvSpPr>
          <p:nvPr/>
        </p:nvSpPr>
        <p:spPr bwMode="auto">
          <a:xfrm flipV="1">
            <a:off x="4364038" y="2386013"/>
            <a:ext cx="1587" cy="1952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0963" name="Group 40"/>
          <p:cNvGrpSpPr>
            <a:grpSpLocks/>
          </p:cNvGrpSpPr>
          <p:nvPr/>
        </p:nvGrpSpPr>
        <p:grpSpPr bwMode="auto">
          <a:xfrm>
            <a:off x="4519613" y="2671763"/>
            <a:ext cx="276225" cy="473075"/>
            <a:chOff x="4180" y="783"/>
            <a:chExt cx="150" cy="307"/>
          </a:xfrm>
        </p:grpSpPr>
        <p:sp>
          <p:nvSpPr>
            <p:cNvPr id="211145" name="AutoShape 4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46" name="Rectangle 4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47"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48"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49" name="Line 4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50" name="Line 4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51"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52" name="Rectangle 4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210964" name="Group 49"/>
          <p:cNvGrpSpPr>
            <a:grpSpLocks/>
          </p:cNvGrpSpPr>
          <p:nvPr/>
        </p:nvGrpSpPr>
        <p:grpSpPr bwMode="auto">
          <a:xfrm>
            <a:off x="3259138" y="3413125"/>
            <a:ext cx="631825" cy="1109663"/>
            <a:chOff x="3314" y="1248"/>
            <a:chExt cx="344" cy="694"/>
          </a:xfrm>
        </p:grpSpPr>
        <p:graphicFrame>
          <p:nvGraphicFramePr>
            <p:cNvPr id="211136" name="Object 50"/>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40069" name="Clip" r:id="rId9" imgW="1307263" imgH="1084139" progId="MS_ClipArt_Gallery.2">
                    <p:embed/>
                  </p:oleObj>
                </mc:Choice>
                <mc:Fallback>
                  <p:oleObj name="Clip" r:id="rId9" imgW="1307263" imgH="1084139" progId="MS_ClipArt_Gallery.2">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137" name="Line 51"/>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1138" name="Object 52"/>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40070" name="Clip" r:id="rId10" imgW="1307263" imgH="1084139" progId="MS_ClipArt_Gallery.2">
                    <p:embed/>
                  </p:oleObj>
                </mc:Choice>
                <mc:Fallback>
                  <p:oleObj name="Clip" r:id="rId10" imgW="1307263" imgH="1084139" progId="MS_ClipArt_Gallery.2">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139" name="Line 53"/>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1140" name="Group 54"/>
            <p:cNvGrpSpPr>
              <a:grpSpLocks/>
            </p:cNvGrpSpPr>
            <p:nvPr/>
          </p:nvGrpSpPr>
          <p:grpSpPr bwMode="auto">
            <a:xfrm>
              <a:off x="3404" y="1504"/>
              <a:ext cx="51" cy="167"/>
              <a:chOff x="3842" y="406"/>
              <a:chExt cx="51" cy="167"/>
            </a:xfrm>
          </p:grpSpPr>
          <p:sp>
            <p:nvSpPr>
              <p:cNvPr id="211142" name="Oval 55"/>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43" name="Oval 56"/>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44" name="Oval 57"/>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211141" name="Line 58"/>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10965" name="Object 59"/>
          <p:cNvGraphicFramePr>
            <a:graphicFrameLocks noChangeAspect="1"/>
          </p:cNvGraphicFramePr>
          <p:nvPr/>
        </p:nvGraphicFramePr>
        <p:xfrm>
          <a:off x="4403725" y="4622800"/>
          <a:ext cx="549275" cy="398463"/>
        </p:xfrm>
        <a:graphic>
          <a:graphicData uri="http://schemas.openxmlformats.org/presentationml/2006/ole">
            <mc:AlternateContent xmlns:mc="http://schemas.openxmlformats.org/markup-compatibility/2006">
              <mc:Choice xmlns:v="urn:schemas-microsoft-com:vml" Requires="v">
                <p:oleObj spid="_x0000_s240071" name="Clip" r:id="rId11" imgW="1307263" imgH="1084139" progId="MS_ClipArt_Gallery.2">
                  <p:embed/>
                </p:oleObj>
              </mc:Choice>
              <mc:Fallback>
                <p:oleObj name="Clip" r:id="rId11" imgW="1307263" imgH="1084139" progId="MS_ClipArt_Gallery.2">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725" y="4622800"/>
                        <a:ext cx="54927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66" name="Object 60"/>
          <p:cNvGraphicFramePr>
            <a:graphicFrameLocks noChangeAspect="1"/>
          </p:cNvGraphicFramePr>
          <p:nvPr/>
        </p:nvGraphicFramePr>
        <p:xfrm>
          <a:off x="3594100" y="4610100"/>
          <a:ext cx="547688" cy="395288"/>
        </p:xfrm>
        <a:graphic>
          <a:graphicData uri="http://schemas.openxmlformats.org/presentationml/2006/ole">
            <mc:AlternateContent xmlns:mc="http://schemas.openxmlformats.org/markup-compatibility/2006">
              <mc:Choice xmlns:v="urn:schemas-microsoft-com:vml" Requires="v">
                <p:oleObj spid="_x0000_s240072" name="Clip" r:id="rId12" imgW="1307263" imgH="1084139" progId="MS_ClipArt_Gallery.2">
                  <p:embed/>
                </p:oleObj>
              </mc:Choice>
              <mc:Fallback>
                <p:oleObj name="Clip" r:id="rId12" imgW="1307263" imgH="1084139" progId="MS_ClipArt_Gallery.2">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100" y="4610100"/>
                        <a:ext cx="547688"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967" name="Oval 61"/>
          <p:cNvSpPr>
            <a:spLocks noChangeArrowheads="1"/>
          </p:cNvSpPr>
          <p:nvPr/>
        </p:nvSpPr>
        <p:spPr bwMode="auto">
          <a:xfrm rot="-5400000">
            <a:off x="4146551" y="4730750"/>
            <a:ext cx="76200" cy="85725"/>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968" name="Oval 62"/>
          <p:cNvSpPr>
            <a:spLocks noChangeArrowheads="1"/>
          </p:cNvSpPr>
          <p:nvPr/>
        </p:nvSpPr>
        <p:spPr bwMode="auto">
          <a:xfrm rot="-5400000">
            <a:off x="4258469" y="4728369"/>
            <a:ext cx="76200" cy="87312"/>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969" name="Oval 63"/>
          <p:cNvSpPr>
            <a:spLocks noChangeArrowheads="1"/>
          </p:cNvSpPr>
          <p:nvPr/>
        </p:nvSpPr>
        <p:spPr bwMode="auto">
          <a:xfrm rot="-5400000">
            <a:off x="4360070" y="4733131"/>
            <a:ext cx="74612" cy="85725"/>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0970" name="Line 64"/>
          <p:cNvSpPr>
            <a:spLocks noChangeShapeType="1"/>
          </p:cNvSpPr>
          <p:nvPr/>
        </p:nvSpPr>
        <p:spPr bwMode="auto">
          <a:xfrm rot="-5400000">
            <a:off x="4702969" y="4593431"/>
            <a:ext cx="71438" cy="3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1" name="Line 65"/>
          <p:cNvSpPr>
            <a:spLocks noChangeShapeType="1"/>
          </p:cNvSpPr>
          <p:nvPr/>
        </p:nvSpPr>
        <p:spPr bwMode="auto">
          <a:xfrm rot="5400000" flipH="1">
            <a:off x="3878263" y="4583113"/>
            <a:ext cx="76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2" name="Line 66"/>
          <p:cNvSpPr>
            <a:spLocks noChangeShapeType="1"/>
          </p:cNvSpPr>
          <p:nvPr/>
        </p:nvSpPr>
        <p:spPr bwMode="auto">
          <a:xfrm rot="16200000" flipV="1">
            <a:off x="4330700" y="4140200"/>
            <a:ext cx="0" cy="825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3" name="Line 67"/>
          <p:cNvSpPr>
            <a:spLocks noChangeShapeType="1"/>
          </p:cNvSpPr>
          <p:nvPr/>
        </p:nvSpPr>
        <p:spPr bwMode="auto">
          <a:xfrm flipV="1">
            <a:off x="3890963" y="4103688"/>
            <a:ext cx="123825" cy="47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4" name="Line 68"/>
          <p:cNvSpPr>
            <a:spLocks noChangeShapeType="1"/>
          </p:cNvSpPr>
          <p:nvPr/>
        </p:nvSpPr>
        <p:spPr bwMode="auto">
          <a:xfrm>
            <a:off x="4683125" y="4159250"/>
            <a:ext cx="400050" cy="4619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5" name="Line 69"/>
          <p:cNvSpPr>
            <a:spLocks noChangeShapeType="1"/>
          </p:cNvSpPr>
          <p:nvPr/>
        </p:nvSpPr>
        <p:spPr bwMode="auto">
          <a:xfrm flipH="1">
            <a:off x="5730875" y="4156075"/>
            <a:ext cx="368300" cy="469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0976" name="Object 70"/>
          <p:cNvGraphicFramePr>
            <a:graphicFrameLocks noChangeAspect="1"/>
          </p:cNvGraphicFramePr>
          <p:nvPr/>
        </p:nvGraphicFramePr>
        <p:xfrm>
          <a:off x="5965825" y="3619500"/>
          <a:ext cx="268288" cy="288925"/>
        </p:xfrm>
        <a:graphic>
          <a:graphicData uri="http://schemas.openxmlformats.org/presentationml/2006/ole">
            <mc:AlternateContent xmlns:mc="http://schemas.openxmlformats.org/markup-compatibility/2006">
              <mc:Choice xmlns:v="urn:schemas-microsoft-com:vml" Requires="v">
                <p:oleObj spid="_x0000_s240073" name="Clip" r:id="rId13" imgW="982811" imgH="1208363" progId="MS_ClipArt_Gallery.2">
                  <p:embed/>
                </p:oleObj>
              </mc:Choice>
              <mc:Fallback>
                <p:oleObj name="Clip" r:id="rId13" imgW="982811" imgH="1208363" progId="MS_ClipArt_Gallery.2">
                  <p:embed/>
                  <p:pic>
                    <p:nvPicPr>
                      <p:cNvPr id="0"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65825" y="3619500"/>
                        <a:ext cx="268288"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0977" name="Object 71"/>
          <p:cNvGraphicFramePr>
            <a:graphicFrameLocks noChangeAspect="1"/>
          </p:cNvGraphicFramePr>
          <p:nvPr/>
        </p:nvGraphicFramePr>
        <p:xfrm>
          <a:off x="4205288" y="3716338"/>
          <a:ext cx="266700" cy="287337"/>
        </p:xfrm>
        <a:graphic>
          <a:graphicData uri="http://schemas.openxmlformats.org/presentationml/2006/ole">
            <mc:AlternateContent xmlns:mc="http://schemas.openxmlformats.org/markup-compatibility/2006">
              <mc:Choice xmlns:v="urn:schemas-microsoft-com:vml" Requires="v">
                <p:oleObj spid="_x0000_s240074" name="Clip" r:id="rId15" imgW="982811" imgH="1208363" progId="MS_ClipArt_Gallery.2">
                  <p:embed/>
                </p:oleObj>
              </mc:Choice>
              <mc:Fallback>
                <p:oleObj name="Clip" r:id="rId15" imgW="982811" imgH="1208363" progId="MS_ClipArt_Gallery.2">
                  <p:embed/>
                  <p:pic>
                    <p:nvPicPr>
                      <p:cNvPr id="0"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05288" y="3716338"/>
                        <a:ext cx="266700" cy="28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978" name="Freeform 72"/>
          <p:cNvSpPr>
            <a:spLocks/>
          </p:cNvSpPr>
          <p:nvPr/>
        </p:nvSpPr>
        <p:spPr bwMode="auto">
          <a:xfrm>
            <a:off x="4311650" y="3446463"/>
            <a:ext cx="1784350" cy="365125"/>
          </a:xfrm>
          <a:custGeom>
            <a:avLst/>
            <a:gdLst>
              <a:gd name="T0" fmla="*/ 0 w 972"/>
              <a:gd name="T1" fmla="*/ 584720463 h 228"/>
              <a:gd name="T2" fmla="*/ 1455831339 w 972"/>
              <a:gd name="T3" fmla="*/ 23081345 h 228"/>
              <a:gd name="T4" fmla="*/ 2147483646 w 972"/>
              <a:gd name="T5" fmla="*/ 438540748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0979" name="Group 73"/>
          <p:cNvGrpSpPr>
            <a:grpSpLocks/>
          </p:cNvGrpSpPr>
          <p:nvPr/>
        </p:nvGrpSpPr>
        <p:grpSpPr bwMode="auto">
          <a:xfrm>
            <a:off x="4662488" y="5149850"/>
            <a:ext cx="534987" cy="512763"/>
            <a:chOff x="2870" y="1518"/>
            <a:chExt cx="292" cy="320"/>
          </a:xfrm>
        </p:grpSpPr>
        <p:graphicFrame>
          <p:nvGraphicFramePr>
            <p:cNvPr id="211134"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0075" name="Clip" r:id="rId16" imgW="826829" imgH="840406" progId="MS_ClipArt_Gallery.2">
                    <p:embed/>
                  </p:oleObj>
                </mc:Choice>
                <mc:Fallback>
                  <p:oleObj name="Clip" r:id="rId16" imgW="826829" imgH="840406" progId="MS_ClipArt_Gallery.2">
                    <p:embed/>
                    <p:pic>
                      <p:nvPicPr>
                        <p:cNvPr id="0" name="Object 7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135"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0076" name="Clip" r:id="rId18" imgW="1268295" imgH="1199426" progId="MS_ClipArt_Gallery.2">
                    <p:embed/>
                  </p:oleObj>
                </mc:Choice>
                <mc:Fallback>
                  <p:oleObj name="Clip" r:id="rId18" imgW="1268295" imgH="1199426" progId="MS_ClipArt_Gallery.2">
                    <p:embed/>
                    <p:pic>
                      <p:nvPicPr>
                        <p:cNvPr id="0" name="Object 7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0980" name="Group 76"/>
          <p:cNvGrpSpPr>
            <a:grpSpLocks/>
          </p:cNvGrpSpPr>
          <p:nvPr/>
        </p:nvGrpSpPr>
        <p:grpSpPr bwMode="auto">
          <a:xfrm>
            <a:off x="5688013" y="5187950"/>
            <a:ext cx="534987" cy="512763"/>
            <a:chOff x="2870" y="1518"/>
            <a:chExt cx="292" cy="320"/>
          </a:xfrm>
        </p:grpSpPr>
        <p:graphicFrame>
          <p:nvGraphicFramePr>
            <p:cNvPr id="211132" name="Object 7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40077" name="Clip" r:id="rId20" imgW="826829" imgH="840406" progId="MS_ClipArt_Gallery.2">
                    <p:embed/>
                  </p:oleObj>
                </mc:Choice>
                <mc:Fallback>
                  <p:oleObj name="Clip" r:id="rId20" imgW="826829" imgH="840406" progId="MS_ClipArt_Gallery.2">
                    <p:embed/>
                    <p:pic>
                      <p:nvPicPr>
                        <p:cNvPr id="0" name="Object 7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1133" name="Object 7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40078" name="Clip" r:id="rId21" imgW="1268295" imgH="1199426" progId="MS_ClipArt_Gallery.2">
                    <p:embed/>
                  </p:oleObj>
                </mc:Choice>
                <mc:Fallback>
                  <p:oleObj name="Clip" r:id="rId21" imgW="1268295" imgH="1199426" progId="MS_ClipArt_Gallery.2">
                    <p:embed/>
                    <p:pic>
                      <p:nvPicPr>
                        <p:cNvPr id="0" name="Object 7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10981" name="Group 79"/>
          <p:cNvGrpSpPr>
            <a:grpSpLocks/>
          </p:cNvGrpSpPr>
          <p:nvPr/>
        </p:nvGrpSpPr>
        <p:grpSpPr bwMode="auto">
          <a:xfrm>
            <a:off x="5141913" y="4848225"/>
            <a:ext cx="500062" cy="450850"/>
            <a:chOff x="4733" y="2082"/>
            <a:chExt cx="272" cy="282"/>
          </a:xfrm>
        </p:grpSpPr>
        <p:graphicFrame>
          <p:nvGraphicFramePr>
            <p:cNvPr id="211130" name="Object 80"/>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40079" name="Clip" r:id="rId22" imgW="826829" imgH="840406" progId="MS_ClipArt_Gallery.2">
                    <p:embed/>
                  </p:oleObj>
                </mc:Choice>
                <mc:Fallback>
                  <p:oleObj name="Clip" r:id="rId22" imgW="826829" imgH="840406" progId="MS_ClipArt_Gallery.2">
                    <p:embed/>
                    <p:pic>
                      <p:nvPicPr>
                        <p:cNvPr id="0" name="Object 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131" name="Rectangle 81"/>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210982" name="Line 82"/>
          <p:cNvSpPr>
            <a:spLocks noChangeShapeType="1"/>
          </p:cNvSpPr>
          <p:nvPr/>
        </p:nvSpPr>
        <p:spPr bwMode="auto">
          <a:xfrm>
            <a:off x="5545138" y="4732338"/>
            <a:ext cx="0" cy="2730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0983" name="Group 83"/>
          <p:cNvGrpSpPr>
            <a:grpSpLocks/>
          </p:cNvGrpSpPr>
          <p:nvPr/>
        </p:nvGrpSpPr>
        <p:grpSpPr bwMode="auto">
          <a:xfrm>
            <a:off x="6494463" y="4041775"/>
            <a:ext cx="274637" cy="490538"/>
            <a:chOff x="4180" y="783"/>
            <a:chExt cx="150" cy="307"/>
          </a:xfrm>
        </p:grpSpPr>
        <p:sp>
          <p:nvSpPr>
            <p:cNvPr id="211122" name="AutoShape 84"/>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23" name="Rectangle 85"/>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24" name="Rectangle 8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25" name="AutoShape 8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26" name="Line 88"/>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27" name="Line 89"/>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28" name="Rectangle 9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29" name="Rectangle 91"/>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210984" name="Group 92"/>
          <p:cNvGrpSpPr>
            <a:grpSpLocks/>
          </p:cNvGrpSpPr>
          <p:nvPr/>
        </p:nvGrpSpPr>
        <p:grpSpPr bwMode="auto">
          <a:xfrm>
            <a:off x="6445250" y="4584700"/>
            <a:ext cx="1049338" cy="1511300"/>
            <a:chOff x="5087" y="3051"/>
            <a:chExt cx="502" cy="794"/>
          </a:xfrm>
        </p:grpSpPr>
        <p:sp>
          <p:nvSpPr>
            <p:cNvPr id="211112" name="Freeform 93"/>
            <p:cNvSpPr>
              <a:spLocks/>
            </p:cNvSpPr>
            <p:nvPr/>
          </p:nvSpPr>
          <p:spPr bwMode="auto">
            <a:xfrm>
              <a:off x="5087" y="3051"/>
              <a:ext cx="502" cy="794"/>
            </a:xfrm>
            <a:custGeom>
              <a:avLst/>
              <a:gdLst>
                <a:gd name="T0" fmla="*/ 289 w 502"/>
                <a:gd name="T1" fmla="*/ 9 h 794"/>
                <a:gd name="T2" fmla="*/ 127 w 502"/>
                <a:gd name="T3" fmla="*/ 33 h 794"/>
                <a:gd name="T4" fmla="*/ 25 w 502"/>
                <a:gd name="T5" fmla="*/ 207 h 794"/>
                <a:gd name="T6" fmla="*/ 13 w 502"/>
                <a:gd name="T7" fmla="*/ 621 h 794"/>
                <a:gd name="T8" fmla="*/ 103 w 502"/>
                <a:gd name="T9" fmla="*/ 771 h 794"/>
                <a:gd name="T10" fmla="*/ 271 w 502"/>
                <a:gd name="T11" fmla="*/ 759 h 794"/>
                <a:gd name="T12" fmla="*/ 421 w 502"/>
                <a:gd name="T13" fmla="*/ 735 h 794"/>
                <a:gd name="T14" fmla="*/ 469 w 502"/>
                <a:gd name="T15" fmla="*/ 579 h 794"/>
                <a:gd name="T16" fmla="*/ 487 w 502"/>
                <a:gd name="T17" fmla="*/ 471 h 794"/>
                <a:gd name="T18" fmla="*/ 469 w 502"/>
                <a:gd name="T19" fmla="*/ 87 h 794"/>
                <a:gd name="T20" fmla="*/ 289 w 502"/>
                <a:gd name="T21" fmla="*/ 9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02" h="794">
                  <a:moveTo>
                    <a:pt x="289" y="9"/>
                  </a:moveTo>
                  <a:cubicBezTo>
                    <a:pt x="232" y="0"/>
                    <a:pt x="171" y="0"/>
                    <a:pt x="127" y="33"/>
                  </a:cubicBezTo>
                  <a:cubicBezTo>
                    <a:pt x="83" y="66"/>
                    <a:pt x="44" y="109"/>
                    <a:pt x="25" y="207"/>
                  </a:cubicBezTo>
                  <a:cubicBezTo>
                    <a:pt x="6" y="305"/>
                    <a:pt x="0" y="527"/>
                    <a:pt x="13" y="621"/>
                  </a:cubicBezTo>
                  <a:cubicBezTo>
                    <a:pt x="26" y="715"/>
                    <a:pt x="60" y="748"/>
                    <a:pt x="103" y="771"/>
                  </a:cubicBezTo>
                  <a:cubicBezTo>
                    <a:pt x="146" y="794"/>
                    <a:pt x="218" y="765"/>
                    <a:pt x="271" y="759"/>
                  </a:cubicBezTo>
                  <a:cubicBezTo>
                    <a:pt x="324" y="753"/>
                    <a:pt x="388" y="765"/>
                    <a:pt x="421" y="735"/>
                  </a:cubicBezTo>
                  <a:cubicBezTo>
                    <a:pt x="454" y="705"/>
                    <a:pt x="458" y="623"/>
                    <a:pt x="469" y="579"/>
                  </a:cubicBezTo>
                  <a:cubicBezTo>
                    <a:pt x="480" y="535"/>
                    <a:pt x="487" y="553"/>
                    <a:pt x="487" y="471"/>
                  </a:cubicBezTo>
                  <a:cubicBezTo>
                    <a:pt x="487" y="389"/>
                    <a:pt x="502" y="164"/>
                    <a:pt x="469" y="87"/>
                  </a:cubicBezTo>
                  <a:cubicBezTo>
                    <a:pt x="436" y="10"/>
                    <a:pt x="346" y="18"/>
                    <a:pt x="289" y="9"/>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1113" name="Group 94"/>
            <p:cNvGrpSpPr>
              <a:grpSpLocks/>
            </p:cNvGrpSpPr>
            <p:nvPr/>
          </p:nvGrpSpPr>
          <p:grpSpPr bwMode="auto">
            <a:xfrm>
              <a:off x="5157" y="3111"/>
              <a:ext cx="347" cy="654"/>
              <a:chOff x="4935" y="2925"/>
              <a:chExt cx="347" cy="654"/>
            </a:xfrm>
          </p:grpSpPr>
          <p:sp>
            <p:nvSpPr>
              <p:cNvPr id="211114" name="AutoShape 95"/>
              <p:cNvSpPr>
                <a:spLocks noChangeArrowheads="1"/>
              </p:cNvSpPr>
              <p:nvPr/>
            </p:nvSpPr>
            <p:spPr bwMode="auto">
              <a:xfrm>
                <a:off x="4935" y="3428"/>
                <a:ext cx="347" cy="151"/>
              </a:xfrm>
              <a:prstGeom prst="parallelogram">
                <a:avLst>
                  <a:gd name="adj" fmla="val 8852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15" name="Rectangle 96"/>
              <p:cNvSpPr>
                <a:spLocks noChangeArrowheads="1"/>
              </p:cNvSpPr>
              <p:nvPr/>
            </p:nvSpPr>
            <p:spPr bwMode="auto">
              <a:xfrm>
                <a:off x="5111" y="2929"/>
                <a:ext cx="165" cy="503"/>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16" name="Rectangle 97"/>
              <p:cNvSpPr>
                <a:spLocks noChangeArrowheads="1"/>
              </p:cNvSpPr>
              <p:nvPr/>
            </p:nvSpPr>
            <p:spPr bwMode="auto">
              <a:xfrm>
                <a:off x="4937" y="3072"/>
                <a:ext cx="220" cy="50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17" name="AutoShape 98"/>
              <p:cNvSpPr>
                <a:spLocks noChangeArrowheads="1"/>
              </p:cNvSpPr>
              <p:nvPr/>
            </p:nvSpPr>
            <p:spPr bwMode="auto">
              <a:xfrm>
                <a:off x="4935" y="2925"/>
                <a:ext cx="347" cy="151"/>
              </a:xfrm>
              <a:prstGeom prst="parallelogram">
                <a:avLst>
                  <a:gd name="adj" fmla="val 8852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18" name="Line 99"/>
              <p:cNvSpPr>
                <a:spLocks noChangeShapeType="1"/>
              </p:cNvSpPr>
              <p:nvPr/>
            </p:nvSpPr>
            <p:spPr bwMode="auto">
              <a:xfrm>
                <a:off x="5282" y="2936"/>
                <a:ext cx="0" cy="4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19" name="Line 100"/>
              <p:cNvSpPr>
                <a:spLocks noChangeShapeType="1"/>
              </p:cNvSpPr>
              <p:nvPr/>
            </p:nvSpPr>
            <p:spPr bwMode="auto">
              <a:xfrm flipH="1">
                <a:off x="5157" y="3428"/>
                <a:ext cx="125" cy="1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20" name="Rectangle 101"/>
              <p:cNvSpPr>
                <a:spLocks noChangeArrowheads="1"/>
              </p:cNvSpPr>
              <p:nvPr/>
            </p:nvSpPr>
            <p:spPr bwMode="auto">
              <a:xfrm>
                <a:off x="4965" y="3138"/>
                <a:ext cx="146" cy="29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21" name="Rectangle 102"/>
              <p:cNvSpPr>
                <a:spLocks noChangeArrowheads="1"/>
              </p:cNvSpPr>
              <p:nvPr/>
            </p:nvSpPr>
            <p:spPr bwMode="auto">
              <a:xfrm>
                <a:off x="4986" y="3225"/>
                <a:ext cx="111" cy="10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sp>
        <p:nvSpPr>
          <p:cNvPr id="210985" name="Line 103"/>
          <p:cNvSpPr>
            <a:spLocks noChangeShapeType="1"/>
          </p:cNvSpPr>
          <p:nvPr/>
        </p:nvSpPr>
        <p:spPr bwMode="auto">
          <a:xfrm rot="5400000" flipH="1">
            <a:off x="6021387" y="4489451"/>
            <a:ext cx="7334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6" name="Line 104"/>
          <p:cNvSpPr>
            <a:spLocks noChangeShapeType="1"/>
          </p:cNvSpPr>
          <p:nvPr/>
        </p:nvSpPr>
        <p:spPr bwMode="auto">
          <a:xfrm rot="-5400000">
            <a:off x="6451601" y="4784725"/>
            <a:ext cx="0" cy="136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7" name="Line 105"/>
          <p:cNvSpPr>
            <a:spLocks noChangeShapeType="1"/>
          </p:cNvSpPr>
          <p:nvPr/>
        </p:nvSpPr>
        <p:spPr bwMode="auto">
          <a:xfrm rot="-5400000">
            <a:off x="6438901" y="4224337"/>
            <a:ext cx="0" cy="1174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8" name="Line 106"/>
          <p:cNvSpPr>
            <a:spLocks noChangeShapeType="1"/>
          </p:cNvSpPr>
          <p:nvPr/>
        </p:nvSpPr>
        <p:spPr bwMode="auto">
          <a:xfrm flipV="1">
            <a:off x="4697413" y="2001838"/>
            <a:ext cx="604837" cy="2492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9" name="Line 107"/>
          <p:cNvSpPr>
            <a:spLocks noChangeShapeType="1"/>
          </p:cNvSpPr>
          <p:nvPr/>
        </p:nvSpPr>
        <p:spPr bwMode="auto">
          <a:xfrm>
            <a:off x="5929313" y="1982788"/>
            <a:ext cx="641350" cy="2492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0" name="Line 108"/>
          <p:cNvSpPr>
            <a:spLocks noChangeShapeType="1"/>
          </p:cNvSpPr>
          <p:nvPr/>
        </p:nvSpPr>
        <p:spPr bwMode="auto">
          <a:xfrm flipH="1">
            <a:off x="6613525" y="2386013"/>
            <a:ext cx="319088" cy="8159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1" name="Line 109"/>
          <p:cNvSpPr>
            <a:spLocks noChangeShapeType="1"/>
          </p:cNvSpPr>
          <p:nvPr/>
        </p:nvSpPr>
        <p:spPr bwMode="auto">
          <a:xfrm>
            <a:off x="5599113" y="2117725"/>
            <a:ext cx="0" cy="517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2" name="Line 110"/>
          <p:cNvSpPr>
            <a:spLocks noChangeShapeType="1"/>
          </p:cNvSpPr>
          <p:nvPr/>
        </p:nvSpPr>
        <p:spPr bwMode="auto">
          <a:xfrm>
            <a:off x="5632450" y="2894013"/>
            <a:ext cx="704850"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3" name="Line 111"/>
          <p:cNvSpPr>
            <a:spLocks noChangeShapeType="1"/>
          </p:cNvSpPr>
          <p:nvPr/>
        </p:nvSpPr>
        <p:spPr bwMode="auto">
          <a:xfrm flipH="1">
            <a:off x="6238875" y="3451225"/>
            <a:ext cx="352425"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4" name="Line 112"/>
          <p:cNvSpPr>
            <a:spLocks noChangeShapeType="1"/>
          </p:cNvSpPr>
          <p:nvPr/>
        </p:nvSpPr>
        <p:spPr bwMode="auto">
          <a:xfrm flipH="1">
            <a:off x="5940425" y="2347913"/>
            <a:ext cx="738188" cy="460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5" name="Line 113"/>
          <p:cNvSpPr>
            <a:spLocks noChangeShapeType="1"/>
          </p:cNvSpPr>
          <p:nvPr/>
        </p:nvSpPr>
        <p:spPr bwMode="auto">
          <a:xfrm flipH="1">
            <a:off x="5953125" y="1676400"/>
            <a:ext cx="461963" cy="3063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6" name="Line 114"/>
          <p:cNvSpPr>
            <a:spLocks noChangeShapeType="1"/>
          </p:cNvSpPr>
          <p:nvPr/>
        </p:nvSpPr>
        <p:spPr bwMode="auto">
          <a:xfrm flipH="1">
            <a:off x="6899275" y="1887538"/>
            <a:ext cx="265113" cy="2111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10997" name="Group 115"/>
          <p:cNvGrpSpPr>
            <a:grpSpLocks/>
          </p:cNvGrpSpPr>
          <p:nvPr/>
        </p:nvGrpSpPr>
        <p:grpSpPr bwMode="auto">
          <a:xfrm>
            <a:off x="4014788" y="2117725"/>
            <a:ext cx="660400" cy="279400"/>
            <a:chOff x="3600" y="219"/>
            <a:chExt cx="360" cy="175"/>
          </a:xfrm>
        </p:grpSpPr>
        <p:sp>
          <p:nvSpPr>
            <p:cNvPr id="211099" name="Oval 1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00" name="Line 11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01" name="Line 11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02" name="Rectangle 11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103" name="Oval 1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1104" name="Group 121"/>
            <p:cNvGrpSpPr>
              <a:grpSpLocks/>
            </p:cNvGrpSpPr>
            <p:nvPr/>
          </p:nvGrpSpPr>
          <p:grpSpPr bwMode="auto">
            <a:xfrm>
              <a:off x="3686" y="244"/>
              <a:ext cx="177" cy="66"/>
              <a:chOff x="2848" y="848"/>
              <a:chExt cx="140" cy="98"/>
            </a:xfrm>
          </p:grpSpPr>
          <p:sp>
            <p:nvSpPr>
              <p:cNvPr id="211109" name="Line 1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10" name="Line 1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11" name="Line 1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1105" name="Group 125"/>
            <p:cNvGrpSpPr>
              <a:grpSpLocks/>
            </p:cNvGrpSpPr>
            <p:nvPr/>
          </p:nvGrpSpPr>
          <p:grpSpPr bwMode="auto">
            <a:xfrm flipV="1">
              <a:off x="3686" y="243"/>
              <a:ext cx="177" cy="66"/>
              <a:chOff x="2848" y="848"/>
              <a:chExt cx="140" cy="98"/>
            </a:xfrm>
          </p:grpSpPr>
          <p:sp>
            <p:nvSpPr>
              <p:cNvPr id="211106" name="Line 12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07" name="Line 12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108" name="Line 12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10998" name="Group 129"/>
          <p:cNvGrpSpPr>
            <a:grpSpLocks/>
          </p:cNvGrpSpPr>
          <p:nvPr/>
        </p:nvGrpSpPr>
        <p:grpSpPr bwMode="auto">
          <a:xfrm>
            <a:off x="5268913" y="1843088"/>
            <a:ext cx="660400" cy="280987"/>
            <a:chOff x="3600" y="219"/>
            <a:chExt cx="360" cy="175"/>
          </a:xfrm>
        </p:grpSpPr>
        <p:sp>
          <p:nvSpPr>
            <p:cNvPr id="211086" name="Oval 1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87" name="Line 13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88" name="Line 13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89" name="Rectangle 13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90" name="Oval 1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1091" name="Group 135"/>
            <p:cNvGrpSpPr>
              <a:grpSpLocks/>
            </p:cNvGrpSpPr>
            <p:nvPr/>
          </p:nvGrpSpPr>
          <p:grpSpPr bwMode="auto">
            <a:xfrm>
              <a:off x="3686" y="244"/>
              <a:ext cx="177" cy="66"/>
              <a:chOff x="2848" y="848"/>
              <a:chExt cx="140" cy="98"/>
            </a:xfrm>
          </p:grpSpPr>
          <p:sp>
            <p:nvSpPr>
              <p:cNvPr id="211096" name="Line 13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97" name="Line 1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98" name="Line 13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1092" name="Group 139"/>
            <p:cNvGrpSpPr>
              <a:grpSpLocks/>
            </p:cNvGrpSpPr>
            <p:nvPr/>
          </p:nvGrpSpPr>
          <p:grpSpPr bwMode="auto">
            <a:xfrm flipV="1">
              <a:off x="3686" y="243"/>
              <a:ext cx="177" cy="66"/>
              <a:chOff x="2848" y="848"/>
              <a:chExt cx="140" cy="98"/>
            </a:xfrm>
          </p:grpSpPr>
          <p:sp>
            <p:nvSpPr>
              <p:cNvPr id="211093" name="Line 14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94" name="Line 14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95" name="Line 14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10999" name="Group 143"/>
          <p:cNvGrpSpPr>
            <a:grpSpLocks/>
          </p:cNvGrpSpPr>
          <p:nvPr/>
        </p:nvGrpSpPr>
        <p:grpSpPr bwMode="auto">
          <a:xfrm>
            <a:off x="5292725" y="2632075"/>
            <a:ext cx="660400" cy="279400"/>
            <a:chOff x="3600" y="219"/>
            <a:chExt cx="360" cy="175"/>
          </a:xfrm>
        </p:grpSpPr>
        <p:sp>
          <p:nvSpPr>
            <p:cNvPr id="211073"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74" name="Line 14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75" name="Line 14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76" name="Rectangle 14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77"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1078" name="Group 149"/>
            <p:cNvGrpSpPr>
              <a:grpSpLocks/>
            </p:cNvGrpSpPr>
            <p:nvPr/>
          </p:nvGrpSpPr>
          <p:grpSpPr bwMode="auto">
            <a:xfrm>
              <a:off x="3686" y="244"/>
              <a:ext cx="177" cy="66"/>
              <a:chOff x="2848" y="848"/>
              <a:chExt cx="140" cy="98"/>
            </a:xfrm>
          </p:grpSpPr>
          <p:sp>
            <p:nvSpPr>
              <p:cNvPr id="211083" name="Line 15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84"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85"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1079" name="Group 153"/>
            <p:cNvGrpSpPr>
              <a:grpSpLocks/>
            </p:cNvGrpSpPr>
            <p:nvPr/>
          </p:nvGrpSpPr>
          <p:grpSpPr bwMode="auto">
            <a:xfrm flipV="1">
              <a:off x="3686" y="243"/>
              <a:ext cx="177" cy="66"/>
              <a:chOff x="2848" y="848"/>
              <a:chExt cx="140" cy="98"/>
            </a:xfrm>
          </p:grpSpPr>
          <p:sp>
            <p:nvSpPr>
              <p:cNvPr id="211080" name="Line 15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81" name="Line 15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82" name="Line 15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11000" name="Group 157"/>
          <p:cNvGrpSpPr>
            <a:grpSpLocks/>
          </p:cNvGrpSpPr>
          <p:nvPr/>
        </p:nvGrpSpPr>
        <p:grpSpPr bwMode="auto">
          <a:xfrm>
            <a:off x="6570663" y="2092325"/>
            <a:ext cx="658812" cy="280988"/>
            <a:chOff x="3600" y="219"/>
            <a:chExt cx="360" cy="175"/>
          </a:xfrm>
        </p:grpSpPr>
        <p:sp>
          <p:nvSpPr>
            <p:cNvPr id="211060"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61" name="Line 15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62" name="Line 16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63" name="Rectangle 16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64"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1065" name="Group 163"/>
            <p:cNvGrpSpPr>
              <a:grpSpLocks/>
            </p:cNvGrpSpPr>
            <p:nvPr/>
          </p:nvGrpSpPr>
          <p:grpSpPr bwMode="auto">
            <a:xfrm>
              <a:off x="3686" y="244"/>
              <a:ext cx="177" cy="66"/>
              <a:chOff x="2848" y="848"/>
              <a:chExt cx="140" cy="98"/>
            </a:xfrm>
          </p:grpSpPr>
          <p:sp>
            <p:nvSpPr>
              <p:cNvPr id="211070" name="Line 16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71" name="Line 16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72" name="Line 16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1066" name="Group 167"/>
            <p:cNvGrpSpPr>
              <a:grpSpLocks/>
            </p:cNvGrpSpPr>
            <p:nvPr/>
          </p:nvGrpSpPr>
          <p:grpSpPr bwMode="auto">
            <a:xfrm flipV="1">
              <a:off x="3686" y="243"/>
              <a:ext cx="177" cy="66"/>
              <a:chOff x="2848" y="848"/>
              <a:chExt cx="140" cy="98"/>
            </a:xfrm>
          </p:grpSpPr>
          <p:sp>
            <p:nvSpPr>
              <p:cNvPr id="211067" name="Line 16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68" name="Line 16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69" name="Line 17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11001" name="Group 171"/>
          <p:cNvGrpSpPr>
            <a:grpSpLocks/>
          </p:cNvGrpSpPr>
          <p:nvPr/>
        </p:nvGrpSpPr>
        <p:grpSpPr bwMode="auto">
          <a:xfrm>
            <a:off x="6315075" y="3168650"/>
            <a:ext cx="660400" cy="279400"/>
            <a:chOff x="3600" y="219"/>
            <a:chExt cx="360" cy="175"/>
          </a:xfrm>
        </p:grpSpPr>
        <p:sp>
          <p:nvSpPr>
            <p:cNvPr id="211047"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48" name="Line 17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49" name="Line 17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50" name="Rectangle 17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51"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1052" name="Group 177"/>
            <p:cNvGrpSpPr>
              <a:grpSpLocks/>
            </p:cNvGrpSpPr>
            <p:nvPr/>
          </p:nvGrpSpPr>
          <p:grpSpPr bwMode="auto">
            <a:xfrm>
              <a:off x="3686" y="244"/>
              <a:ext cx="177" cy="66"/>
              <a:chOff x="2848" y="848"/>
              <a:chExt cx="140" cy="98"/>
            </a:xfrm>
          </p:grpSpPr>
          <p:sp>
            <p:nvSpPr>
              <p:cNvPr id="211057" name="Line 17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58" name="Line 17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59" name="Line 18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1053" name="Group 181"/>
            <p:cNvGrpSpPr>
              <a:grpSpLocks/>
            </p:cNvGrpSpPr>
            <p:nvPr/>
          </p:nvGrpSpPr>
          <p:grpSpPr bwMode="auto">
            <a:xfrm flipV="1">
              <a:off x="3686" y="243"/>
              <a:ext cx="177" cy="66"/>
              <a:chOff x="2848" y="848"/>
              <a:chExt cx="140" cy="98"/>
            </a:xfrm>
          </p:grpSpPr>
          <p:sp>
            <p:nvSpPr>
              <p:cNvPr id="211054" name="Line 18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55" name="Line 18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56" name="Line 18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11002" name="Group 185"/>
          <p:cNvGrpSpPr>
            <a:grpSpLocks/>
          </p:cNvGrpSpPr>
          <p:nvPr/>
        </p:nvGrpSpPr>
        <p:grpSpPr bwMode="auto">
          <a:xfrm>
            <a:off x="5875338" y="3868738"/>
            <a:ext cx="661987" cy="280987"/>
            <a:chOff x="3600" y="219"/>
            <a:chExt cx="360" cy="175"/>
          </a:xfrm>
        </p:grpSpPr>
        <p:sp>
          <p:nvSpPr>
            <p:cNvPr id="211034"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35" name="Line 18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36" name="Line 18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37" name="Rectangle 18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38"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1039" name="Group 191"/>
            <p:cNvGrpSpPr>
              <a:grpSpLocks/>
            </p:cNvGrpSpPr>
            <p:nvPr/>
          </p:nvGrpSpPr>
          <p:grpSpPr bwMode="auto">
            <a:xfrm>
              <a:off x="3686" y="244"/>
              <a:ext cx="177" cy="66"/>
              <a:chOff x="2848" y="848"/>
              <a:chExt cx="140" cy="98"/>
            </a:xfrm>
          </p:grpSpPr>
          <p:sp>
            <p:nvSpPr>
              <p:cNvPr id="211044" name="Line 19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45" name="Line 19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46" name="Line 19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1040" name="Group 195"/>
            <p:cNvGrpSpPr>
              <a:grpSpLocks/>
            </p:cNvGrpSpPr>
            <p:nvPr/>
          </p:nvGrpSpPr>
          <p:grpSpPr bwMode="auto">
            <a:xfrm flipV="1">
              <a:off x="3686" y="243"/>
              <a:ext cx="177" cy="66"/>
              <a:chOff x="2848" y="848"/>
              <a:chExt cx="140" cy="98"/>
            </a:xfrm>
          </p:grpSpPr>
          <p:sp>
            <p:nvSpPr>
              <p:cNvPr id="211041" name="Line 19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42" name="Line 19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43" name="Line 19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11003" name="Group 199"/>
          <p:cNvGrpSpPr>
            <a:grpSpLocks/>
          </p:cNvGrpSpPr>
          <p:nvPr/>
        </p:nvGrpSpPr>
        <p:grpSpPr bwMode="auto">
          <a:xfrm>
            <a:off x="5072063" y="4454525"/>
            <a:ext cx="658812" cy="279400"/>
            <a:chOff x="3600" y="219"/>
            <a:chExt cx="360" cy="175"/>
          </a:xfrm>
        </p:grpSpPr>
        <p:sp>
          <p:nvSpPr>
            <p:cNvPr id="211021"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22" name="Line 20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23" name="Line 20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24" name="Rectangle 20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25"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1026" name="Group 205"/>
            <p:cNvGrpSpPr>
              <a:grpSpLocks/>
            </p:cNvGrpSpPr>
            <p:nvPr/>
          </p:nvGrpSpPr>
          <p:grpSpPr bwMode="auto">
            <a:xfrm>
              <a:off x="3686" y="244"/>
              <a:ext cx="177" cy="66"/>
              <a:chOff x="2848" y="848"/>
              <a:chExt cx="140" cy="98"/>
            </a:xfrm>
          </p:grpSpPr>
          <p:sp>
            <p:nvSpPr>
              <p:cNvPr id="211031" name="Line 20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32" name="Line 20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33" name="Line 20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1027" name="Group 209"/>
            <p:cNvGrpSpPr>
              <a:grpSpLocks/>
            </p:cNvGrpSpPr>
            <p:nvPr/>
          </p:nvGrpSpPr>
          <p:grpSpPr bwMode="auto">
            <a:xfrm flipV="1">
              <a:off x="3686" y="243"/>
              <a:ext cx="177" cy="66"/>
              <a:chOff x="2848" y="848"/>
              <a:chExt cx="140" cy="98"/>
            </a:xfrm>
          </p:grpSpPr>
          <p:sp>
            <p:nvSpPr>
              <p:cNvPr id="211028" name="Line 21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29" name="Line 21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30" name="Line 21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11004" name="Group 213"/>
          <p:cNvGrpSpPr>
            <a:grpSpLocks/>
          </p:cNvGrpSpPr>
          <p:nvPr/>
        </p:nvGrpSpPr>
        <p:grpSpPr bwMode="auto">
          <a:xfrm>
            <a:off x="4014788" y="4003675"/>
            <a:ext cx="660400" cy="279400"/>
            <a:chOff x="3600" y="219"/>
            <a:chExt cx="360" cy="175"/>
          </a:xfrm>
        </p:grpSpPr>
        <p:sp>
          <p:nvSpPr>
            <p:cNvPr id="211008"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09" name="Line 21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10" name="Line 21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11" name="Rectangle 21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11012"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211013" name="Group 219"/>
            <p:cNvGrpSpPr>
              <a:grpSpLocks/>
            </p:cNvGrpSpPr>
            <p:nvPr/>
          </p:nvGrpSpPr>
          <p:grpSpPr bwMode="auto">
            <a:xfrm>
              <a:off x="3686" y="244"/>
              <a:ext cx="177" cy="66"/>
              <a:chOff x="2848" y="848"/>
              <a:chExt cx="140" cy="98"/>
            </a:xfrm>
          </p:grpSpPr>
          <p:sp>
            <p:nvSpPr>
              <p:cNvPr id="211018" name="Line 2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19" name="Line 2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20" name="Line 2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1014" name="Group 223"/>
            <p:cNvGrpSpPr>
              <a:grpSpLocks/>
            </p:cNvGrpSpPr>
            <p:nvPr/>
          </p:nvGrpSpPr>
          <p:grpSpPr bwMode="auto">
            <a:xfrm flipV="1">
              <a:off x="3686" y="243"/>
              <a:ext cx="177" cy="66"/>
              <a:chOff x="2848" y="848"/>
              <a:chExt cx="140" cy="98"/>
            </a:xfrm>
          </p:grpSpPr>
          <p:sp>
            <p:nvSpPr>
              <p:cNvPr id="211015" name="Line 22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16" name="Line 22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17" name="Line 22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11005" name="Freeform 227"/>
          <p:cNvSpPr>
            <a:spLocks/>
          </p:cNvSpPr>
          <p:nvPr/>
        </p:nvSpPr>
        <p:spPr bwMode="auto">
          <a:xfrm>
            <a:off x="3259138" y="1725613"/>
            <a:ext cx="3589337" cy="2933700"/>
          </a:xfrm>
          <a:custGeom>
            <a:avLst/>
            <a:gdLst>
              <a:gd name="T0" fmla="*/ 0 w 1716"/>
              <a:gd name="T1" fmla="*/ 0 h 1542"/>
              <a:gd name="T2" fmla="*/ 1627559344 w 1716"/>
              <a:gd name="T3" fmla="*/ 152023497 h 1542"/>
              <a:gd name="T4" fmla="*/ 2147483646 w 1716"/>
              <a:gd name="T5" fmla="*/ 825273401 h 1542"/>
              <a:gd name="T6" fmla="*/ 2147483646 w 1716"/>
              <a:gd name="T7" fmla="*/ 2147483646 h 1542"/>
              <a:gd name="T8" fmla="*/ 2147483646 w 1716"/>
              <a:gd name="T9" fmla="*/ 2147483646 h 15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6" h="1542">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cmpd="sng">
            <a:solidFill>
              <a:srgbClr val="FF00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06" name="Line 228"/>
          <p:cNvSpPr>
            <a:spLocks noChangeShapeType="1"/>
          </p:cNvSpPr>
          <p:nvPr/>
        </p:nvSpPr>
        <p:spPr bwMode="auto">
          <a:xfrm flipV="1">
            <a:off x="4338638" y="4281488"/>
            <a:ext cx="1587" cy="263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07" name="AutoShape 229">
            <a:hlinkClick r:id="" action="ppaction://hlinkshowjump?jump=lastslideviewed" highlightClick="1"/>
          </p:cNvPr>
          <p:cNvSpPr>
            <a:spLocks noChangeArrowheads="1"/>
          </p:cNvSpPr>
          <p:nvPr/>
        </p:nvSpPr>
        <p:spPr bwMode="auto">
          <a:xfrm>
            <a:off x="7443788" y="6324600"/>
            <a:ext cx="442912" cy="3810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49A7F0BE-76F7-472A-85BC-DB81BC9A9D6F}" type="slidenum">
              <a:rPr lang="en-US" altLang="zh-CN" sz="1400" smtClean="0"/>
              <a:pPr>
                <a:spcBef>
                  <a:spcPct val="0"/>
                </a:spcBef>
                <a:buClrTx/>
                <a:buSzTx/>
                <a:buFontTx/>
                <a:buNone/>
              </a:pPr>
              <a:t>184</a:t>
            </a:fld>
            <a:endParaRPr lang="en-US" altLang="zh-CN" sz="1400" smtClean="0"/>
          </a:p>
        </p:txBody>
      </p:sp>
      <p:pic>
        <p:nvPicPr>
          <p:cNvPr id="211971" name="Picture 6" descr="1-10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06550"/>
            <a:ext cx="6253163"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751" name="AutoShape 7"/>
          <p:cNvSpPr>
            <a:spLocks noChangeArrowheads="1"/>
          </p:cNvSpPr>
          <p:nvPr/>
        </p:nvSpPr>
        <p:spPr bwMode="auto">
          <a:xfrm>
            <a:off x="6567488" y="379413"/>
            <a:ext cx="2257425" cy="817562"/>
          </a:xfrm>
          <a:prstGeom prst="wedgeRoundRectCallout">
            <a:avLst>
              <a:gd name="adj1" fmla="val -34245"/>
              <a:gd name="adj2" fmla="val 17097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2400">
                <a:latin typeface="Times New Roman" panose="02020603050405020304" pitchFamily="18" charset="0"/>
                <a:ea typeface="宋体" panose="02010600030101010101" pitchFamily="2" charset="-122"/>
              </a:rPr>
              <a:t>500</a:t>
            </a:r>
            <a:r>
              <a:rPr lang="zh-CN" altLang="en-US" sz="2400">
                <a:latin typeface="Times New Roman" panose="02020603050405020304" pitchFamily="18" charset="0"/>
                <a:ea typeface="宋体" panose="02010600030101010101" pitchFamily="2" charset="-122"/>
              </a:rPr>
              <a:t>到</a:t>
            </a:r>
            <a:r>
              <a:rPr lang="en-US" altLang="zh-CN" sz="2400">
                <a:latin typeface="Times New Roman" panose="02020603050405020304" pitchFamily="18" charset="0"/>
                <a:ea typeface="宋体" panose="02010600030101010101" pitchFamily="2" charset="-122"/>
              </a:rPr>
              <a:t>5000</a:t>
            </a:r>
            <a:r>
              <a:rPr lang="zh-CN" altLang="en-US" sz="2400">
                <a:latin typeface="Times New Roman" panose="02020603050405020304" pitchFamily="18" charset="0"/>
                <a:ea typeface="宋体" panose="02010600030101010101" pitchFamily="2" charset="-122"/>
              </a:rPr>
              <a:t>个家庭用户 </a:t>
            </a:r>
          </a:p>
        </p:txBody>
      </p:sp>
      <p:sp>
        <p:nvSpPr>
          <p:cNvPr id="287754" name="Arc 10"/>
          <p:cNvSpPr>
            <a:spLocks/>
          </p:cNvSpPr>
          <p:nvPr/>
        </p:nvSpPr>
        <p:spPr bwMode="auto">
          <a:xfrm>
            <a:off x="2881313" y="1982788"/>
            <a:ext cx="1096962" cy="2476500"/>
          </a:xfrm>
          <a:custGeom>
            <a:avLst/>
            <a:gdLst>
              <a:gd name="T0" fmla="*/ 13631429 w 43200"/>
              <a:gd name="T1" fmla="*/ 141985236 h 43195"/>
              <a:gd name="T2" fmla="*/ 15564494 w 43200"/>
              <a:gd name="T3" fmla="*/ 141508626 h 43195"/>
              <a:gd name="T4" fmla="*/ 13927380 w 43200"/>
              <a:gd name="T5" fmla="*/ 71000816 h 43195"/>
              <a:gd name="T6" fmla="*/ 0 60000 65536"/>
              <a:gd name="T7" fmla="*/ 0 60000 65536"/>
              <a:gd name="T8" fmla="*/ 0 60000 65536"/>
            </a:gdLst>
            <a:ahLst/>
            <a:cxnLst>
              <a:cxn ang="T6">
                <a:pos x="T0" y="T1"/>
              </a:cxn>
              <a:cxn ang="T7">
                <a:pos x="T2" y="T3"/>
              </a:cxn>
              <a:cxn ang="T8">
                <a:pos x="T4" y="T5"/>
              </a:cxn>
            </a:cxnLst>
            <a:rect l="0" t="0" r="r" b="b"/>
            <a:pathLst>
              <a:path w="43200" h="43195" fill="none" extrusionOk="0">
                <a:moveTo>
                  <a:pt x="21140" y="43195"/>
                </a:moveTo>
                <a:cubicBezTo>
                  <a:pt x="9393" y="42945"/>
                  <a:pt x="0" y="33350"/>
                  <a:pt x="0" y="21600"/>
                </a:cubicBezTo>
                <a:cubicBezTo>
                  <a:pt x="0" y="9670"/>
                  <a:pt x="9670" y="0"/>
                  <a:pt x="21600" y="0"/>
                </a:cubicBezTo>
                <a:cubicBezTo>
                  <a:pt x="33529" y="0"/>
                  <a:pt x="43200" y="9670"/>
                  <a:pt x="43200" y="21600"/>
                </a:cubicBezTo>
                <a:cubicBezTo>
                  <a:pt x="43200" y="32547"/>
                  <a:pt x="35010" y="41763"/>
                  <a:pt x="24139" y="43050"/>
                </a:cubicBezTo>
              </a:path>
              <a:path w="43200" h="43195" stroke="0" extrusionOk="0">
                <a:moveTo>
                  <a:pt x="21140" y="43195"/>
                </a:moveTo>
                <a:cubicBezTo>
                  <a:pt x="9393" y="42945"/>
                  <a:pt x="0" y="33350"/>
                  <a:pt x="0" y="21600"/>
                </a:cubicBezTo>
                <a:cubicBezTo>
                  <a:pt x="0" y="9670"/>
                  <a:pt x="9670" y="0"/>
                  <a:pt x="21600" y="0"/>
                </a:cubicBezTo>
                <a:cubicBezTo>
                  <a:pt x="33529" y="0"/>
                  <a:pt x="43200" y="9670"/>
                  <a:pt x="43200" y="21600"/>
                </a:cubicBezTo>
                <a:cubicBezTo>
                  <a:pt x="43200" y="32547"/>
                  <a:pt x="35010" y="41763"/>
                  <a:pt x="24139" y="43050"/>
                </a:cubicBezTo>
                <a:lnTo>
                  <a:pt x="21600" y="21600"/>
                </a:lnTo>
                <a:lnTo>
                  <a:pt x="21140" y="43195"/>
                </a:lnTo>
                <a:close/>
              </a:path>
            </a:pathLst>
          </a:custGeom>
          <a:noFill/>
          <a:ln w="28575">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7754"/>
                                        </p:tgtEl>
                                        <p:attrNameLst>
                                          <p:attrName>style.visibility</p:attrName>
                                        </p:attrNameLst>
                                      </p:cBhvr>
                                      <p:to>
                                        <p:strVal val="visible"/>
                                      </p:to>
                                    </p:set>
                                    <p:animEffect transition="in" filter="wipe(down)">
                                      <p:cBhvr>
                                        <p:cTn id="7" dur="500"/>
                                        <p:tgtEl>
                                          <p:spTgt spid="287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87751"/>
                                        </p:tgtEl>
                                        <p:attrNameLst>
                                          <p:attrName>style.visibility</p:attrName>
                                        </p:attrNameLst>
                                      </p:cBhvr>
                                      <p:to>
                                        <p:strVal val="visible"/>
                                      </p:to>
                                    </p:set>
                                    <p:animEffect transition="in" filter="wipe(down)">
                                      <p:cBhvr>
                                        <p:cTn id="12" dur="500"/>
                                        <p:tgtEl>
                                          <p:spTgt spid="287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1" grpId="0" animBg="1"/>
      <p:bldP spid="28775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灯片编号占位符 4"/>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BCB7E18-763F-4A27-A9E9-A483DE46F90F}" type="slidenum">
              <a:rPr lang="en-US" altLang="zh-CN" sz="1400" smtClean="0"/>
              <a:pPr>
                <a:spcBef>
                  <a:spcPct val="0"/>
                </a:spcBef>
                <a:buClrTx/>
                <a:buSzTx/>
                <a:buFontTx/>
                <a:buNone/>
              </a:pPr>
              <a:t>185</a:t>
            </a:fld>
            <a:endParaRPr lang="en-US" altLang="zh-CN" sz="1400" smtClean="0"/>
          </a:p>
        </p:txBody>
      </p:sp>
      <p:sp>
        <p:nvSpPr>
          <p:cNvPr id="372740" name="Rectangle 4"/>
          <p:cNvSpPr>
            <a:spLocks noGrp="1" noChangeArrowheads="1"/>
          </p:cNvSpPr>
          <p:nvPr>
            <p:ph type="title"/>
          </p:nvPr>
        </p:nvSpPr>
        <p:spPr/>
        <p:txBody>
          <a:bodyPr/>
          <a:lstStyle/>
          <a:p>
            <a:pPr>
              <a:defRPr/>
            </a:pPr>
            <a:endParaRPr lang="zh-CN" altLang="en-US"/>
          </a:p>
        </p:txBody>
      </p:sp>
      <p:pic>
        <p:nvPicPr>
          <p:cNvPr id="212996" name="Picture 5" descr="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71600"/>
            <a:ext cx="7772400"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42" name="Line 6"/>
          <p:cNvSpPr>
            <a:spLocks noChangeShapeType="1"/>
          </p:cNvSpPr>
          <p:nvPr/>
        </p:nvSpPr>
        <p:spPr bwMode="auto">
          <a:xfrm>
            <a:off x="2400300" y="2552700"/>
            <a:ext cx="3568700" cy="4699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2743" name="Line 7"/>
          <p:cNvSpPr>
            <a:spLocks noChangeShapeType="1"/>
          </p:cNvSpPr>
          <p:nvPr/>
        </p:nvSpPr>
        <p:spPr bwMode="auto">
          <a:xfrm flipH="1" flipV="1">
            <a:off x="2400300" y="2717800"/>
            <a:ext cx="3568700" cy="482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2742"/>
                                        </p:tgtEl>
                                        <p:attrNameLst>
                                          <p:attrName>style.visibility</p:attrName>
                                        </p:attrNameLst>
                                      </p:cBhvr>
                                      <p:to>
                                        <p:strVal val="visible"/>
                                      </p:to>
                                    </p:set>
                                    <p:animEffect transition="in" filter="wipe(up)">
                                      <p:cBhvr>
                                        <p:cTn id="7" dur="500"/>
                                        <p:tgtEl>
                                          <p:spTgt spid="3727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72743"/>
                                        </p:tgtEl>
                                        <p:attrNameLst>
                                          <p:attrName>style.visibility</p:attrName>
                                        </p:attrNameLst>
                                      </p:cBhvr>
                                      <p:to>
                                        <p:strVal val="visible"/>
                                      </p:to>
                                    </p:set>
                                    <p:animEffect transition="in" filter="wipe(down)">
                                      <p:cBhvr>
                                        <p:cTn id="12" dur="500"/>
                                        <p:tgtEl>
                                          <p:spTgt spid="372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2" grpId="0" animBg="1"/>
      <p:bldP spid="37274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4"/>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5AC9262-1469-46BC-8E1E-B03772215BC8}" type="slidenum">
              <a:rPr lang="en-US" altLang="zh-CN" sz="1400" smtClean="0"/>
              <a:pPr>
                <a:spcBef>
                  <a:spcPct val="0"/>
                </a:spcBef>
                <a:buClrTx/>
                <a:buSzTx/>
                <a:buFontTx/>
                <a:buNone/>
              </a:pPr>
              <a:t>186</a:t>
            </a:fld>
            <a:endParaRPr lang="en-US" altLang="zh-CN" sz="1400" smtClean="0"/>
          </a:p>
        </p:txBody>
      </p:sp>
      <p:sp>
        <p:nvSpPr>
          <p:cNvPr id="374788" name="Rectangle 4"/>
          <p:cNvSpPr>
            <a:spLocks noGrp="1" noChangeArrowheads="1"/>
          </p:cNvSpPr>
          <p:nvPr>
            <p:ph type="title"/>
          </p:nvPr>
        </p:nvSpPr>
        <p:spPr/>
        <p:txBody>
          <a:bodyPr/>
          <a:lstStyle/>
          <a:p>
            <a:pPr>
              <a:defRPr/>
            </a:pPr>
            <a:r>
              <a:rPr lang="zh-CN" altLang="en-US">
                <a:solidFill>
                  <a:srgbClr val="008000"/>
                </a:solidFill>
              </a:rPr>
              <a:t>端系统双重作用</a:t>
            </a:r>
          </a:p>
        </p:txBody>
      </p:sp>
      <p:pic>
        <p:nvPicPr>
          <p:cNvPr id="214020" name="Picture 6" descr="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371600"/>
            <a:ext cx="78486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91" name="AutoShape 7"/>
          <p:cNvSpPr>
            <a:spLocks noChangeArrowheads="1"/>
          </p:cNvSpPr>
          <p:nvPr/>
        </p:nvSpPr>
        <p:spPr bwMode="auto">
          <a:xfrm>
            <a:off x="901700" y="5448300"/>
            <a:ext cx="4229100" cy="1041400"/>
          </a:xfrm>
          <a:prstGeom prst="wedgeRoundRectCallout">
            <a:avLst>
              <a:gd name="adj1" fmla="val -14903"/>
              <a:gd name="adj2" fmla="val -166616"/>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b="1">
                <a:solidFill>
                  <a:srgbClr val="FF0000"/>
                </a:solidFill>
                <a:latin typeface="Times New Roman" panose="02020603050405020304" pitchFamily="18" charset="0"/>
                <a:ea typeface="华文中宋" panose="02010600040101010101" pitchFamily="2" charset="-122"/>
              </a:rPr>
              <a:t>F</a:t>
            </a:r>
            <a:r>
              <a:rPr lang="zh-CN" altLang="en-US" sz="2400" b="1">
                <a:solidFill>
                  <a:srgbClr val="FF0000"/>
                </a:solidFill>
                <a:latin typeface="Times New Roman" panose="02020603050405020304" pitchFamily="18" charset="0"/>
                <a:ea typeface="华文中宋" panose="02010600040101010101" pitchFamily="2" charset="-122"/>
              </a:rPr>
              <a:t>向</a:t>
            </a:r>
            <a:r>
              <a:rPr lang="en-US" altLang="zh-CN" sz="2400" b="1">
                <a:solidFill>
                  <a:srgbClr val="FF0000"/>
                </a:solidFill>
                <a:latin typeface="Times New Roman" panose="02020603050405020304" pitchFamily="18" charset="0"/>
                <a:ea typeface="华文中宋" panose="02010600040101010101" pitchFamily="2" charset="-122"/>
              </a:rPr>
              <a:t>E</a:t>
            </a:r>
            <a:r>
              <a:rPr lang="zh-CN" altLang="en-US" sz="2400" b="1">
                <a:solidFill>
                  <a:srgbClr val="FF0000"/>
                </a:solidFill>
                <a:latin typeface="Times New Roman" panose="02020603050405020304" pitchFamily="18" charset="0"/>
                <a:ea typeface="华文中宋" panose="02010600040101010101" pitchFamily="2" charset="-122"/>
              </a:rPr>
              <a:t>请求服务</a:t>
            </a:r>
            <a:r>
              <a:rPr lang="en-US" altLang="zh-CN" sz="2400" b="1">
                <a:solidFill>
                  <a:srgbClr val="FF0000"/>
                </a:solidFill>
                <a:latin typeface="Times New Roman" panose="02020603050405020304" pitchFamily="18" charset="0"/>
                <a:ea typeface="华文中宋" panose="02010600040101010101" pitchFamily="2" charset="-122"/>
              </a:rPr>
              <a:t>——F</a:t>
            </a:r>
            <a:r>
              <a:rPr lang="zh-CN" altLang="en-US" sz="2400" b="1">
                <a:solidFill>
                  <a:srgbClr val="FF0000"/>
                </a:solidFill>
                <a:latin typeface="Times New Roman" panose="02020603050405020304" pitchFamily="18" charset="0"/>
                <a:ea typeface="华文中宋" panose="02010600040101010101" pitchFamily="2" charset="-122"/>
              </a:rPr>
              <a:t>客户机</a:t>
            </a:r>
          </a:p>
          <a:p>
            <a:pPr>
              <a:spcBef>
                <a:spcPct val="0"/>
              </a:spcBef>
              <a:buClrTx/>
              <a:buSzTx/>
              <a:buFontTx/>
              <a:buNone/>
            </a:pPr>
            <a:r>
              <a:rPr lang="en-US" altLang="zh-CN" sz="2400" b="1">
                <a:solidFill>
                  <a:srgbClr val="FF0000"/>
                </a:solidFill>
                <a:latin typeface="Times New Roman" panose="02020603050405020304" pitchFamily="18" charset="0"/>
                <a:ea typeface="华文中宋" panose="02010600040101010101" pitchFamily="2" charset="-122"/>
              </a:rPr>
              <a:t>E</a:t>
            </a:r>
            <a:r>
              <a:rPr lang="zh-CN" altLang="en-US" sz="2400" b="1">
                <a:solidFill>
                  <a:srgbClr val="FF0000"/>
                </a:solidFill>
                <a:latin typeface="Times New Roman" panose="02020603050405020304" pitchFamily="18" charset="0"/>
                <a:ea typeface="华文中宋" panose="02010600040101010101" pitchFamily="2" charset="-122"/>
              </a:rPr>
              <a:t>向</a:t>
            </a:r>
            <a:r>
              <a:rPr lang="en-US" altLang="zh-CN" sz="2400" b="1">
                <a:solidFill>
                  <a:srgbClr val="FF0000"/>
                </a:solidFill>
                <a:latin typeface="Times New Roman" panose="02020603050405020304" pitchFamily="18" charset="0"/>
                <a:ea typeface="华文中宋" panose="02010600040101010101" pitchFamily="2" charset="-122"/>
              </a:rPr>
              <a:t>F</a:t>
            </a:r>
            <a:r>
              <a:rPr lang="zh-CN" altLang="en-US" sz="2400" b="1">
                <a:solidFill>
                  <a:srgbClr val="FF0000"/>
                </a:solidFill>
                <a:latin typeface="Times New Roman" panose="02020603050405020304" pitchFamily="18" charset="0"/>
                <a:ea typeface="华文中宋" panose="02010600040101010101" pitchFamily="2" charset="-122"/>
              </a:rPr>
              <a:t>请求服务</a:t>
            </a:r>
            <a:r>
              <a:rPr lang="en-US" altLang="zh-CN" sz="2400" b="1">
                <a:solidFill>
                  <a:srgbClr val="FF0000"/>
                </a:solidFill>
                <a:latin typeface="Times New Roman" panose="02020603050405020304" pitchFamily="18" charset="0"/>
                <a:ea typeface="华文中宋" panose="02010600040101010101" pitchFamily="2" charset="-122"/>
              </a:rPr>
              <a:t>——F</a:t>
            </a:r>
            <a:r>
              <a:rPr lang="zh-CN" altLang="en-US" sz="2400" b="1">
                <a:solidFill>
                  <a:srgbClr val="FF0000"/>
                </a:solidFill>
                <a:latin typeface="Times New Roman" panose="02020603050405020304" pitchFamily="18" charset="0"/>
                <a:ea typeface="华文中宋" panose="02010600040101010101" pitchFamily="2" charset="-122"/>
              </a:rPr>
              <a:t>服务器</a:t>
            </a:r>
            <a:endParaRPr lang="en-US" altLang="zh-CN" sz="2400" b="1">
              <a:solidFill>
                <a:srgbClr val="FF0000"/>
              </a:solidFill>
              <a:latin typeface="Times New Roman" panose="02020603050405020304" pitchFamily="18" charset="0"/>
              <a:ea typeface="华文中宋" panose="02010600040101010101" pitchFamily="2" charset="-122"/>
            </a:endParaRPr>
          </a:p>
        </p:txBody>
      </p:sp>
      <p:sp>
        <p:nvSpPr>
          <p:cNvPr id="374792" name="Line 8"/>
          <p:cNvSpPr>
            <a:spLocks noChangeShapeType="1"/>
          </p:cNvSpPr>
          <p:nvPr/>
        </p:nvSpPr>
        <p:spPr bwMode="auto">
          <a:xfrm flipH="1">
            <a:off x="2908300" y="2044700"/>
            <a:ext cx="749300" cy="2235200"/>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3" name="Line 9"/>
          <p:cNvSpPr>
            <a:spLocks noChangeShapeType="1"/>
          </p:cNvSpPr>
          <p:nvPr/>
        </p:nvSpPr>
        <p:spPr bwMode="auto">
          <a:xfrm flipH="1">
            <a:off x="2908300" y="2044700"/>
            <a:ext cx="749300" cy="22352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4791"/>
                                        </p:tgtEl>
                                        <p:attrNameLst>
                                          <p:attrName>style.visibility</p:attrName>
                                        </p:attrNameLst>
                                      </p:cBhvr>
                                      <p:to>
                                        <p:strVal val="visible"/>
                                      </p:to>
                                    </p:set>
                                    <p:animEffect transition="in" filter="dissolve">
                                      <p:cBhvr>
                                        <p:cTn id="7" dur="500"/>
                                        <p:tgtEl>
                                          <p:spTgt spid="3747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74792"/>
                                        </p:tgtEl>
                                        <p:attrNameLst>
                                          <p:attrName>style.visibility</p:attrName>
                                        </p:attrNameLst>
                                      </p:cBhvr>
                                      <p:to>
                                        <p:strVal val="visible"/>
                                      </p:to>
                                    </p:set>
                                    <p:animEffect transition="in" filter="wipe(down)">
                                      <p:cBhvr>
                                        <p:cTn id="12" dur="500"/>
                                        <p:tgtEl>
                                          <p:spTgt spid="3747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4793"/>
                                        </p:tgtEl>
                                        <p:attrNameLst>
                                          <p:attrName>style.visibility</p:attrName>
                                        </p:attrNameLst>
                                      </p:cBhvr>
                                      <p:to>
                                        <p:strVal val="visible"/>
                                      </p:to>
                                    </p:set>
                                    <p:animEffect transition="in" filter="wipe(up)">
                                      <p:cBhvr>
                                        <p:cTn id="17" dur="500"/>
                                        <p:tgtEl>
                                          <p:spTgt spid="3747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1" grpId="0" animBg="1"/>
      <p:bldP spid="374792" grpId="0" animBg="1"/>
      <p:bldP spid="37479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DDC4718-47C0-451C-9726-31C5EC85C5B8}" type="slidenum">
              <a:rPr lang="en-US" altLang="zh-CN" sz="1400" smtClean="0"/>
              <a:pPr>
                <a:spcBef>
                  <a:spcPct val="0"/>
                </a:spcBef>
                <a:buClrTx/>
                <a:buSzTx/>
                <a:buFontTx/>
                <a:buNone/>
              </a:pPr>
              <a:t>187</a:t>
            </a:fld>
            <a:endParaRPr lang="en-US" altLang="zh-CN" sz="1400" smtClean="0"/>
          </a:p>
        </p:txBody>
      </p:sp>
      <p:sp>
        <p:nvSpPr>
          <p:cNvPr id="379910" name="Rectangle 6"/>
          <p:cNvSpPr>
            <a:spLocks noGrp="1" noChangeArrowheads="1"/>
          </p:cNvSpPr>
          <p:nvPr>
            <p:ph type="title"/>
          </p:nvPr>
        </p:nvSpPr>
        <p:spPr>
          <a:xfrm>
            <a:off x="533400" y="411163"/>
            <a:ext cx="8397875" cy="831850"/>
          </a:xfrm>
        </p:spPr>
        <p:txBody>
          <a:bodyPr/>
          <a:lstStyle/>
          <a:p>
            <a:pPr>
              <a:defRPr/>
            </a:pPr>
            <a:r>
              <a:rPr lang="zh-CN" altLang="en-US"/>
              <a:t>分组构成</a:t>
            </a:r>
          </a:p>
        </p:txBody>
      </p:sp>
      <p:graphicFrame>
        <p:nvGraphicFramePr>
          <p:cNvPr id="215044" name="Object 5"/>
          <p:cNvGraphicFramePr>
            <a:graphicFrameLocks noGrp="1" noChangeAspect="1"/>
          </p:cNvGraphicFramePr>
          <p:nvPr>
            <p:ph idx="1"/>
          </p:nvPr>
        </p:nvGraphicFramePr>
        <p:xfrm>
          <a:off x="901700" y="2209800"/>
          <a:ext cx="7404100" cy="2476500"/>
        </p:xfrm>
        <a:graphic>
          <a:graphicData uri="http://schemas.openxmlformats.org/presentationml/2006/ole">
            <mc:AlternateContent xmlns:mc="http://schemas.openxmlformats.org/markup-compatibility/2006">
              <mc:Choice xmlns:v="urn:schemas-microsoft-com:vml" Requires="v">
                <p:oleObj spid="_x0000_s215131" name="演示文稿" r:id="rId3" imgW="4572000" imgH="3429000" progId="PowerPoint.Show.8">
                  <p:embed/>
                </p:oleObj>
              </mc:Choice>
              <mc:Fallback>
                <p:oleObj name="演示文稿" r:id="rId3" imgW="4572000" imgH="3429000" progId="PowerPoint.Show.8">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l="696" t="4518" r="18861" b="61880"/>
                      <a:stretch>
                        <a:fillRect/>
                      </a:stretch>
                    </p:blipFill>
                    <p:spPr bwMode="auto">
                      <a:xfrm>
                        <a:off x="901700" y="2209800"/>
                        <a:ext cx="7404100" cy="247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912" name="AutoShape 8"/>
          <p:cNvSpPr>
            <a:spLocks noChangeArrowheads="1"/>
          </p:cNvSpPr>
          <p:nvPr/>
        </p:nvSpPr>
        <p:spPr bwMode="auto">
          <a:xfrm>
            <a:off x="4559300" y="1117600"/>
            <a:ext cx="2197100" cy="584200"/>
          </a:xfrm>
          <a:prstGeom prst="wedgeRoundRectCallout">
            <a:avLst>
              <a:gd name="adj1" fmla="val -44796"/>
              <a:gd name="adj2" fmla="val 127718"/>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rgbClr val="FF0000"/>
                </a:solidFill>
                <a:latin typeface="华文中宋" panose="02010600040101010101" pitchFamily="2" charset="-122"/>
                <a:ea typeface="华文中宋" panose="02010600040101010101" pitchFamily="2" charset="-122"/>
              </a:rPr>
              <a:t>要发送的信息</a:t>
            </a:r>
          </a:p>
        </p:txBody>
      </p:sp>
      <p:sp>
        <p:nvSpPr>
          <p:cNvPr id="379913" name="AutoShape 9"/>
          <p:cNvSpPr>
            <a:spLocks/>
          </p:cNvSpPr>
          <p:nvPr/>
        </p:nvSpPr>
        <p:spPr bwMode="auto">
          <a:xfrm rot="-5400000">
            <a:off x="2317750" y="3295650"/>
            <a:ext cx="88900" cy="2209800"/>
          </a:xfrm>
          <a:prstGeom prst="leftBrace">
            <a:avLst>
              <a:gd name="adj1" fmla="val 207143"/>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79914" name="AutoShape 10"/>
          <p:cNvSpPr>
            <a:spLocks/>
          </p:cNvSpPr>
          <p:nvPr/>
        </p:nvSpPr>
        <p:spPr bwMode="auto">
          <a:xfrm rot="-5400000">
            <a:off x="4743450" y="3384550"/>
            <a:ext cx="88900" cy="2032000"/>
          </a:xfrm>
          <a:prstGeom prst="leftBrace">
            <a:avLst>
              <a:gd name="adj1" fmla="val 190476"/>
              <a:gd name="adj2" fmla="val 50000"/>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9912"/>
                                        </p:tgtEl>
                                        <p:attrNameLst>
                                          <p:attrName>style.visibility</p:attrName>
                                        </p:attrNameLst>
                                      </p:cBhvr>
                                      <p:to>
                                        <p:strVal val="visible"/>
                                      </p:to>
                                    </p:set>
                                    <p:animEffect transition="in" filter="dissolve">
                                      <p:cBhvr>
                                        <p:cTn id="7" dur="500"/>
                                        <p:tgtEl>
                                          <p:spTgt spid="3799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79913"/>
                                        </p:tgtEl>
                                        <p:attrNameLst>
                                          <p:attrName>style.visibility</p:attrName>
                                        </p:attrNameLst>
                                      </p:cBhvr>
                                      <p:to>
                                        <p:strVal val="visible"/>
                                      </p:to>
                                    </p:set>
                                    <p:animEffect transition="in" filter="wipe(down)">
                                      <p:cBhvr>
                                        <p:cTn id="12" dur="500"/>
                                        <p:tgtEl>
                                          <p:spTgt spid="3799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79914"/>
                                        </p:tgtEl>
                                        <p:attrNameLst>
                                          <p:attrName>style.visibility</p:attrName>
                                        </p:attrNameLst>
                                      </p:cBhvr>
                                      <p:to>
                                        <p:strVal val="visible"/>
                                      </p:to>
                                    </p:set>
                                    <p:animEffect transition="in" filter="wipe(down)">
                                      <p:cBhvr>
                                        <p:cTn id="17" dur="500"/>
                                        <p:tgtEl>
                                          <p:spTgt spid="379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12" grpId="0" animBg="1"/>
      <p:bldP spid="379913" grpId="0" animBg="1"/>
      <p:bldP spid="379914"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42553C2-F81B-4AB3-A34E-F7B163A4BE16}" type="slidenum">
              <a:rPr lang="en-US" altLang="zh-CN" sz="1400" smtClean="0"/>
              <a:pPr>
                <a:spcBef>
                  <a:spcPct val="0"/>
                </a:spcBef>
                <a:buClrTx/>
                <a:buSzTx/>
                <a:buFontTx/>
                <a:buNone/>
              </a:pPr>
              <a:t>188</a:t>
            </a:fld>
            <a:endParaRPr lang="en-US" altLang="zh-CN" sz="1400" smtClean="0"/>
          </a:p>
        </p:txBody>
      </p:sp>
      <p:sp>
        <p:nvSpPr>
          <p:cNvPr id="369666" name="Rectangle 2"/>
          <p:cNvSpPr>
            <a:spLocks noGrp="1" noChangeArrowheads="1"/>
          </p:cNvSpPr>
          <p:nvPr>
            <p:ph type="title"/>
          </p:nvPr>
        </p:nvSpPr>
        <p:spPr>
          <a:xfrm>
            <a:off x="533400" y="411163"/>
            <a:ext cx="8397875" cy="831850"/>
          </a:xfrm>
        </p:spPr>
        <p:txBody>
          <a:bodyPr/>
          <a:lstStyle/>
          <a:p>
            <a:pPr>
              <a:defRPr/>
            </a:pPr>
            <a:r>
              <a:rPr lang="zh-CN" altLang="en-US"/>
              <a:t>补充题</a:t>
            </a:r>
          </a:p>
        </p:txBody>
      </p:sp>
      <p:sp>
        <p:nvSpPr>
          <p:cNvPr id="216068" name="Rectangle 3"/>
          <p:cNvSpPr>
            <a:spLocks noGrp="1" noChangeArrowheads="1"/>
          </p:cNvSpPr>
          <p:nvPr>
            <p:ph type="body" idx="1"/>
          </p:nvPr>
        </p:nvSpPr>
        <p:spPr>
          <a:xfrm>
            <a:off x="533400" y="1193800"/>
            <a:ext cx="7772400" cy="5308600"/>
          </a:xfrm>
        </p:spPr>
        <p:txBody>
          <a:bodyPr/>
          <a:lstStyle/>
          <a:p>
            <a:pPr marL="533400" indent="-533400" eaLnBrk="1">
              <a:buFont typeface="Wingdings" panose="05000000000000000000" pitchFamily="2" charset="2"/>
              <a:buAutoNum type="arabicPeriod"/>
            </a:pPr>
            <a:r>
              <a:rPr lang="zh-CN" altLang="en-US" b="1" smtClean="0">
                <a:latin typeface="方正大标宋简体" panose="02010601030101010101" pitchFamily="2" charset="-122"/>
                <a:ea typeface="华文中宋" panose="02010600040101010101" pitchFamily="2" charset="-122"/>
              </a:rPr>
              <a:t>简述面向连接和无连接</a:t>
            </a:r>
            <a:r>
              <a:rPr lang="zh-CN" altLang="en-US" b="1" smtClean="0">
                <a:latin typeface="方正大标宋简体" panose="02010601030101010101" pitchFamily="2" charset="-122"/>
                <a:ea typeface="方正大标宋简体" panose="02010601030101010101" pitchFamily="2" charset="-122"/>
              </a:rPr>
              <a:t>两种服务的特点。</a:t>
            </a:r>
            <a:endParaRPr lang="zh-CN" altLang="en-US" b="1" smtClean="0">
              <a:latin typeface="方正大标宋简体" panose="02010601030101010101" pitchFamily="2" charset="-122"/>
              <a:ea typeface="华文中宋" panose="02010600040101010101" pitchFamily="2" charset="-122"/>
            </a:endParaRPr>
          </a:p>
          <a:p>
            <a:pPr marL="533400" indent="-533400" eaLnBrk="1">
              <a:buFont typeface="Wingdings" panose="05000000000000000000" pitchFamily="2" charset="2"/>
              <a:buAutoNum type="arabicPeriod"/>
            </a:pPr>
            <a:r>
              <a:rPr lang="zh-CN" altLang="en-US" b="1" smtClean="0">
                <a:latin typeface="方正大标宋简体" panose="02010601030101010101" pitchFamily="2" charset="-122"/>
                <a:ea typeface="华文中宋" panose="02010600040101010101" pitchFamily="2" charset="-122"/>
              </a:rPr>
              <a:t>什么是多路复用？常分为哪两种类型。</a:t>
            </a:r>
          </a:p>
          <a:p>
            <a:pPr marL="533400" indent="-533400" eaLnBrk="1">
              <a:buFont typeface="Wingdings" panose="05000000000000000000" pitchFamily="2" charset="2"/>
              <a:buAutoNum type="arabicPeriod"/>
            </a:pPr>
            <a:r>
              <a:rPr lang="zh-CN" altLang="en-US" b="1" smtClean="0">
                <a:latin typeface="方正大标宋简体" panose="02010601030101010101" pitchFamily="2" charset="-122"/>
                <a:ea typeface="华文中宋" panose="02010600040101010101" pitchFamily="2" charset="-122"/>
              </a:rPr>
              <a:t>简述</a:t>
            </a:r>
            <a:r>
              <a:rPr lang="zh-CN" altLang="en-US" b="1" smtClean="0">
                <a:latin typeface="方正大标宋简体" panose="02010601030101010101" pitchFamily="2" charset="-122"/>
                <a:ea typeface="方正大标宋简体" panose="02010601030101010101" pitchFamily="2" charset="-122"/>
              </a:rPr>
              <a:t>电路交换和分组交换特点及工作过程。</a:t>
            </a:r>
            <a:endParaRPr lang="zh-CN" altLang="en-US" b="1" smtClean="0">
              <a:latin typeface="方正大标宋简体" panose="02010601030101010101" pitchFamily="2" charset="-122"/>
              <a:ea typeface="华文中宋" panose="02010600040101010101" pitchFamily="2" charset="-122"/>
            </a:endParaRPr>
          </a:p>
          <a:p>
            <a:pPr marL="533400" indent="-533400" eaLnBrk="1">
              <a:buFont typeface="Wingdings" panose="05000000000000000000" pitchFamily="2" charset="2"/>
              <a:buAutoNum type="arabicPeriod"/>
            </a:pPr>
            <a:r>
              <a:rPr lang="zh-CN" altLang="en-US" b="1" smtClean="0">
                <a:latin typeface="方正大标宋简体" panose="02010601030101010101" pitchFamily="2" charset="-122"/>
                <a:ea typeface="华文中宋" panose="02010600040101010101" pitchFamily="2" charset="-122"/>
              </a:rPr>
              <a:t>简述同轴电缆的两种类型。什么是</a:t>
            </a:r>
            <a:r>
              <a:rPr lang="zh-CN" altLang="en-US" b="1" smtClean="0">
                <a:latin typeface="方正大标宋简体" panose="02010601030101010101" pitchFamily="2" charset="-122"/>
                <a:ea typeface="华文中宋" panose="02010600040101010101" pitchFamily="2" charset="-122"/>
                <a:hlinkClick r:id="" action="ppaction://customshow?id=52&amp;return=true"/>
              </a:rPr>
              <a:t>基带传输</a:t>
            </a:r>
            <a:r>
              <a:rPr lang="zh-CN" altLang="en-US" b="1" smtClean="0">
                <a:latin typeface="方正大标宋简体" panose="02010601030101010101" pitchFamily="2" charset="-122"/>
                <a:ea typeface="华文中宋" panose="02010600040101010101" pitchFamily="2" charset="-122"/>
              </a:rPr>
              <a:t>和宽带传输？</a:t>
            </a:r>
          </a:p>
          <a:p>
            <a:pPr marL="533400" indent="-533400" eaLnBrk="1">
              <a:buFont typeface="Wingdings" panose="05000000000000000000" pitchFamily="2" charset="2"/>
              <a:buAutoNum type="arabicPeriod"/>
            </a:pPr>
            <a:r>
              <a:rPr lang="zh-CN" altLang="en-US" b="1" smtClean="0">
                <a:latin typeface="方正大标宋简体" panose="02010601030101010101" pitchFamily="2" charset="-122"/>
                <a:ea typeface="华文中宋" panose="02010600040101010101" pitchFamily="2" charset="-122"/>
              </a:rPr>
              <a:t>简述光纤的</a:t>
            </a:r>
            <a:r>
              <a:rPr lang="zh-CN" altLang="en-US" b="1" smtClean="0">
                <a:latin typeface="方正大标宋简体" panose="02010601030101010101" pitchFamily="2" charset="-122"/>
                <a:ea typeface="华文中宋" panose="02010600040101010101" pitchFamily="2" charset="-122"/>
                <a:hlinkClick r:id="" action="ppaction://customshow?id=27&amp;return=true"/>
              </a:rPr>
              <a:t>两种类型</a:t>
            </a:r>
            <a:r>
              <a:rPr lang="zh-CN" altLang="en-US" b="1" smtClean="0">
                <a:latin typeface="方正大标宋简体" panose="02010601030101010101" pitchFamily="2" charset="-122"/>
                <a:ea typeface="华文中宋" panose="02010600040101010101" pitchFamily="2" charset="-122"/>
              </a:rPr>
              <a:t>及</a:t>
            </a:r>
            <a:r>
              <a:rPr lang="zh-CN" altLang="en-US" b="1" smtClean="0">
                <a:latin typeface="方正大标宋简体" panose="02010601030101010101" pitchFamily="2" charset="-122"/>
                <a:ea typeface="华文中宋" panose="02010600040101010101" pitchFamily="2" charset="-122"/>
                <a:hlinkClick r:id="" action="ppaction://customshow?id=26&amp;return=true"/>
              </a:rPr>
              <a:t>传输系统的构成</a:t>
            </a:r>
            <a:r>
              <a:rPr lang="zh-CN" altLang="en-US" b="1" smtClean="0">
                <a:latin typeface="方正大标宋简体" panose="02010601030101010101" pitchFamily="2" charset="-122"/>
                <a:ea typeface="华文中宋" panose="02010600040101010101" pitchFamily="2" charset="-122"/>
              </a:rPr>
              <a:t>特点。</a:t>
            </a:r>
          </a:p>
          <a:p>
            <a:pPr marL="533400" indent="-533400" eaLnBrk="1">
              <a:buFont typeface="Wingdings" panose="05000000000000000000" pitchFamily="2" charset="2"/>
              <a:buAutoNum type="arabicPeriod"/>
            </a:pPr>
            <a:r>
              <a:rPr lang="zh-CN" altLang="en-US" b="1" smtClean="0">
                <a:latin typeface="方正大标宋简体" panose="02010601030101010101" pitchFamily="2" charset="-122"/>
                <a:ea typeface="华文中宋" panose="02010600040101010101" pitchFamily="2" charset="-122"/>
              </a:rPr>
              <a:t>什么是协议？分层的服务模型？</a:t>
            </a:r>
            <a:endParaRPr lang="en-US" altLang="zh-CN" b="1" smtClean="0">
              <a:latin typeface="方正大标宋简体" panose="02010601030101010101" pitchFamily="2" charset="-122"/>
              <a:ea typeface="华文中宋" panose="02010600040101010101" pitchFamily="2" charset="-122"/>
            </a:endParaRPr>
          </a:p>
          <a:p>
            <a:pPr marL="533400" indent="-533400" eaLnBrk="1">
              <a:buFont typeface="Wingdings" panose="05000000000000000000" pitchFamily="2" charset="2"/>
              <a:buAutoNum type="arabicPeriod"/>
            </a:pPr>
            <a:r>
              <a:rPr lang="zh-CN" altLang="en-US" b="1" smtClean="0">
                <a:latin typeface="方正大标宋简体" panose="02010601030101010101" pitchFamily="2" charset="-122"/>
                <a:ea typeface="华文中宋" panose="02010600040101010101" pitchFamily="2" charset="-122"/>
              </a:rPr>
              <a:t>简述分层的特点和分层后数据的传递过程。</a:t>
            </a:r>
          </a:p>
          <a:p>
            <a:pPr marL="533400" indent="-533400" eaLnBrk="1">
              <a:buFont typeface="Wingdings" panose="05000000000000000000" pitchFamily="2" charset="2"/>
              <a:buAutoNum type="arabicPeriod"/>
            </a:pPr>
            <a:r>
              <a:rPr lang="zh-CN" altLang="en-US" b="1" smtClean="0">
                <a:latin typeface="方正大标宋简体" panose="02010601030101010101" pitchFamily="2" charset="-122"/>
                <a:ea typeface="华文中宋" panose="02010600040101010101" pitchFamily="2" charset="-122"/>
              </a:rPr>
              <a:t>因特网分层模型及各层功能。</a:t>
            </a:r>
          </a:p>
          <a:p>
            <a:pPr marL="533400" indent="-533400" eaLnBrk="1">
              <a:buFont typeface="Wingdings" panose="05000000000000000000" pitchFamily="2" charset="2"/>
              <a:buAutoNum type="arabicPeriod"/>
            </a:pPr>
            <a:endParaRPr lang="zh-CN" altLang="en-US" b="1" smtClean="0">
              <a:latin typeface="方正大标宋简体" panose="02010601030101010101" pitchFamily="2" charset="-122"/>
              <a:ea typeface="华文中宋" panose="02010600040101010101" pitchFamily="2" charset="-122"/>
            </a:endParaRPr>
          </a:p>
          <a:p>
            <a:pPr marL="533400" indent="-533400" eaLnBrk="1">
              <a:buFont typeface="Wingdings" panose="05000000000000000000" pitchFamily="2" charset="2"/>
              <a:buNone/>
            </a:pPr>
            <a:r>
              <a:rPr lang="zh-CN" altLang="en-US" b="1" smtClean="0">
                <a:solidFill>
                  <a:schemeClr val="accent2"/>
                </a:solidFill>
                <a:latin typeface="方正大标宋简体" panose="02010601030101010101" pitchFamily="2" charset="-122"/>
                <a:ea typeface="华文中宋" panose="02010600040101010101" pitchFamily="2" charset="-122"/>
              </a:rPr>
              <a:t>第</a:t>
            </a:r>
            <a:r>
              <a:rPr lang="en-US" altLang="zh-CN" b="1" smtClean="0">
                <a:solidFill>
                  <a:schemeClr val="accent2"/>
                </a:solidFill>
                <a:latin typeface="方正大标宋简体" panose="02010601030101010101" pitchFamily="2" charset="-122"/>
                <a:ea typeface="华文中宋" panose="02010600040101010101" pitchFamily="2" charset="-122"/>
              </a:rPr>
              <a:t>3</a:t>
            </a:r>
            <a:r>
              <a:rPr lang="zh-CN" altLang="en-US" b="1" smtClean="0">
                <a:solidFill>
                  <a:schemeClr val="accent2"/>
                </a:solidFill>
                <a:latin typeface="方正大标宋简体" panose="02010601030101010101" pitchFamily="2" charset="-122"/>
                <a:ea typeface="华文中宋" panose="02010600040101010101" pitchFamily="2" charset="-122"/>
              </a:rPr>
              <a:t>版：</a:t>
            </a:r>
            <a:r>
              <a:rPr lang="zh-CN" altLang="en-US" b="1" smtClean="0">
                <a:latin typeface="方正大标宋简体" panose="02010601030101010101" pitchFamily="2" charset="-122"/>
                <a:ea typeface="华文中宋" panose="02010600040101010101" pitchFamily="2" charset="-122"/>
              </a:rPr>
              <a:t>复习题 </a:t>
            </a:r>
            <a:r>
              <a:rPr lang="en-US" altLang="zh-CN" b="1" smtClean="0">
                <a:latin typeface="方正大标宋简体" panose="02010601030101010101" pitchFamily="2" charset="-122"/>
                <a:ea typeface="华文中宋" panose="02010600040101010101" pitchFamily="2" charset="-122"/>
              </a:rPr>
              <a:t>3</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9</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21</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22</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23  </a:t>
            </a:r>
            <a:r>
              <a:rPr lang="zh-CN" altLang="en-US" b="1" smtClean="0">
                <a:latin typeface="方正大标宋简体" panose="02010601030101010101" pitchFamily="2" charset="-122"/>
                <a:ea typeface="华文中宋" panose="02010600040101010101" pitchFamily="2" charset="-122"/>
              </a:rPr>
              <a:t>习题 </a:t>
            </a:r>
            <a:r>
              <a:rPr lang="en-US" altLang="zh-CN" b="1" smtClean="0">
                <a:latin typeface="方正大标宋简体" panose="02010601030101010101" pitchFamily="2" charset="-122"/>
                <a:ea typeface="华文中宋" panose="02010600040101010101" pitchFamily="2" charset="-122"/>
              </a:rPr>
              <a:t>20</a:t>
            </a:r>
          </a:p>
          <a:p>
            <a:pPr marL="533400" indent="-533400" eaLnBrk="1">
              <a:buFont typeface="Wingdings" panose="05000000000000000000" pitchFamily="2" charset="2"/>
              <a:buNone/>
            </a:pPr>
            <a:r>
              <a:rPr lang="zh-CN" altLang="en-US" b="1" smtClean="0">
                <a:solidFill>
                  <a:schemeClr val="accent2"/>
                </a:solidFill>
                <a:latin typeface="方正大标宋简体" panose="02010601030101010101" pitchFamily="2" charset="-122"/>
                <a:ea typeface="华文中宋" panose="02010600040101010101" pitchFamily="2" charset="-122"/>
              </a:rPr>
              <a:t>第</a:t>
            </a:r>
            <a:r>
              <a:rPr lang="en-US" altLang="zh-CN" b="1" smtClean="0">
                <a:solidFill>
                  <a:schemeClr val="accent2"/>
                </a:solidFill>
                <a:latin typeface="方正大标宋简体" panose="02010601030101010101" pitchFamily="2" charset="-122"/>
                <a:ea typeface="华文中宋" panose="02010600040101010101" pitchFamily="2" charset="-122"/>
              </a:rPr>
              <a:t>4</a:t>
            </a:r>
            <a:r>
              <a:rPr lang="zh-CN" altLang="en-US" b="1" smtClean="0">
                <a:solidFill>
                  <a:schemeClr val="accent2"/>
                </a:solidFill>
                <a:latin typeface="方正大标宋简体" panose="02010601030101010101" pitchFamily="2" charset="-122"/>
                <a:ea typeface="华文中宋" panose="02010600040101010101" pitchFamily="2" charset="-122"/>
              </a:rPr>
              <a:t>版：</a:t>
            </a:r>
            <a:r>
              <a:rPr lang="zh-CN" altLang="en-US" b="1" smtClean="0">
                <a:latin typeface="方正大标宋简体" panose="02010601030101010101" pitchFamily="2" charset="-122"/>
                <a:ea typeface="华文中宋" panose="02010600040101010101" pitchFamily="2" charset="-122"/>
              </a:rPr>
              <a:t>复习题 </a:t>
            </a:r>
            <a:r>
              <a:rPr lang="en-US" altLang="zh-CN" b="1" smtClean="0">
                <a:latin typeface="方正大标宋简体" panose="02010601030101010101" pitchFamily="2" charset="-122"/>
                <a:ea typeface="华文中宋" panose="02010600040101010101" pitchFamily="2" charset="-122"/>
              </a:rPr>
              <a:t>3</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13</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23</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24</a:t>
            </a:r>
            <a:r>
              <a:rPr lang="zh-CN" altLang="en-US" b="1" smtClean="0">
                <a:latin typeface="方正大标宋简体" panose="0201060103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25  </a:t>
            </a:r>
            <a:r>
              <a:rPr lang="zh-CN" altLang="en-US" b="1" smtClean="0">
                <a:latin typeface="方正大标宋简体" panose="02010601030101010101" pitchFamily="2" charset="-122"/>
                <a:ea typeface="华文中宋" panose="02010600040101010101" pitchFamily="2" charset="-122"/>
              </a:rPr>
              <a:t>习题 </a:t>
            </a:r>
            <a:r>
              <a:rPr lang="en-US" altLang="zh-CN" b="1" smtClean="0">
                <a:latin typeface="方正大标宋简体" panose="02010601030101010101" pitchFamily="2" charset="-122"/>
                <a:ea typeface="华文中宋" panose="02010600040101010101" pitchFamily="2" charset="-122"/>
              </a:rPr>
              <a:t>24</a:t>
            </a: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11163"/>
            <a:ext cx="8397875" cy="831850"/>
          </a:xfrm>
        </p:spPr>
        <p:txBody>
          <a:bodyPr/>
          <a:lstStyle/>
          <a:p>
            <a:pPr algn="ctr">
              <a:defRPr/>
            </a:pPr>
            <a:r>
              <a:rPr lang="zh-CN" altLang="en-US" dirty="0" smtClean="0">
                <a:solidFill>
                  <a:srgbClr val="008000"/>
                </a:solidFill>
              </a:rPr>
              <a:t>因特网具体构成描述</a:t>
            </a:r>
            <a:endParaRPr lang="zh-CN" altLang="en-US" dirty="0">
              <a:solidFill>
                <a:srgbClr val="008000"/>
              </a:solidFill>
            </a:endParaRPr>
          </a:p>
        </p:txBody>
      </p:sp>
      <p:sp>
        <p:nvSpPr>
          <p:cNvPr id="23555"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8E0337B-9912-4BC6-B7B9-82909BBC2423}"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19</a:t>
            </a:fld>
            <a:endParaRPr lang="en-US" altLang="zh-CN" sz="1400" smtClean="0">
              <a:latin typeface="微软雅黑" panose="020B0503020204020204" pitchFamily="34" charset="-122"/>
              <a:ea typeface="微软雅黑" panose="020B0503020204020204" pitchFamily="34" charset="-122"/>
            </a:endParaRPr>
          </a:p>
        </p:txBody>
      </p:sp>
      <p:graphicFrame>
        <p:nvGraphicFramePr>
          <p:cNvPr id="6" name="内容占位符 5"/>
          <p:cNvGraphicFramePr>
            <a:graphicFrameLocks noGrp="1"/>
          </p:cNvGraphicFramePr>
          <p:nvPr>
            <p:ph idx="1"/>
            <p:extLst>
              <p:ext uri="{D42A27DB-BD31-4B8C-83A1-F6EECF244321}">
                <p14:modId xmlns:p14="http://schemas.microsoft.com/office/powerpoint/2010/main" val="3814836474"/>
              </p:ext>
            </p:extLst>
          </p:nvPr>
        </p:nvGraphicFramePr>
        <p:xfrm>
          <a:off x="1548468" y="1937857"/>
          <a:ext cx="6840523" cy="4310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11163"/>
            <a:ext cx="8397875" cy="831850"/>
          </a:xfrm>
        </p:spPr>
        <p:txBody>
          <a:bodyPr/>
          <a:lstStyle/>
          <a:p>
            <a:pPr>
              <a:defRPr/>
            </a:pPr>
            <a:r>
              <a:rPr lang="zh-CN" altLang="en-US" dirty="0" smtClean="0"/>
              <a:t>课程介绍</a:t>
            </a:r>
            <a:endParaRPr lang="zh-CN" altLang="en-US" dirty="0"/>
          </a:p>
        </p:txBody>
      </p:sp>
      <p:sp>
        <p:nvSpPr>
          <p:cNvPr id="3" name="内容占位符 2"/>
          <p:cNvSpPr>
            <a:spLocks noGrp="1"/>
          </p:cNvSpPr>
          <p:nvPr>
            <p:ph idx="1"/>
          </p:nvPr>
        </p:nvSpPr>
        <p:spPr>
          <a:xfrm>
            <a:off x="533400" y="1489075"/>
            <a:ext cx="8397875" cy="4759325"/>
          </a:xfrm>
        </p:spPr>
        <p:txBody>
          <a:bodyPr/>
          <a:lstStyle/>
          <a:p>
            <a:pPr eaLnBrk="1">
              <a:defRPr/>
            </a:pPr>
            <a:r>
              <a:rPr lang="zh-CN" altLang="en-US" b="1" dirty="0" smtClean="0">
                <a:solidFill>
                  <a:schemeClr val="accent2"/>
                </a:solidFill>
              </a:rPr>
              <a:t>课程名称：计算机网络</a:t>
            </a:r>
            <a:endParaRPr lang="en-US" altLang="zh-CN" b="1" dirty="0" smtClean="0">
              <a:solidFill>
                <a:schemeClr val="accent2"/>
              </a:solidFill>
            </a:endParaRPr>
          </a:p>
          <a:p>
            <a:pPr eaLnBrk="1">
              <a:defRPr/>
            </a:pPr>
            <a:r>
              <a:rPr lang="zh-CN" altLang="en-US" b="1" dirty="0" smtClean="0">
                <a:solidFill>
                  <a:schemeClr val="accent2"/>
                </a:solidFill>
              </a:rPr>
              <a:t>主讲人：朴学峰（软件学院）、刘扬（计算机学院）</a:t>
            </a:r>
            <a:endParaRPr lang="en-US" altLang="zh-CN" b="1" dirty="0" smtClean="0">
              <a:solidFill>
                <a:schemeClr val="accent2"/>
              </a:solidFill>
            </a:endParaRPr>
          </a:p>
          <a:p>
            <a:pPr eaLnBrk="1">
              <a:defRPr/>
            </a:pPr>
            <a:r>
              <a:rPr lang="zh-CN" altLang="en-US" b="1" dirty="0" smtClean="0">
                <a:solidFill>
                  <a:schemeClr val="accent2"/>
                </a:solidFill>
              </a:rPr>
              <a:t>时间：周一第二大节、周五第二大节</a:t>
            </a:r>
            <a:endParaRPr lang="en-US" altLang="zh-CN" b="1" dirty="0" smtClean="0">
              <a:solidFill>
                <a:schemeClr val="accent2"/>
              </a:solidFill>
            </a:endParaRPr>
          </a:p>
          <a:p>
            <a:pPr eaLnBrk="1">
              <a:defRPr/>
            </a:pPr>
            <a:r>
              <a:rPr lang="en-US" altLang="zh-CN" b="1" dirty="0" smtClean="0">
                <a:solidFill>
                  <a:schemeClr val="accent2"/>
                </a:solidFill>
              </a:rPr>
              <a:t>10</a:t>
            </a:r>
            <a:r>
              <a:rPr lang="zh-CN" altLang="en-US" b="1" dirty="0" smtClean="0">
                <a:solidFill>
                  <a:schemeClr val="accent2"/>
                </a:solidFill>
              </a:rPr>
              <a:t>月</a:t>
            </a:r>
            <a:r>
              <a:rPr lang="en-US" altLang="zh-CN" b="1" dirty="0" smtClean="0">
                <a:solidFill>
                  <a:schemeClr val="accent2"/>
                </a:solidFill>
              </a:rPr>
              <a:t>10</a:t>
            </a:r>
            <a:r>
              <a:rPr lang="zh-CN" altLang="en-US" b="1" dirty="0" smtClean="0">
                <a:solidFill>
                  <a:schemeClr val="accent2"/>
                </a:solidFill>
              </a:rPr>
              <a:t>日</a:t>
            </a:r>
            <a:r>
              <a:rPr lang="en-US" altLang="zh-CN" b="1" dirty="0" smtClean="0">
                <a:solidFill>
                  <a:schemeClr val="accent2"/>
                </a:solidFill>
              </a:rPr>
              <a:t>- 12</a:t>
            </a:r>
            <a:r>
              <a:rPr lang="zh-CN" altLang="en-US" b="1" dirty="0" smtClean="0">
                <a:solidFill>
                  <a:schemeClr val="accent2"/>
                </a:solidFill>
              </a:rPr>
              <a:t>月</a:t>
            </a:r>
            <a:r>
              <a:rPr lang="en-US" altLang="zh-CN" b="1" dirty="0" smtClean="0">
                <a:solidFill>
                  <a:schemeClr val="accent2"/>
                </a:solidFill>
              </a:rPr>
              <a:t>30</a:t>
            </a:r>
            <a:r>
              <a:rPr lang="zh-CN" altLang="en-US" b="1" dirty="0" smtClean="0">
                <a:solidFill>
                  <a:schemeClr val="accent2"/>
                </a:solidFill>
              </a:rPr>
              <a:t>日</a:t>
            </a:r>
            <a:endParaRPr lang="en-US" altLang="zh-CN" b="1" dirty="0" smtClean="0">
              <a:solidFill>
                <a:schemeClr val="accent2"/>
              </a:solidFill>
            </a:endParaRPr>
          </a:p>
          <a:p>
            <a:pPr eaLnBrk="1">
              <a:defRPr/>
            </a:pPr>
            <a:r>
              <a:rPr lang="zh-CN" altLang="en-US" b="1" dirty="0" smtClean="0">
                <a:solidFill>
                  <a:schemeClr val="accent2"/>
                </a:solidFill>
              </a:rPr>
              <a:t>试验时间：通知</a:t>
            </a:r>
            <a:endParaRPr lang="en-US" altLang="zh-CN" b="1" dirty="0" smtClean="0">
              <a:solidFill>
                <a:schemeClr val="accent2"/>
              </a:solidFill>
            </a:endParaRPr>
          </a:p>
          <a:p>
            <a:pPr eaLnBrk="1">
              <a:defRPr/>
            </a:pPr>
            <a:endParaRPr lang="en-US" altLang="zh-CN" b="1" dirty="0" smtClean="0">
              <a:solidFill>
                <a:schemeClr val="accent2"/>
              </a:solidFill>
            </a:endParaRPr>
          </a:p>
          <a:p>
            <a:pPr eaLnBrk="1">
              <a:defRPr/>
            </a:pPr>
            <a:r>
              <a:rPr lang="zh-CN" altLang="en-US" b="1" dirty="0" smtClean="0">
                <a:solidFill>
                  <a:schemeClr val="accent2"/>
                </a:solidFill>
              </a:rPr>
              <a:t>地点：</a:t>
            </a:r>
            <a:r>
              <a:rPr lang="en-US" altLang="zh-CN" b="1" dirty="0">
                <a:solidFill>
                  <a:schemeClr val="accent2"/>
                </a:solidFill>
              </a:rPr>
              <a:t>M</a:t>
            </a:r>
            <a:r>
              <a:rPr lang="zh-CN" altLang="en-US" b="1" dirty="0" smtClean="0">
                <a:solidFill>
                  <a:schemeClr val="accent2"/>
                </a:solidFill>
              </a:rPr>
              <a:t>楼</a:t>
            </a:r>
            <a:r>
              <a:rPr lang="en-US" altLang="zh-CN" b="1" dirty="0" smtClean="0">
                <a:solidFill>
                  <a:schemeClr val="accent2"/>
                </a:solidFill>
              </a:rPr>
              <a:t>301</a:t>
            </a:r>
          </a:p>
          <a:p>
            <a:pPr eaLnBrk="1">
              <a:defRPr/>
            </a:pPr>
            <a:r>
              <a:rPr lang="zh-CN" altLang="en-US" b="1" dirty="0" smtClean="0">
                <a:solidFill>
                  <a:schemeClr val="accent2"/>
                </a:solidFill>
              </a:rPr>
              <a:t>理论：</a:t>
            </a:r>
            <a:r>
              <a:rPr lang="en-US" altLang="zh-CN" b="1" dirty="0" smtClean="0">
                <a:solidFill>
                  <a:schemeClr val="accent2"/>
                </a:solidFill>
              </a:rPr>
              <a:t>48</a:t>
            </a:r>
            <a:r>
              <a:rPr lang="zh-CN" altLang="en-US" b="1" dirty="0" smtClean="0">
                <a:solidFill>
                  <a:schemeClr val="accent2"/>
                </a:solidFill>
              </a:rPr>
              <a:t>学时</a:t>
            </a:r>
            <a:endParaRPr lang="en-US" altLang="zh-CN" b="1" dirty="0" smtClean="0">
              <a:solidFill>
                <a:schemeClr val="accent2"/>
              </a:solidFill>
            </a:endParaRPr>
          </a:p>
          <a:p>
            <a:pPr eaLnBrk="1">
              <a:defRPr/>
            </a:pPr>
            <a:r>
              <a:rPr lang="zh-CN" altLang="en-US" b="1" dirty="0" smtClean="0">
                <a:solidFill>
                  <a:schemeClr val="accent2"/>
                </a:solidFill>
              </a:rPr>
              <a:t>实验：</a:t>
            </a:r>
            <a:r>
              <a:rPr lang="en-US" altLang="zh-CN" b="1" dirty="0" smtClean="0">
                <a:solidFill>
                  <a:schemeClr val="accent2"/>
                </a:solidFill>
              </a:rPr>
              <a:t>12</a:t>
            </a:r>
            <a:r>
              <a:rPr lang="zh-CN" altLang="en-US" b="1" dirty="0" smtClean="0">
                <a:solidFill>
                  <a:schemeClr val="accent2"/>
                </a:solidFill>
              </a:rPr>
              <a:t>学时</a:t>
            </a:r>
            <a:endParaRPr lang="en-US" altLang="zh-CN" b="1" dirty="0" smtClean="0">
              <a:solidFill>
                <a:schemeClr val="accent2"/>
              </a:solidFill>
            </a:endParaRPr>
          </a:p>
          <a:p>
            <a:pPr eaLnBrk="1">
              <a:defRPr/>
            </a:pPr>
            <a:r>
              <a:rPr lang="zh-CN" altLang="en-US" b="1" dirty="0" smtClean="0">
                <a:solidFill>
                  <a:schemeClr val="accent2"/>
                </a:solidFill>
              </a:rPr>
              <a:t>助教：</a:t>
            </a:r>
            <a:endParaRPr lang="en-US" altLang="zh-CN" b="1" dirty="0" smtClean="0">
              <a:solidFill>
                <a:schemeClr val="accent2"/>
              </a:solidFill>
            </a:endParaRPr>
          </a:p>
          <a:p>
            <a:pPr marL="0" indent="0" eaLnBrk="1">
              <a:buFont typeface="Wingdings" panose="05000000000000000000" pitchFamily="2" charset="2"/>
              <a:buNone/>
              <a:defRPr/>
            </a:pPr>
            <a:endParaRPr lang="zh-CN" altLang="en-US" dirty="0"/>
          </a:p>
        </p:txBody>
      </p:sp>
      <p:sp>
        <p:nvSpPr>
          <p:cNvPr id="5124"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B10DA94B-2D75-40D0-801C-60181AF723F5}" type="slidenum">
              <a:rPr lang="en-US" altLang="zh-CN" sz="1400" smtClean="0"/>
              <a:pPr>
                <a:spcBef>
                  <a:spcPct val="0"/>
                </a:spcBef>
                <a:buClrTx/>
                <a:buSzTx/>
                <a:buFontTx/>
                <a:buNone/>
              </a:pPr>
              <a:t>2</a:t>
            </a:fld>
            <a:endParaRPr lang="en-US" altLang="zh-CN" sz="1400" smtClean="0"/>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B0BB136D-E2F2-4F81-A076-B1C481BA0756}" type="slidenum">
              <a:rPr lang="en-US" altLang="zh-CN" sz="1200" b="1" smtClean="0"/>
              <a:pPr>
                <a:spcBef>
                  <a:spcPct val="0"/>
                </a:spcBef>
                <a:buClrTx/>
                <a:buSzTx/>
                <a:buFontTx/>
                <a:buNone/>
              </a:pPr>
              <a:t>20</a:t>
            </a:fld>
            <a:endParaRPr lang="en-US" altLang="zh-CN" sz="1200" b="1" smtClean="0"/>
          </a:p>
        </p:txBody>
      </p:sp>
      <p:sp>
        <p:nvSpPr>
          <p:cNvPr id="220162" name="Rectangle 2"/>
          <p:cNvSpPr>
            <a:spLocks noGrp="1" noChangeArrowheads="1"/>
          </p:cNvSpPr>
          <p:nvPr>
            <p:ph type="title"/>
          </p:nvPr>
        </p:nvSpPr>
        <p:spPr>
          <a:xfrm>
            <a:off x="533400" y="411163"/>
            <a:ext cx="8397875" cy="831850"/>
          </a:xfrm>
        </p:spPr>
        <p:txBody>
          <a:bodyPr/>
          <a:lstStyle/>
          <a:p>
            <a:pPr>
              <a:defRPr/>
            </a:pPr>
            <a:r>
              <a:rPr lang="zh-CN" altLang="en-US" dirty="0" smtClean="0"/>
              <a:t>（</a:t>
            </a:r>
            <a:r>
              <a:rPr lang="en-US" altLang="zh-CN" dirty="0" smtClean="0"/>
              <a:t>1</a:t>
            </a:r>
            <a:r>
              <a:rPr lang="zh-CN" altLang="en-US" dirty="0" smtClean="0"/>
              <a:t>）计算设备</a:t>
            </a:r>
            <a:endParaRPr lang="zh-CN" altLang="en-US" dirty="0"/>
          </a:p>
        </p:txBody>
      </p:sp>
      <p:sp>
        <p:nvSpPr>
          <p:cNvPr id="220163" name="Rectangle 3"/>
          <p:cNvSpPr>
            <a:spLocks noGrp="1" noChangeArrowheads="1"/>
          </p:cNvSpPr>
          <p:nvPr>
            <p:ph type="body" idx="1"/>
          </p:nvPr>
        </p:nvSpPr>
        <p:spPr>
          <a:xfrm>
            <a:off x="533400" y="1649413"/>
            <a:ext cx="7772400" cy="2995612"/>
          </a:xfrm>
        </p:spPr>
        <p:txBody>
          <a:bodyPr/>
          <a:lstStyle/>
          <a:p>
            <a:pPr eaLnBrk="1">
              <a:lnSpc>
                <a:spcPct val="125000"/>
              </a:lnSpc>
              <a:defRPr/>
            </a:pPr>
            <a:r>
              <a:rPr lang="zh-CN" altLang="en-US" sz="2000" b="1" dirty="0"/>
              <a:t>称为</a:t>
            </a:r>
            <a:r>
              <a:rPr lang="zh-CN" altLang="en-US" sz="2000" b="1" dirty="0">
                <a:solidFill>
                  <a:srgbClr val="FF0000"/>
                </a:solidFill>
              </a:rPr>
              <a:t>主机</a:t>
            </a:r>
            <a:r>
              <a:rPr lang="zh-CN" altLang="en-US" sz="2000" b="1" dirty="0"/>
              <a:t>（</a:t>
            </a:r>
            <a:r>
              <a:rPr lang="en-US" altLang="zh-CN" sz="2000" b="1" dirty="0"/>
              <a:t>host</a:t>
            </a:r>
            <a:r>
              <a:rPr lang="zh-CN" altLang="en-US" sz="2000" b="1" dirty="0"/>
              <a:t>）、</a:t>
            </a:r>
            <a:r>
              <a:rPr lang="zh-CN" altLang="en-US" sz="2000" b="1" dirty="0">
                <a:solidFill>
                  <a:srgbClr val="FF0000"/>
                </a:solidFill>
              </a:rPr>
              <a:t>端系统</a:t>
            </a:r>
            <a:r>
              <a:rPr lang="zh-CN" altLang="en-US" sz="2000" b="1" dirty="0"/>
              <a:t>（</a:t>
            </a:r>
            <a:r>
              <a:rPr lang="en-US" altLang="zh-CN" sz="2000" b="1" dirty="0"/>
              <a:t>end system</a:t>
            </a:r>
            <a:r>
              <a:rPr lang="zh-CN" altLang="en-US" sz="2000" b="1" dirty="0"/>
              <a:t>）</a:t>
            </a:r>
            <a:r>
              <a:rPr lang="zh-CN" altLang="en-US" sz="2000" b="1" dirty="0" smtClean="0"/>
              <a:t>。</a:t>
            </a:r>
            <a:endParaRPr lang="en-US" altLang="zh-CN" sz="2000" b="1" dirty="0" smtClean="0"/>
          </a:p>
          <a:p>
            <a:pPr lvl="1" eaLnBrk="1">
              <a:lnSpc>
                <a:spcPct val="150000"/>
              </a:lnSpc>
              <a:defRPr/>
            </a:pPr>
            <a:r>
              <a:rPr lang="zh-CN" altLang="en-US" sz="1800" b="1" u="sng" dirty="0" smtClean="0">
                <a:solidFill>
                  <a:schemeClr val="accent2"/>
                </a:solidFill>
              </a:rPr>
              <a:t>传统</a:t>
            </a:r>
            <a:r>
              <a:rPr lang="zh-CN" altLang="en-US" sz="1800" b="1" u="sng" dirty="0">
                <a:solidFill>
                  <a:schemeClr val="accent2"/>
                </a:solidFill>
              </a:rPr>
              <a:t>设备</a:t>
            </a:r>
            <a:r>
              <a:rPr lang="zh-CN" altLang="en-US" sz="1800" b="1" dirty="0">
                <a:solidFill>
                  <a:schemeClr val="accent2"/>
                </a:solidFill>
              </a:rPr>
              <a:t>：  </a:t>
            </a:r>
            <a:r>
              <a:rPr lang="en-US" altLang="zh-CN" sz="1800" b="1" dirty="0" smtClean="0"/>
              <a:t>Personal Computer </a:t>
            </a:r>
            <a:r>
              <a:rPr lang="zh-CN" altLang="en-US" sz="1800" b="1" dirty="0"/>
              <a:t>、</a:t>
            </a:r>
            <a:r>
              <a:rPr lang="zh-CN" altLang="en-US" sz="1800" b="1" dirty="0" smtClean="0"/>
              <a:t>工作站</a:t>
            </a:r>
            <a:r>
              <a:rPr lang="en-US" altLang="zh-CN" sz="1800" b="1" dirty="0" smtClean="0"/>
              <a:t>(station)</a:t>
            </a:r>
            <a:r>
              <a:rPr lang="zh-CN" altLang="en-US" sz="1800" b="1" dirty="0" smtClean="0"/>
              <a:t>、服务器</a:t>
            </a:r>
            <a:r>
              <a:rPr lang="en-US" altLang="zh-CN" sz="1800" b="1" dirty="0" smtClean="0"/>
              <a:t>(server)</a:t>
            </a:r>
            <a:r>
              <a:rPr lang="zh-CN" altLang="en-US" sz="1800" b="1" dirty="0" smtClean="0"/>
              <a:t>等</a:t>
            </a:r>
            <a:r>
              <a:rPr lang="zh-CN" altLang="en-US" sz="1800" b="1" dirty="0"/>
              <a:t>；</a:t>
            </a:r>
          </a:p>
          <a:p>
            <a:pPr lvl="1" eaLnBrk="1">
              <a:lnSpc>
                <a:spcPct val="150000"/>
              </a:lnSpc>
              <a:defRPr/>
            </a:pPr>
            <a:r>
              <a:rPr lang="zh-CN" altLang="en-US" sz="1800" b="1" u="sng" dirty="0" smtClean="0">
                <a:solidFill>
                  <a:schemeClr val="accent2"/>
                </a:solidFill>
              </a:rPr>
              <a:t>非</a:t>
            </a:r>
            <a:r>
              <a:rPr lang="zh-CN" altLang="en-US" sz="1800" b="1" u="sng" dirty="0">
                <a:solidFill>
                  <a:schemeClr val="accent2"/>
                </a:solidFill>
              </a:rPr>
              <a:t>传统设备</a:t>
            </a:r>
            <a:r>
              <a:rPr lang="zh-CN" altLang="en-US" sz="1800" b="1" dirty="0">
                <a:solidFill>
                  <a:schemeClr val="accent2"/>
                </a:solidFill>
              </a:rPr>
              <a:t>： </a:t>
            </a:r>
            <a:r>
              <a:rPr lang="en-US" altLang="zh-CN" sz="1800" b="1" dirty="0"/>
              <a:t>PDA(</a:t>
            </a:r>
            <a:r>
              <a:rPr lang="zh-CN" altLang="en-US" sz="1800" b="1" dirty="0"/>
              <a:t>个人数字助手</a:t>
            </a:r>
            <a:r>
              <a:rPr lang="en-US" altLang="zh-CN" sz="1800" b="1" dirty="0"/>
              <a:t>)</a:t>
            </a:r>
            <a:r>
              <a:rPr lang="zh-CN" altLang="en-US" sz="1800" b="1" dirty="0"/>
              <a:t>、</a:t>
            </a:r>
            <a:r>
              <a:rPr lang="en-US" altLang="zh-CN" sz="1800" b="1" dirty="0"/>
              <a:t>TV</a:t>
            </a:r>
            <a:r>
              <a:rPr lang="zh-CN" altLang="en-US" sz="1800" b="1" dirty="0"/>
              <a:t>、移动计算机、汽车等</a:t>
            </a:r>
            <a:r>
              <a:rPr lang="zh-CN" altLang="en-US" sz="1800" b="1" dirty="0" smtClean="0"/>
              <a:t>。</a:t>
            </a:r>
            <a:endParaRPr lang="en-US" altLang="zh-CN" sz="1800" b="1" dirty="0" smtClean="0"/>
          </a:p>
          <a:p>
            <a:pPr lvl="1" eaLnBrk="1">
              <a:lnSpc>
                <a:spcPct val="150000"/>
              </a:lnSpc>
              <a:defRPr/>
            </a:pPr>
            <a:endParaRPr lang="en-US" altLang="zh-CN" sz="1800" b="1" dirty="0"/>
          </a:p>
          <a:p>
            <a:pPr marL="0" indent="0" eaLnBrk="1">
              <a:lnSpc>
                <a:spcPct val="125000"/>
              </a:lnSpc>
              <a:buClr>
                <a:srgbClr val="4D4D4D"/>
              </a:buClr>
              <a:defRPr/>
            </a:pPr>
            <a:r>
              <a:rPr lang="zh-CN" altLang="en-US" sz="2000" b="1" dirty="0" smtClean="0">
                <a:solidFill>
                  <a:schemeClr val="accent2"/>
                </a:solidFill>
              </a:rPr>
              <a:t> </a:t>
            </a:r>
            <a:r>
              <a:rPr lang="zh-CN" altLang="en-US" sz="2000" b="1" dirty="0">
                <a:solidFill>
                  <a:schemeClr val="accent2"/>
                </a:solidFill>
              </a:rPr>
              <a:t>主要功能  ： </a:t>
            </a:r>
            <a:r>
              <a:rPr lang="zh-CN" altLang="en-US" sz="2000" b="1" dirty="0"/>
              <a:t>进行</a:t>
            </a:r>
            <a:r>
              <a:rPr lang="zh-CN" altLang="en-US" sz="2000" b="1" dirty="0">
                <a:solidFill>
                  <a:srgbClr val="FF0000"/>
                </a:solidFill>
              </a:rPr>
              <a:t>数据处理</a:t>
            </a:r>
            <a:r>
              <a:rPr lang="zh-CN" altLang="en-US" sz="2000" b="1" dirty="0"/>
              <a:t>、运行</a:t>
            </a:r>
            <a:r>
              <a:rPr lang="zh-CN" altLang="en-US" sz="2000" b="1" dirty="0">
                <a:solidFill>
                  <a:srgbClr val="FF0000"/>
                </a:solidFill>
              </a:rPr>
              <a:t>网络应用程序</a:t>
            </a:r>
            <a:r>
              <a:rPr lang="zh-CN" altLang="en-US" sz="2000" b="1" dirty="0"/>
              <a:t> 。</a:t>
            </a:r>
          </a:p>
        </p:txBody>
      </p:sp>
      <p:sp>
        <p:nvSpPr>
          <p:cNvPr id="24581" name="Text Box 8"/>
          <p:cNvSpPr txBox="1">
            <a:spLocks noChangeArrowheads="1"/>
          </p:cNvSpPr>
          <p:nvPr/>
        </p:nvSpPr>
        <p:spPr bwMode="auto">
          <a:xfrm>
            <a:off x="928688" y="4419600"/>
            <a:ext cx="69135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endParaRPr lang="zh-CN" altLang="en-US" sz="2000" b="1"/>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E05DFF5-8A39-493E-A98A-4AC551D28B4C}" type="slidenum">
              <a:rPr lang="en-US" altLang="zh-CN" sz="1400" b="1" smtClean="0"/>
              <a:pPr>
                <a:spcBef>
                  <a:spcPct val="0"/>
                </a:spcBef>
                <a:buClrTx/>
                <a:buSzTx/>
                <a:buFontTx/>
                <a:buNone/>
              </a:pPr>
              <a:t>21</a:t>
            </a:fld>
            <a:endParaRPr lang="en-US" altLang="zh-CN" sz="1400" b="1" smtClean="0"/>
          </a:p>
        </p:txBody>
      </p:sp>
      <p:sp>
        <p:nvSpPr>
          <p:cNvPr id="226306" name="Rectangle 2"/>
          <p:cNvSpPr>
            <a:spLocks noGrp="1" noChangeArrowheads="1"/>
          </p:cNvSpPr>
          <p:nvPr>
            <p:ph type="title"/>
          </p:nvPr>
        </p:nvSpPr>
        <p:spPr>
          <a:xfrm>
            <a:off x="533400" y="411163"/>
            <a:ext cx="8397875" cy="831850"/>
          </a:xfrm>
        </p:spPr>
        <p:txBody>
          <a:bodyPr/>
          <a:lstStyle/>
          <a:p>
            <a:pPr>
              <a:defRPr/>
            </a:pPr>
            <a:r>
              <a:rPr lang="zh-CN" altLang="en-US" dirty="0" smtClean="0"/>
              <a:t>（</a:t>
            </a:r>
            <a:r>
              <a:rPr lang="en-US" altLang="zh-CN" dirty="0" smtClean="0"/>
              <a:t>2</a:t>
            </a:r>
            <a:r>
              <a:rPr lang="zh-CN" altLang="en-US" dirty="0" smtClean="0"/>
              <a:t>）连</a:t>
            </a:r>
            <a:r>
              <a:rPr lang="zh-CN" altLang="en-US" dirty="0"/>
              <a:t>网设备</a:t>
            </a:r>
          </a:p>
        </p:txBody>
      </p:sp>
      <p:sp>
        <p:nvSpPr>
          <p:cNvPr id="226307" name="Rectangle 3"/>
          <p:cNvSpPr>
            <a:spLocks noGrp="1" noChangeArrowheads="1"/>
          </p:cNvSpPr>
          <p:nvPr>
            <p:ph type="body" idx="1"/>
          </p:nvPr>
        </p:nvSpPr>
        <p:spPr>
          <a:xfrm>
            <a:off x="425450" y="1819275"/>
            <a:ext cx="3935413" cy="3073400"/>
          </a:xfrm>
        </p:spPr>
        <p:txBody>
          <a:bodyPr/>
          <a:lstStyle/>
          <a:p>
            <a:pPr eaLnBrk="1">
              <a:lnSpc>
                <a:spcPct val="125000"/>
              </a:lnSpc>
              <a:defRPr/>
            </a:pPr>
            <a:r>
              <a:rPr lang="zh-CN" altLang="en-US" sz="2000" b="1" dirty="0" smtClean="0"/>
              <a:t>通信链路</a:t>
            </a:r>
            <a:endParaRPr lang="en-US" altLang="zh-CN" sz="2000" b="1" dirty="0" smtClean="0"/>
          </a:p>
          <a:p>
            <a:pPr lvl="1" eaLnBrk="1">
              <a:lnSpc>
                <a:spcPct val="125000"/>
              </a:lnSpc>
              <a:defRPr/>
            </a:pPr>
            <a:r>
              <a:rPr lang="en-US" altLang="zh-CN" b="1" dirty="0" smtClean="0"/>
              <a:t>communication link</a:t>
            </a:r>
            <a:endParaRPr lang="zh-CN" altLang="en-US" b="1" dirty="0"/>
          </a:p>
          <a:p>
            <a:pPr eaLnBrk="1">
              <a:lnSpc>
                <a:spcPct val="125000"/>
              </a:lnSpc>
              <a:defRPr/>
            </a:pPr>
            <a:r>
              <a:rPr lang="zh-CN" altLang="en-US" sz="2000" b="1" dirty="0" smtClean="0"/>
              <a:t>分组交换机</a:t>
            </a:r>
            <a:endParaRPr lang="en-US" altLang="zh-CN" sz="2000" b="1" dirty="0" smtClean="0"/>
          </a:p>
          <a:p>
            <a:pPr lvl="1" eaLnBrk="1">
              <a:lnSpc>
                <a:spcPct val="125000"/>
              </a:lnSpc>
              <a:defRPr/>
            </a:pPr>
            <a:r>
              <a:rPr lang="en-US" altLang="zh-CN" b="1" dirty="0" smtClean="0"/>
              <a:t>packet switch</a:t>
            </a:r>
          </a:p>
          <a:p>
            <a:pPr marL="0" indent="0" eaLnBrk="1">
              <a:lnSpc>
                <a:spcPct val="125000"/>
              </a:lnSpc>
              <a:buFont typeface="Wingdings" panose="05000000000000000000" pitchFamily="2" charset="2"/>
              <a:buNone/>
              <a:defRPr/>
            </a:pPr>
            <a:endParaRPr lang="zh-CN" altLang="en-US" b="1" dirty="0"/>
          </a:p>
          <a:p>
            <a:pPr marL="0" indent="0" eaLnBrk="1">
              <a:lnSpc>
                <a:spcPct val="125000"/>
              </a:lnSpc>
              <a:buClr>
                <a:srgbClr val="4D4D4D"/>
              </a:buClr>
              <a:buFont typeface="Wingdings" panose="05000000000000000000" pitchFamily="2" charset="2"/>
              <a:buNone/>
              <a:defRPr/>
            </a:pPr>
            <a:r>
              <a:rPr lang="zh-CN" altLang="en-US" sz="2000" b="1" dirty="0" smtClean="0">
                <a:solidFill>
                  <a:schemeClr val="accent2"/>
                </a:solidFill>
              </a:rPr>
              <a:t>主要</a:t>
            </a:r>
            <a:r>
              <a:rPr lang="zh-CN" altLang="en-US" sz="2000" b="1" dirty="0">
                <a:solidFill>
                  <a:schemeClr val="accent2"/>
                </a:solidFill>
              </a:rPr>
              <a:t>功能</a:t>
            </a:r>
            <a:r>
              <a:rPr lang="zh-CN" altLang="en-US" sz="2000" b="1" dirty="0" smtClean="0">
                <a:solidFill>
                  <a:schemeClr val="accent2"/>
                </a:solidFill>
              </a:rPr>
              <a:t>：</a:t>
            </a:r>
            <a:r>
              <a:rPr lang="zh-CN" altLang="en-US" sz="2000" b="1" dirty="0" smtClean="0"/>
              <a:t>保证</a:t>
            </a:r>
            <a:r>
              <a:rPr lang="zh-CN" altLang="en-US" sz="2000" b="1" dirty="0">
                <a:solidFill>
                  <a:srgbClr val="FF0000"/>
                </a:solidFill>
              </a:rPr>
              <a:t>高效、可靠地数据传输</a:t>
            </a:r>
            <a:r>
              <a:rPr lang="zh-CN" altLang="en-US" sz="2000" b="1" dirty="0"/>
              <a:t>。</a:t>
            </a:r>
          </a:p>
        </p:txBody>
      </p:sp>
      <p:grpSp>
        <p:nvGrpSpPr>
          <p:cNvPr id="25605" name="Group 513"/>
          <p:cNvGrpSpPr>
            <a:grpSpLocks/>
          </p:cNvGrpSpPr>
          <p:nvPr/>
        </p:nvGrpSpPr>
        <p:grpSpPr bwMode="auto">
          <a:xfrm>
            <a:off x="4421188" y="1612900"/>
            <a:ext cx="4452937" cy="3995738"/>
            <a:chOff x="2785" y="1016"/>
            <a:chExt cx="2805" cy="2517"/>
          </a:xfrm>
        </p:grpSpPr>
        <p:sp>
          <p:nvSpPr>
            <p:cNvPr id="25606" name="Freeform 7"/>
            <p:cNvSpPr>
              <a:spLocks/>
            </p:cNvSpPr>
            <p:nvPr/>
          </p:nvSpPr>
          <p:spPr bwMode="auto">
            <a:xfrm>
              <a:off x="3135" y="2078"/>
              <a:ext cx="2268" cy="1455"/>
            </a:xfrm>
            <a:custGeom>
              <a:avLst/>
              <a:gdLst>
                <a:gd name="T0" fmla="*/ 31 w 2135"/>
                <a:gd name="T1" fmla="*/ 500 h 1662"/>
                <a:gd name="T2" fmla="*/ 119 w 2135"/>
                <a:gd name="T3" fmla="*/ 59 h 1662"/>
                <a:gd name="T4" fmla="*/ 741 w 2135"/>
                <a:gd name="T5" fmla="*/ 151 h 1662"/>
                <a:gd name="T6" fmla="*/ 1364 w 2135"/>
                <a:gd name="T7" fmla="*/ 77 h 1662"/>
                <a:gd name="T8" fmla="*/ 2258 w 2135"/>
                <a:gd name="T9" fmla="*/ 311 h 1662"/>
                <a:gd name="T10" fmla="*/ 2271 w 2135"/>
                <a:gd name="T11" fmla="*/ 877 h 1662"/>
                <a:gd name="T12" fmla="*/ 1784 w 2135"/>
                <a:gd name="T13" fmla="*/ 1227 h 1662"/>
                <a:gd name="T14" fmla="*/ 918 w 2135"/>
                <a:gd name="T15" fmla="*/ 1162 h 1662"/>
                <a:gd name="T16" fmla="*/ 565 w 2135"/>
                <a:gd name="T17" fmla="*/ 974 h 1662"/>
                <a:gd name="T18" fmla="*/ 206 w 2135"/>
                <a:gd name="T19" fmla="*/ 817 h 1662"/>
                <a:gd name="T20" fmla="*/ 31 w 2135"/>
                <a:gd name="T21" fmla="*/ 50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607" name="Group 512"/>
            <p:cNvGrpSpPr>
              <a:grpSpLocks/>
            </p:cNvGrpSpPr>
            <p:nvPr/>
          </p:nvGrpSpPr>
          <p:grpSpPr bwMode="auto">
            <a:xfrm>
              <a:off x="2785" y="1016"/>
              <a:ext cx="2805" cy="2445"/>
              <a:chOff x="1774" y="1729"/>
              <a:chExt cx="2805" cy="2445"/>
            </a:xfrm>
          </p:grpSpPr>
          <p:sp>
            <p:nvSpPr>
              <p:cNvPr id="25608" name="Freeform 5"/>
              <p:cNvSpPr>
                <a:spLocks/>
              </p:cNvSpPr>
              <p:nvPr/>
            </p:nvSpPr>
            <p:spPr bwMode="auto">
              <a:xfrm>
                <a:off x="3207" y="1956"/>
                <a:ext cx="1372" cy="1098"/>
              </a:xfrm>
              <a:custGeom>
                <a:avLst/>
                <a:gdLst>
                  <a:gd name="T0" fmla="*/ 270 w 1292"/>
                  <a:gd name="T1" fmla="*/ 5 h 1255"/>
                  <a:gd name="T2" fmla="*/ 39 w 1292"/>
                  <a:gd name="T3" fmla="*/ 120 h 1255"/>
                  <a:gd name="T4" fmla="*/ 33 w 1292"/>
                  <a:gd name="T5" fmla="*/ 401 h 1255"/>
                  <a:gd name="T6" fmla="*/ 59 w 1292"/>
                  <a:gd name="T7" fmla="*/ 634 h 1255"/>
                  <a:gd name="T8" fmla="*/ 276 w 1292"/>
                  <a:gd name="T9" fmla="*/ 667 h 1255"/>
                  <a:gd name="T10" fmla="*/ 730 w 1292"/>
                  <a:gd name="T11" fmla="*/ 864 h 1255"/>
                  <a:gd name="T12" fmla="*/ 1122 w 1292"/>
                  <a:gd name="T13" fmla="*/ 947 h 1255"/>
                  <a:gd name="T14" fmla="*/ 1352 w 1292"/>
                  <a:gd name="T15" fmla="*/ 781 h 1255"/>
                  <a:gd name="T16" fmla="*/ 1434 w 1292"/>
                  <a:gd name="T17" fmla="*/ 340 h 1255"/>
                  <a:gd name="T18" fmla="*/ 1359 w 1292"/>
                  <a:gd name="T19" fmla="*/ 162 h 1255"/>
                  <a:gd name="T20" fmla="*/ 844 w 1292"/>
                  <a:gd name="T21" fmla="*/ 88 h 1255"/>
                  <a:gd name="T22" fmla="*/ 270 w 1292"/>
                  <a:gd name="T23" fmla="*/ 5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9" name="Freeform 6"/>
              <p:cNvSpPr>
                <a:spLocks/>
              </p:cNvSpPr>
              <p:nvPr/>
            </p:nvSpPr>
            <p:spPr bwMode="auto">
              <a:xfrm>
                <a:off x="1774" y="1862"/>
                <a:ext cx="1423" cy="1043"/>
              </a:xfrm>
              <a:custGeom>
                <a:avLst/>
                <a:gdLst>
                  <a:gd name="T0" fmla="*/ 620 w 1340"/>
                  <a:gd name="T1" fmla="*/ 32 h 1191"/>
                  <a:gd name="T2" fmla="*/ 92 w 1340"/>
                  <a:gd name="T3" fmla="*/ 46 h 1191"/>
                  <a:gd name="T4" fmla="*/ 66 w 1340"/>
                  <a:gd name="T5" fmla="*/ 308 h 1191"/>
                  <a:gd name="T6" fmla="*/ 32 w 1340"/>
                  <a:gd name="T7" fmla="*/ 553 h 1191"/>
                  <a:gd name="T8" fmla="*/ 126 w 1340"/>
                  <a:gd name="T9" fmla="*/ 667 h 1191"/>
                  <a:gd name="T10" fmla="*/ 606 w 1340"/>
                  <a:gd name="T11" fmla="*/ 672 h 1191"/>
                  <a:gd name="T12" fmla="*/ 722 w 1340"/>
                  <a:gd name="T13" fmla="*/ 865 h 1191"/>
                  <a:gd name="T14" fmla="*/ 1391 w 1340"/>
                  <a:gd name="T15" fmla="*/ 842 h 1191"/>
                  <a:gd name="T16" fmla="*/ 1439 w 1340"/>
                  <a:gd name="T17" fmla="*/ 437 h 1191"/>
                  <a:gd name="T18" fmla="*/ 1358 w 1340"/>
                  <a:gd name="T19" fmla="*/ 263 h 1191"/>
                  <a:gd name="T20" fmla="*/ 857 w 1340"/>
                  <a:gd name="T21" fmla="*/ 221 h 1191"/>
                  <a:gd name="T22" fmla="*/ 620 w 1340"/>
                  <a:gd name="T23" fmla="*/ 32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610" name="Group 8"/>
              <p:cNvGrpSpPr>
                <a:grpSpLocks/>
              </p:cNvGrpSpPr>
              <p:nvPr/>
            </p:nvGrpSpPr>
            <p:grpSpPr bwMode="auto">
              <a:xfrm>
                <a:off x="1863" y="1951"/>
                <a:ext cx="560" cy="210"/>
                <a:chOff x="3552" y="246"/>
                <a:chExt cx="527" cy="248"/>
              </a:xfrm>
            </p:grpSpPr>
            <p:graphicFrame>
              <p:nvGraphicFramePr>
                <p:cNvPr id="25826" name="Object 9"/>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8018" name="Clip" r:id="rId3" imgW="1307263" imgH="1084139" progId="MS_ClipArt_Gallery.2">
                        <p:embed/>
                      </p:oleObj>
                    </mc:Choice>
                    <mc:Fallback>
                      <p:oleObj name="Clip" r:id="rId3" imgW="1307263" imgH="1084139" progId="MS_ClipArt_Gallery.2">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827" name="Object 10"/>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8019" name="Clip" r:id="rId5" imgW="681706" imgH="480401" progId="MS_ClipArt_Gallery.2">
                        <p:embed/>
                      </p:oleObj>
                    </mc:Choice>
                    <mc:Fallback>
                      <p:oleObj name="Clip" r:id="rId5" imgW="681706" imgH="480401" progId="MS_ClipArt_Gallery.2">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828" name="Line 11"/>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611" name="Group 12"/>
              <p:cNvGrpSpPr>
                <a:grpSpLocks/>
              </p:cNvGrpSpPr>
              <p:nvPr/>
            </p:nvGrpSpPr>
            <p:grpSpPr bwMode="auto">
              <a:xfrm>
                <a:off x="1863" y="2342"/>
                <a:ext cx="560" cy="209"/>
                <a:chOff x="3552" y="246"/>
                <a:chExt cx="527" cy="248"/>
              </a:xfrm>
            </p:grpSpPr>
            <p:graphicFrame>
              <p:nvGraphicFramePr>
                <p:cNvPr id="25823" name="Object 13"/>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8020" name="Clip" r:id="rId7" imgW="1307263" imgH="1084139" progId="MS_ClipArt_Gallery.2">
                        <p:embed/>
                      </p:oleObj>
                    </mc:Choice>
                    <mc:Fallback>
                      <p:oleObj name="Clip" r:id="rId7" imgW="1307263" imgH="1084139" progId="MS_ClipArt_Gallery.2">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824" name="Object 14"/>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8021" name="Clip" r:id="rId8" imgW="681706" imgH="480401" progId="MS_ClipArt_Gallery.2">
                        <p:embed/>
                      </p:oleObj>
                    </mc:Choice>
                    <mc:Fallback>
                      <p:oleObj name="Clip" r:id="rId8" imgW="681706" imgH="480401" progId="MS_ClipArt_Gallery.2">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825" name="Line 15"/>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612" name="Group 16"/>
              <p:cNvGrpSpPr>
                <a:grpSpLocks/>
              </p:cNvGrpSpPr>
              <p:nvPr/>
            </p:nvGrpSpPr>
            <p:grpSpPr bwMode="auto">
              <a:xfrm>
                <a:off x="2150" y="2202"/>
                <a:ext cx="54" cy="141"/>
                <a:chOff x="3842" y="406"/>
                <a:chExt cx="51" cy="167"/>
              </a:xfrm>
            </p:grpSpPr>
            <p:sp>
              <p:nvSpPr>
                <p:cNvPr id="25820" name="Oval 17"/>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21" name="Oval 18"/>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22" name="Oval 19"/>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grpSp>
            <p:nvGrpSpPr>
              <p:cNvPr id="25613" name="Group 20"/>
              <p:cNvGrpSpPr>
                <a:grpSpLocks/>
              </p:cNvGrpSpPr>
              <p:nvPr/>
            </p:nvGrpSpPr>
            <p:grpSpPr bwMode="auto">
              <a:xfrm>
                <a:off x="2509" y="2532"/>
                <a:ext cx="159" cy="259"/>
                <a:chOff x="4180" y="783"/>
                <a:chExt cx="150" cy="307"/>
              </a:xfrm>
            </p:grpSpPr>
            <p:sp>
              <p:nvSpPr>
                <p:cNvPr id="25812" name="AutoShape 2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13" name="Rectangle 2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14" name="Rectangle 2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15" name="AutoShape 2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16" name="Line 2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817" name="Line 2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818" name="Rectangle 2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19" name="Rectangle 2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grpSp>
            <p:nvGrpSpPr>
              <p:cNvPr id="25614" name="Group 29"/>
              <p:cNvGrpSpPr>
                <a:grpSpLocks/>
              </p:cNvGrpSpPr>
              <p:nvPr/>
            </p:nvGrpSpPr>
            <p:grpSpPr bwMode="auto">
              <a:xfrm rot="-5400000">
                <a:off x="2752" y="2570"/>
                <a:ext cx="54" cy="177"/>
                <a:chOff x="3842" y="406"/>
                <a:chExt cx="51" cy="167"/>
              </a:xfrm>
            </p:grpSpPr>
            <p:sp>
              <p:nvSpPr>
                <p:cNvPr id="25809" name="Oval 30"/>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10" name="Oval 31"/>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11" name="Oval 32"/>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sp>
            <p:nvSpPr>
              <p:cNvPr id="25615" name="Line 33"/>
              <p:cNvSpPr>
                <a:spLocks noChangeShapeType="1"/>
              </p:cNvSpPr>
              <p:nvPr/>
            </p:nvSpPr>
            <p:spPr bwMode="auto">
              <a:xfrm>
                <a:off x="2613" y="2471"/>
                <a:ext cx="378"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6" name="Line 34"/>
              <p:cNvSpPr>
                <a:spLocks noChangeShapeType="1"/>
              </p:cNvSpPr>
              <p:nvPr/>
            </p:nvSpPr>
            <p:spPr bwMode="auto">
              <a:xfrm>
                <a:off x="2615" y="2470"/>
                <a:ext cx="1" cy="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7" name="Line 35"/>
              <p:cNvSpPr>
                <a:spLocks noChangeShapeType="1"/>
              </p:cNvSpPr>
              <p:nvPr/>
            </p:nvSpPr>
            <p:spPr bwMode="auto">
              <a:xfrm>
                <a:off x="2993" y="2468"/>
                <a:ext cx="1" cy="5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8" name="Line 36"/>
              <p:cNvSpPr>
                <a:spLocks noChangeShapeType="1"/>
              </p:cNvSpPr>
              <p:nvPr/>
            </p:nvSpPr>
            <p:spPr bwMode="auto">
              <a:xfrm>
                <a:off x="2384" y="2118"/>
                <a:ext cx="221" cy="1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9" name="Line 37"/>
              <p:cNvSpPr>
                <a:spLocks noChangeShapeType="1"/>
              </p:cNvSpPr>
              <p:nvPr/>
            </p:nvSpPr>
            <p:spPr bwMode="auto">
              <a:xfrm flipV="1">
                <a:off x="2394" y="2305"/>
                <a:ext cx="211" cy="2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0" name="Line 38"/>
              <p:cNvSpPr>
                <a:spLocks noChangeShapeType="1"/>
              </p:cNvSpPr>
              <p:nvPr/>
            </p:nvSpPr>
            <p:spPr bwMode="auto">
              <a:xfrm flipV="1">
                <a:off x="2796" y="2361"/>
                <a:ext cx="1"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621" name="Group 39"/>
              <p:cNvGrpSpPr>
                <a:grpSpLocks/>
              </p:cNvGrpSpPr>
              <p:nvPr/>
            </p:nvGrpSpPr>
            <p:grpSpPr bwMode="auto">
              <a:xfrm>
                <a:off x="2887" y="2518"/>
                <a:ext cx="159" cy="259"/>
                <a:chOff x="4180" y="783"/>
                <a:chExt cx="150" cy="307"/>
              </a:xfrm>
            </p:grpSpPr>
            <p:sp>
              <p:nvSpPr>
                <p:cNvPr id="25801" name="AutoShape 40"/>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02" name="Rectangle 41"/>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03" name="Rectangle 4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04" name="AutoShape 4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05" name="Line 44"/>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806" name="Line 45"/>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807" name="Rectangle 4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08" name="Rectangle 47"/>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grpSp>
            <p:nvGrpSpPr>
              <p:cNvPr id="25622" name="Group 48"/>
              <p:cNvGrpSpPr>
                <a:grpSpLocks/>
              </p:cNvGrpSpPr>
              <p:nvPr/>
            </p:nvGrpSpPr>
            <p:grpSpPr bwMode="auto">
              <a:xfrm>
                <a:off x="2156" y="2923"/>
                <a:ext cx="366" cy="607"/>
                <a:chOff x="3314" y="1248"/>
                <a:chExt cx="344" cy="694"/>
              </a:xfrm>
            </p:grpSpPr>
            <p:graphicFrame>
              <p:nvGraphicFramePr>
                <p:cNvPr id="25792" name="Object 49"/>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38022" name="Clip" r:id="rId9" imgW="1307263" imgH="1084139" progId="MS_ClipArt_Gallery.2">
                        <p:embed/>
                      </p:oleObj>
                    </mc:Choice>
                    <mc:Fallback>
                      <p:oleObj name="Clip" r:id="rId9" imgW="1307263" imgH="1084139" progId="MS_ClipArt_Gallery.2">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93" name="Line 50"/>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5794" name="Object 51"/>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38023" name="Clip" r:id="rId10" imgW="1307263" imgH="1084139" progId="MS_ClipArt_Gallery.2">
                        <p:embed/>
                      </p:oleObj>
                    </mc:Choice>
                    <mc:Fallback>
                      <p:oleObj name="Clip" r:id="rId10" imgW="1307263" imgH="1084139" progId="MS_ClipArt_Gallery.2">
                        <p:embed/>
                        <p:pic>
                          <p:nvPicPr>
                            <p:cNvPr id="0" name="Object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95" name="Line 52"/>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796" name="Group 53"/>
                <p:cNvGrpSpPr>
                  <a:grpSpLocks/>
                </p:cNvGrpSpPr>
                <p:nvPr/>
              </p:nvGrpSpPr>
              <p:grpSpPr bwMode="auto">
                <a:xfrm>
                  <a:off x="3404" y="1504"/>
                  <a:ext cx="51" cy="167"/>
                  <a:chOff x="3842" y="406"/>
                  <a:chExt cx="51" cy="167"/>
                </a:xfrm>
              </p:grpSpPr>
              <p:sp>
                <p:nvSpPr>
                  <p:cNvPr id="25798" name="Oval 54"/>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99" name="Oval 55"/>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800" name="Oval 56"/>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sp>
              <p:nvSpPr>
                <p:cNvPr id="25797" name="Line 57"/>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5623" name="Object 58"/>
              <p:cNvGraphicFramePr>
                <a:graphicFrameLocks noChangeAspect="1"/>
              </p:cNvGraphicFramePr>
              <p:nvPr/>
            </p:nvGraphicFramePr>
            <p:xfrm>
              <a:off x="2819" y="3585"/>
              <a:ext cx="318" cy="217"/>
            </p:xfrm>
            <a:graphic>
              <a:graphicData uri="http://schemas.openxmlformats.org/presentationml/2006/ole">
                <mc:AlternateContent xmlns:mc="http://schemas.openxmlformats.org/markup-compatibility/2006">
                  <mc:Choice xmlns:v="urn:schemas-microsoft-com:vml" Requires="v">
                    <p:oleObj spid="_x0000_s238024" name="Clip" r:id="rId11" imgW="1307263" imgH="1084139" progId="MS_ClipArt_Gallery.2">
                      <p:embed/>
                    </p:oleObj>
                  </mc:Choice>
                  <mc:Fallback>
                    <p:oleObj name="Clip" r:id="rId11" imgW="1307263" imgH="1084139" progId="MS_ClipArt_Gallery.2">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 y="3585"/>
                            <a:ext cx="31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4" name="Object 59"/>
              <p:cNvGraphicFramePr>
                <a:graphicFrameLocks noChangeAspect="1"/>
              </p:cNvGraphicFramePr>
              <p:nvPr/>
            </p:nvGraphicFramePr>
            <p:xfrm>
              <a:off x="2350" y="3578"/>
              <a:ext cx="317" cy="217"/>
            </p:xfrm>
            <a:graphic>
              <a:graphicData uri="http://schemas.openxmlformats.org/presentationml/2006/ole">
                <mc:AlternateContent xmlns:mc="http://schemas.openxmlformats.org/markup-compatibility/2006">
                  <mc:Choice xmlns:v="urn:schemas-microsoft-com:vml" Requires="v">
                    <p:oleObj spid="_x0000_s238025" name="Clip" r:id="rId12" imgW="1307263" imgH="1084139" progId="MS_ClipArt_Gallery.2">
                      <p:embed/>
                    </p:oleObj>
                  </mc:Choice>
                  <mc:Fallback>
                    <p:oleObj name="Clip" r:id="rId12" imgW="1307263" imgH="1084139" progId="MS_ClipArt_Gallery.2">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 y="3578"/>
                            <a:ext cx="31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5" name="Oval 60"/>
              <p:cNvSpPr>
                <a:spLocks noChangeArrowheads="1"/>
              </p:cNvSpPr>
              <p:nvPr/>
            </p:nvSpPr>
            <p:spPr bwMode="auto">
              <a:xfrm rot="-5400000">
                <a:off x="2671" y="3643"/>
                <a:ext cx="41" cy="5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626" name="Oval 61"/>
              <p:cNvSpPr>
                <a:spLocks noChangeArrowheads="1"/>
              </p:cNvSpPr>
              <p:nvPr/>
            </p:nvSpPr>
            <p:spPr bwMode="auto">
              <a:xfrm rot="-5400000">
                <a:off x="2736" y="3642"/>
                <a:ext cx="41" cy="5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627" name="Oval 62"/>
              <p:cNvSpPr>
                <a:spLocks noChangeArrowheads="1"/>
              </p:cNvSpPr>
              <p:nvPr/>
            </p:nvSpPr>
            <p:spPr bwMode="auto">
              <a:xfrm rot="-5400000">
                <a:off x="2794" y="3644"/>
                <a:ext cx="42" cy="5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628" name="Line 63"/>
              <p:cNvSpPr>
                <a:spLocks noChangeShapeType="1"/>
              </p:cNvSpPr>
              <p:nvPr/>
            </p:nvSpPr>
            <p:spPr bwMode="auto">
              <a:xfrm rot="-5400000">
                <a:off x="2993" y="3569"/>
                <a:ext cx="39"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29" name="Line 64"/>
              <p:cNvSpPr>
                <a:spLocks noChangeShapeType="1"/>
              </p:cNvSpPr>
              <p:nvPr/>
            </p:nvSpPr>
            <p:spPr bwMode="auto">
              <a:xfrm rot="5400000" flipH="1">
                <a:off x="2516" y="3564"/>
                <a:ext cx="4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0" name="Line 65"/>
              <p:cNvSpPr>
                <a:spLocks noChangeShapeType="1"/>
              </p:cNvSpPr>
              <p:nvPr/>
            </p:nvSpPr>
            <p:spPr bwMode="auto">
              <a:xfrm rot="16200000" flipV="1">
                <a:off x="2777" y="3308"/>
                <a:ext cx="0" cy="4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1" name="Line 66"/>
              <p:cNvSpPr>
                <a:spLocks noChangeShapeType="1"/>
              </p:cNvSpPr>
              <p:nvPr/>
            </p:nvSpPr>
            <p:spPr bwMode="auto">
              <a:xfrm flipV="1">
                <a:off x="2522" y="3301"/>
                <a:ext cx="72" cy="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2" name="Line 67"/>
              <p:cNvSpPr>
                <a:spLocks noChangeShapeType="1"/>
              </p:cNvSpPr>
              <p:nvPr/>
            </p:nvSpPr>
            <p:spPr bwMode="auto">
              <a:xfrm>
                <a:off x="2981" y="3331"/>
                <a:ext cx="231" cy="25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33" name="Line 68"/>
              <p:cNvSpPr>
                <a:spLocks noChangeShapeType="1"/>
              </p:cNvSpPr>
              <p:nvPr/>
            </p:nvSpPr>
            <p:spPr bwMode="auto">
              <a:xfrm flipH="1">
                <a:off x="3588" y="3329"/>
                <a:ext cx="212" cy="25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5634" name="Object 69"/>
              <p:cNvGraphicFramePr>
                <a:graphicFrameLocks noChangeAspect="1"/>
              </p:cNvGraphicFramePr>
              <p:nvPr/>
            </p:nvGraphicFramePr>
            <p:xfrm>
              <a:off x="3723" y="3036"/>
              <a:ext cx="155" cy="157"/>
            </p:xfrm>
            <a:graphic>
              <a:graphicData uri="http://schemas.openxmlformats.org/presentationml/2006/ole">
                <mc:AlternateContent xmlns:mc="http://schemas.openxmlformats.org/markup-compatibility/2006">
                  <mc:Choice xmlns:v="urn:schemas-microsoft-com:vml" Requires="v">
                    <p:oleObj spid="_x0000_s238026" name="Clip" r:id="rId13" imgW="982811" imgH="1208363" progId="MS_ClipArt_Gallery.2">
                      <p:embed/>
                    </p:oleObj>
                  </mc:Choice>
                  <mc:Fallback>
                    <p:oleObj name="Clip" r:id="rId13" imgW="982811" imgH="1208363" progId="MS_ClipArt_Gallery.2">
                      <p:embed/>
                      <p:pic>
                        <p:nvPicPr>
                          <p:cNvPr id="0"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3" y="3036"/>
                            <a:ext cx="155"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35" name="Object 70"/>
              <p:cNvGraphicFramePr>
                <a:graphicFrameLocks noChangeAspect="1"/>
              </p:cNvGraphicFramePr>
              <p:nvPr/>
            </p:nvGraphicFramePr>
            <p:xfrm>
              <a:off x="2703" y="3088"/>
              <a:ext cx="155" cy="158"/>
            </p:xfrm>
            <a:graphic>
              <a:graphicData uri="http://schemas.openxmlformats.org/presentationml/2006/ole">
                <mc:AlternateContent xmlns:mc="http://schemas.openxmlformats.org/markup-compatibility/2006">
                  <mc:Choice xmlns:v="urn:schemas-microsoft-com:vml" Requires="v">
                    <p:oleObj spid="_x0000_s238027" name="Clip" r:id="rId15" imgW="982811" imgH="1208363" progId="MS_ClipArt_Gallery.2">
                      <p:embed/>
                    </p:oleObj>
                  </mc:Choice>
                  <mc:Fallback>
                    <p:oleObj name="Clip" r:id="rId15" imgW="982811" imgH="1208363" progId="MS_ClipArt_Gallery.2">
                      <p:embed/>
                      <p:pic>
                        <p:nvPicPr>
                          <p:cNvPr id="0"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3" y="3088"/>
                            <a:ext cx="155"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36" name="Freeform 71"/>
              <p:cNvSpPr>
                <a:spLocks/>
              </p:cNvSpPr>
              <p:nvPr/>
            </p:nvSpPr>
            <p:spPr bwMode="auto">
              <a:xfrm>
                <a:off x="2766" y="2941"/>
                <a:ext cx="1032" cy="200"/>
              </a:xfrm>
              <a:custGeom>
                <a:avLst/>
                <a:gdLst>
                  <a:gd name="T0" fmla="*/ 0 w 972"/>
                  <a:gd name="T1" fmla="*/ 175 h 228"/>
                  <a:gd name="T2" fmla="*/ 487 w 972"/>
                  <a:gd name="T3" fmla="*/ 7 h 228"/>
                  <a:gd name="T4" fmla="*/ 1096 w 972"/>
                  <a:gd name="T5" fmla="*/ 132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637" name="Group 72"/>
              <p:cNvGrpSpPr>
                <a:grpSpLocks/>
              </p:cNvGrpSpPr>
              <p:nvPr/>
            </p:nvGrpSpPr>
            <p:grpSpPr bwMode="auto">
              <a:xfrm>
                <a:off x="2969" y="3873"/>
                <a:ext cx="310" cy="280"/>
                <a:chOff x="2870" y="1518"/>
                <a:chExt cx="292" cy="320"/>
              </a:xfrm>
            </p:grpSpPr>
            <p:graphicFrame>
              <p:nvGraphicFramePr>
                <p:cNvPr id="25790" name="Object 73"/>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8028" name="Clip" r:id="rId16" imgW="826829" imgH="840406" progId="MS_ClipArt_Gallery.2">
                        <p:embed/>
                      </p:oleObj>
                    </mc:Choice>
                    <mc:Fallback>
                      <p:oleObj name="Clip" r:id="rId16" imgW="826829" imgH="840406" progId="MS_ClipArt_Gallery.2">
                        <p:embed/>
                        <p:pic>
                          <p:nvPicPr>
                            <p:cNvPr id="0" name="Object 7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791" name="Object 74"/>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8029" name="Clip" r:id="rId18" imgW="1268295" imgH="1199426" progId="MS_ClipArt_Gallery.2">
                        <p:embed/>
                      </p:oleObj>
                    </mc:Choice>
                    <mc:Fallback>
                      <p:oleObj name="Clip" r:id="rId18" imgW="1268295" imgH="1199426" progId="MS_ClipArt_Gallery.2">
                        <p:embed/>
                        <p:pic>
                          <p:nvPicPr>
                            <p:cNvPr id="0" name="Object 7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638" name="Group 75"/>
              <p:cNvGrpSpPr>
                <a:grpSpLocks/>
              </p:cNvGrpSpPr>
              <p:nvPr/>
            </p:nvGrpSpPr>
            <p:grpSpPr bwMode="auto">
              <a:xfrm>
                <a:off x="3562" y="3894"/>
                <a:ext cx="310" cy="280"/>
                <a:chOff x="2870" y="1518"/>
                <a:chExt cx="292" cy="320"/>
              </a:xfrm>
            </p:grpSpPr>
            <p:graphicFrame>
              <p:nvGraphicFramePr>
                <p:cNvPr id="25788"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8030" name="Clip" r:id="rId20" imgW="826829" imgH="840406" progId="MS_ClipArt_Gallery.2">
                        <p:embed/>
                      </p:oleObj>
                    </mc:Choice>
                    <mc:Fallback>
                      <p:oleObj name="Clip" r:id="rId20" imgW="826829" imgH="840406" progId="MS_ClipArt_Gallery.2">
                        <p:embed/>
                        <p:pic>
                          <p:nvPicPr>
                            <p:cNvPr id="0" name="Object 7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789"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8031" name="Clip" r:id="rId21" imgW="1268295" imgH="1199426" progId="MS_ClipArt_Gallery.2">
                        <p:embed/>
                      </p:oleObj>
                    </mc:Choice>
                    <mc:Fallback>
                      <p:oleObj name="Clip" r:id="rId21" imgW="1268295" imgH="1199426" progId="MS_ClipArt_Gallery.2">
                        <p:embed/>
                        <p:pic>
                          <p:nvPicPr>
                            <p:cNvPr id="0" name="Object 7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639" name="Group 78"/>
              <p:cNvGrpSpPr>
                <a:grpSpLocks/>
              </p:cNvGrpSpPr>
              <p:nvPr/>
            </p:nvGrpSpPr>
            <p:grpSpPr bwMode="auto">
              <a:xfrm>
                <a:off x="3246" y="3708"/>
                <a:ext cx="289" cy="247"/>
                <a:chOff x="4733" y="2082"/>
                <a:chExt cx="272" cy="282"/>
              </a:xfrm>
            </p:grpSpPr>
            <p:graphicFrame>
              <p:nvGraphicFramePr>
                <p:cNvPr id="25786" name="Object 79"/>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38032" name="Clip" r:id="rId22" imgW="826829" imgH="840406" progId="MS_ClipArt_Gallery.2">
                        <p:embed/>
                      </p:oleObj>
                    </mc:Choice>
                    <mc:Fallback>
                      <p:oleObj name="Clip" r:id="rId22" imgW="826829" imgH="840406" progId="MS_ClipArt_Gallery.2">
                        <p:embed/>
                        <p:pic>
                          <p:nvPicPr>
                            <p:cNvPr id="0" name="Object 7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87" name="Rectangle 80"/>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sp>
            <p:nvSpPr>
              <p:cNvPr id="25640" name="Line 81"/>
              <p:cNvSpPr>
                <a:spLocks noChangeShapeType="1"/>
              </p:cNvSpPr>
              <p:nvPr/>
            </p:nvSpPr>
            <p:spPr bwMode="auto">
              <a:xfrm>
                <a:off x="3480" y="3645"/>
                <a:ext cx="0" cy="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641" name="Group 82"/>
              <p:cNvGrpSpPr>
                <a:grpSpLocks/>
              </p:cNvGrpSpPr>
              <p:nvPr/>
            </p:nvGrpSpPr>
            <p:grpSpPr bwMode="auto">
              <a:xfrm>
                <a:off x="4029" y="3267"/>
                <a:ext cx="159" cy="269"/>
                <a:chOff x="4180" y="783"/>
                <a:chExt cx="150" cy="307"/>
              </a:xfrm>
            </p:grpSpPr>
            <p:sp>
              <p:nvSpPr>
                <p:cNvPr id="25778" name="AutoShape 83"/>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79" name="Rectangle 84"/>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80" name="Rectangle 8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81" name="AutoShape 8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82" name="Line 87"/>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83" name="Line 88"/>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84" name="Rectangle 8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85" name="Rectangle 90"/>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grpSp>
            <p:nvGrpSpPr>
              <p:cNvPr id="25642" name="Group 91"/>
              <p:cNvGrpSpPr>
                <a:grpSpLocks/>
              </p:cNvGrpSpPr>
              <p:nvPr/>
            </p:nvGrpSpPr>
            <p:grpSpPr bwMode="auto">
              <a:xfrm>
                <a:off x="4019" y="3558"/>
                <a:ext cx="160" cy="269"/>
                <a:chOff x="4180" y="783"/>
                <a:chExt cx="150" cy="307"/>
              </a:xfrm>
            </p:grpSpPr>
            <p:sp>
              <p:nvSpPr>
                <p:cNvPr id="25770" name="AutoShape 9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71" name="Rectangle 9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72" name="Rectangle 9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73" name="AutoShape 9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74" name="Line 9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75" name="Line 9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76" name="Rectangle 9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77" name="Rectangle 99"/>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sp>
            <p:nvSpPr>
              <p:cNvPr id="25643" name="Line 100"/>
              <p:cNvSpPr>
                <a:spLocks noChangeShapeType="1"/>
              </p:cNvSpPr>
              <p:nvPr/>
            </p:nvSpPr>
            <p:spPr bwMode="auto">
              <a:xfrm rot="5400000" flipH="1">
                <a:off x="3766" y="3512"/>
                <a:ext cx="40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4" name="Line 101"/>
              <p:cNvSpPr>
                <a:spLocks noChangeShapeType="1"/>
              </p:cNvSpPr>
              <p:nvPr/>
            </p:nvSpPr>
            <p:spPr bwMode="auto">
              <a:xfrm rot="-5400000">
                <a:off x="4005" y="3671"/>
                <a:ext cx="0" cy="7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5" name="Line 102"/>
              <p:cNvSpPr>
                <a:spLocks noChangeShapeType="1"/>
              </p:cNvSpPr>
              <p:nvPr/>
            </p:nvSpPr>
            <p:spPr bwMode="auto">
              <a:xfrm rot="-5400000">
                <a:off x="3997" y="3365"/>
                <a:ext cx="0" cy="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6" name="Line 103"/>
              <p:cNvSpPr>
                <a:spLocks noChangeShapeType="1"/>
              </p:cNvSpPr>
              <p:nvPr/>
            </p:nvSpPr>
            <p:spPr bwMode="auto">
              <a:xfrm flipV="1">
                <a:off x="2989" y="2151"/>
                <a:ext cx="351"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7" name="Line 104"/>
              <p:cNvSpPr>
                <a:spLocks noChangeShapeType="1"/>
              </p:cNvSpPr>
              <p:nvPr/>
            </p:nvSpPr>
            <p:spPr bwMode="auto">
              <a:xfrm>
                <a:off x="3703" y="2140"/>
                <a:ext cx="369" cy="1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8" name="Line 105"/>
              <p:cNvSpPr>
                <a:spLocks noChangeShapeType="1"/>
              </p:cNvSpPr>
              <p:nvPr/>
            </p:nvSpPr>
            <p:spPr bwMode="auto">
              <a:xfrm flipH="1">
                <a:off x="4098" y="2361"/>
                <a:ext cx="185" cy="44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49" name="Line 106"/>
              <p:cNvSpPr>
                <a:spLocks noChangeShapeType="1"/>
              </p:cNvSpPr>
              <p:nvPr/>
            </p:nvSpPr>
            <p:spPr bwMode="auto">
              <a:xfrm>
                <a:off x="3512" y="2214"/>
                <a:ext cx="0" cy="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50" name="Line 107"/>
              <p:cNvSpPr>
                <a:spLocks noChangeShapeType="1"/>
              </p:cNvSpPr>
              <p:nvPr/>
            </p:nvSpPr>
            <p:spPr bwMode="auto">
              <a:xfrm>
                <a:off x="3531" y="2639"/>
                <a:ext cx="408" cy="2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51" name="Line 108"/>
              <p:cNvSpPr>
                <a:spLocks noChangeShapeType="1"/>
              </p:cNvSpPr>
              <p:nvPr/>
            </p:nvSpPr>
            <p:spPr bwMode="auto">
              <a:xfrm flipH="1">
                <a:off x="3881" y="2944"/>
                <a:ext cx="204" cy="2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52" name="Line 109"/>
              <p:cNvSpPr>
                <a:spLocks noChangeShapeType="1"/>
              </p:cNvSpPr>
              <p:nvPr/>
            </p:nvSpPr>
            <p:spPr bwMode="auto">
              <a:xfrm flipH="1">
                <a:off x="3709" y="2340"/>
                <a:ext cx="427" cy="2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53" name="Line 110"/>
              <p:cNvSpPr>
                <a:spLocks noChangeShapeType="1"/>
              </p:cNvSpPr>
              <p:nvPr/>
            </p:nvSpPr>
            <p:spPr bwMode="auto">
              <a:xfrm flipH="1">
                <a:off x="3716" y="1972"/>
                <a:ext cx="267"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54" name="Line 111"/>
              <p:cNvSpPr>
                <a:spLocks noChangeShapeType="1"/>
              </p:cNvSpPr>
              <p:nvPr/>
            </p:nvSpPr>
            <p:spPr bwMode="auto">
              <a:xfrm flipH="1">
                <a:off x="4264" y="2088"/>
                <a:ext cx="152"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55" name="Text Box 112"/>
              <p:cNvSpPr txBox="1">
                <a:spLocks noChangeArrowheads="1"/>
              </p:cNvSpPr>
              <p:nvPr/>
            </p:nvSpPr>
            <p:spPr bwMode="auto">
              <a:xfrm>
                <a:off x="2306" y="1729"/>
                <a:ext cx="7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rPr>
                  <a:t>本地</a:t>
                </a:r>
                <a:r>
                  <a:rPr lang="en-US" altLang="zh-CN" sz="2000" b="1">
                    <a:solidFill>
                      <a:srgbClr val="FF0000"/>
                    </a:solidFill>
                  </a:rPr>
                  <a:t>ISP</a:t>
                </a:r>
                <a:endParaRPr lang="en-US" altLang="zh-CN" sz="2400" b="1"/>
              </a:p>
            </p:txBody>
          </p:sp>
          <p:sp>
            <p:nvSpPr>
              <p:cNvPr id="25656" name="Text Box 113"/>
              <p:cNvSpPr txBox="1">
                <a:spLocks noChangeArrowheads="1"/>
              </p:cNvSpPr>
              <p:nvPr/>
            </p:nvSpPr>
            <p:spPr bwMode="auto">
              <a:xfrm>
                <a:off x="1877" y="3891"/>
                <a:ext cx="7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rPr>
                  <a:t>公司网络</a:t>
                </a:r>
                <a:endParaRPr lang="zh-CN" altLang="en-US" sz="2400" b="1"/>
              </a:p>
            </p:txBody>
          </p:sp>
          <p:sp>
            <p:nvSpPr>
              <p:cNvPr id="25657" name="Text Box 114"/>
              <p:cNvSpPr txBox="1">
                <a:spLocks noChangeArrowheads="1"/>
              </p:cNvSpPr>
              <p:nvPr/>
            </p:nvSpPr>
            <p:spPr bwMode="auto">
              <a:xfrm>
                <a:off x="3805" y="1774"/>
                <a:ext cx="7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a:solidFill>
                      <a:srgbClr val="FF0000"/>
                    </a:solidFill>
                  </a:rPr>
                  <a:t>区域 </a:t>
                </a:r>
                <a:r>
                  <a:rPr lang="en-US" altLang="zh-CN" sz="2000" b="1">
                    <a:solidFill>
                      <a:srgbClr val="FF0000"/>
                    </a:solidFill>
                  </a:rPr>
                  <a:t>ISP</a:t>
                </a:r>
              </a:p>
            </p:txBody>
          </p:sp>
          <p:grpSp>
            <p:nvGrpSpPr>
              <p:cNvPr id="25658" name="Group 142"/>
              <p:cNvGrpSpPr>
                <a:grpSpLocks/>
              </p:cNvGrpSpPr>
              <p:nvPr/>
            </p:nvGrpSpPr>
            <p:grpSpPr bwMode="auto">
              <a:xfrm>
                <a:off x="2594" y="2214"/>
                <a:ext cx="382" cy="153"/>
                <a:chOff x="3600" y="219"/>
                <a:chExt cx="360" cy="175"/>
              </a:xfrm>
            </p:grpSpPr>
            <p:sp>
              <p:nvSpPr>
                <p:cNvPr id="25757" name="Oval 14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58" name="Line 144"/>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59" name="Line 145"/>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60" name="Rectangle 146"/>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61" name="Oval 14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nvGrpSpPr>
                <p:cNvPr id="25762" name="Group 148"/>
                <p:cNvGrpSpPr>
                  <a:grpSpLocks/>
                </p:cNvGrpSpPr>
                <p:nvPr/>
              </p:nvGrpSpPr>
              <p:grpSpPr bwMode="auto">
                <a:xfrm>
                  <a:off x="3686" y="244"/>
                  <a:ext cx="177" cy="66"/>
                  <a:chOff x="2848" y="848"/>
                  <a:chExt cx="140" cy="98"/>
                </a:xfrm>
              </p:grpSpPr>
              <p:sp>
                <p:nvSpPr>
                  <p:cNvPr id="25767" name="Line 14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68" name="Line 15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69" name="Line 15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763" name="Group 152"/>
                <p:cNvGrpSpPr>
                  <a:grpSpLocks/>
                </p:cNvGrpSpPr>
                <p:nvPr/>
              </p:nvGrpSpPr>
              <p:grpSpPr bwMode="auto">
                <a:xfrm flipV="1">
                  <a:off x="3686" y="243"/>
                  <a:ext cx="177" cy="66"/>
                  <a:chOff x="2848" y="848"/>
                  <a:chExt cx="140" cy="98"/>
                </a:xfrm>
              </p:grpSpPr>
              <p:sp>
                <p:nvSpPr>
                  <p:cNvPr id="25764" name="Line 15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65" name="Line 15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66" name="Line 15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5659" name="Group 156"/>
              <p:cNvGrpSpPr>
                <a:grpSpLocks/>
              </p:cNvGrpSpPr>
              <p:nvPr/>
            </p:nvGrpSpPr>
            <p:grpSpPr bwMode="auto">
              <a:xfrm>
                <a:off x="3320" y="2064"/>
                <a:ext cx="383" cy="153"/>
                <a:chOff x="3600" y="219"/>
                <a:chExt cx="360" cy="175"/>
              </a:xfrm>
            </p:grpSpPr>
            <p:sp>
              <p:nvSpPr>
                <p:cNvPr id="25744" name="Oval 15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45" name="Line 15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6" name="Line 15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7" name="Rectangle 16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48" name="Oval 16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nvGrpSpPr>
                <p:cNvPr id="25749" name="Group 162"/>
                <p:cNvGrpSpPr>
                  <a:grpSpLocks/>
                </p:cNvGrpSpPr>
                <p:nvPr/>
              </p:nvGrpSpPr>
              <p:grpSpPr bwMode="auto">
                <a:xfrm>
                  <a:off x="3686" y="244"/>
                  <a:ext cx="177" cy="66"/>
                  <a:chOff x="2848" y="848"/>
                  <a:chExt cx="140" cy="98"/>
                </a:xfrm>
              </p:grpSpPr>
              <p:sp>
                <p:nvSpPr>
                  <p:cNvPr id="25754" name="Line 16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55" name="Line 16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56" name="Line 16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750" name="Group 166"/>
                <p:cNvGrpSpPr>
                  <a:grpSpLocks/>
                </p:cNvGrpSpPr>
                <p:nvPr/>
              </p:nvGrpSpPr>
              <p:grpSpPr bwMode="auto">
                <a:xfrm flipV="1">
                  <a:off x="3686" y="243"/>
                  <a:ext cx="177" cy="66"/>
                  <a:chOff x="2848" y="848"/>
                  <a:chExt cx="140" cy="98"/>
                </a:xfrm>
              </p:grpSpPr>
              <p:sp>
                <p:nvSpPr>
                  <p:cNvPr id="25751" name="Line 16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52" name="Line 16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53" name="Line 16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5660" name="Group 170"/>
              <p:cNvGrpSpPr>
                <a:grpSpLocks/>
              </p:cNvGrpSpPr>
              <p:nvPr/>
            </p:nvGrpSpPr>
            <p:grpSpPr bwMode="auto">
              <a:xfrm>
                <a:off x="3333" y="2495"/>
                <a:ext cx="383" cy="153"/>
                <a:chOff x="3600" y="219"/>
                <a:chExt cx="360" cy="175"/>
              </a:xfrm>
            </p:grpSpPr>
            <p:sp>
              <p:nvSpPr>
                <p:cNvPr id="25731" name="Oval 17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32" name="Line 17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33" name="Line 17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34" name="Rectangle 17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35" name="Oval 17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nvGrpSpPr>
                <p:cNvPr id="25736" name="Group 176"/>
                <p:cNvGrpSpPr>
                  <a:grpSpLocks/>
                </p:cNvGrpSpPr>
                <p:nvPr/>
              </p:nvGrpSpPr>
              <p:grpSpPr bwMode="auto">
                <a:xfrm>
                  <a:off x="3686" y="244"/>
                  <a:ext cx="177" cy="66"/>
                  <a:chOff x="2848" y="848"/>
                  <a:chExt cx="140" cy="98"/>
                </a:xfrm>
              </p:grpSpPr>
              <p:sp>
                <p:nvSpPr>
                  <p:cNvPr id="25741" name="Line 17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2" name="Line 17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3" name="Line 17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737" name="Group 180"/>
                <p:cNvGrpSpPr>
                  <a:grpSpLocks/>
                </p:cNvGrpSpPr>
                <p:nvPr/>
              </p:nvGrpSpPr>
              <p:grpSpPr bwMode="auto">
                <a:xfrm flipV="1">
                  <a:off x="3686" y="243"/>
                  <a:ext cx="177" cy="66"/>
                  <a:chOff x="2848" y="848"/>
                  <a:chExt cx="140" cy="98"/>
                </a:xfrm>
              </p:grpSpPr>
              <p:sp>
                <p:nvSpPr>
                  <p:cNvPr id="25738" name="Line 18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39" name="Line 18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40" name="Line 18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5661" name="Group 184"/>
              <p:cNvGrpSpPr>
                <a:grpSpLocks/>
              </p:cNvGrpSpPr>
              <p:nvPr/>
            </p:nvGrpSpPr>
            <p:grpSpPr bwMode="auto">
              <a:xfrm>
                <a:off x="4072" y="2201"/>
                <a:ext cx="383" cy="153"/>
                <a:chOff x="3600" y="219"/>
                <a:chExt cx="360" cy="175"/>
              </a:xfrm>
            </p:grpSpPr>
            <p:sp>
              <p:nvSpPr>
                <p:cNvPr id="25718" name="Oval 18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19" name="Line 18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20" name="Line 18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21" name="Rectangle 18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22" name="Oval 18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nvGrpSpPr>
                <p:cNvPr id="25723" name="Group 190"/>
                <p:cNvGrpSpPr>
                  <a:grpSpLocks/>
                </p:cNvGrpSpPr>
                <p:nvPr/>
              </p:nvGrpSpPr>
              <p:grpSpPr bwMode="auto">
                <a:xfrm>
                  <a:off x="3686" y="244"/>
                  <a:ext cx="177" cy="66"/>
                  <a:chOff x="2848" y="848"/>
                  <a:chExt cx="140" cy="98"/>
                </a:xfrm>
              </p:grpSpPr>
              <p:sp>
                <p:nvSpPr>
                  <p:cNvPr id="25728" name="Line 19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29" name="Line 19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30" name="Line 19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724" name="Group 194"/>
                <p:cNvGrpSpPr>
                  <a:grpSpLocks/>
                </p:cNvGrpSpPr>
                <p:nvPr/>
              </p:nvGrpSpPr>
              <p:grpSpPr bwMode="auto">
                <a:xfrm flipV="1">
                  <a:off x="3686" y="243"/>
                  <a:ext cx="177" cy="66"/>
                  <a:chOff x="2848" y="848"/>
                  <a:chExt cx="140" cy="98"/>
                </a:xfrm>
              </p:grpSpPr>
              <p:sp>
                <p:nvSpPr>
                  <p:cNvPr id="25725" name="Line 1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26" name="Line 1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27" name="Line 1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5662" name="Group 198"/>
              <p:cNvGrpSpPr>
                <a:grpSpLocks/>
              </p:cNvGrpSpPr>
              <p:nvPr/>
            </p:nvGrpSpPr>
            <p:grpSpPr bwMode="auto">
              <a:xfrm>
                <a:off x="3926" y="2789"/>
                <a:ext cx="382" cy="153"/>
                <a:chOff x="3600" y="219"/>
                <a:chExt cx="360" cy="175"/>
              </a:xfrm>
            </p:grpSpPr>
            <p:sp>
              <p:nvSpPr>
                <p:cNvPr id="25705" name="Oval 19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06" name="Line 20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 name="Line 20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8" name="Rectangle 20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709" name="Oval 20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nvGrpSpPr>
                <p:cNvPr id="25710" name="Group 204"/>
                <p:cNvGrpSpPr>
                  <a:grpSpLocks/>
                </p:cNvGrpSpPr>
                <p:nvPr/>
              </p:nvGrpSpPr>
              <p:grpSpPr bwMode="auto">
                <a:xfrm>
                  <a:off x="3686" y="244"/>
                  <a:ext cx="177" cy="66"/>
                  <a:chOff x="2848" y="848"/>
                  <a:chExt cx="140" cy="98"/>
                </a:xfrm>
              </p:grpSpPr>
              <p:sp>
                <p:nvSpPr>
                  <p:cNvPr id="25715" name="Line 20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6" name="Line 20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7" name="Line 20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711" name="Group 208"/>
                <p:cNvGrpSpPr>
                  <a:grpSpLocks/>
                </p:cNvGrpSpPr>
                <p:nvPr/>
              </p:nvGrpSpPr>
              <p:grpSpPr bwMode="auto">
                <a:xfrm flipV="1">
                  <a:off x="3686" y="243"/>
                  <a:ext cx="177" cy="66"/>
                  <a:chOff x="2848" y="848"/>
                  <a:chExt cx="140" cy="98"/>
                </a:xfrm>
              </p:grpSpPr>
              <p:sp>
                <p:nvSpPr>
                  <p:cNvPr id="25712" name="Line 20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3" name="Line 21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4" name="Line 21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5663" name="Group 212"/>
              <p:cNvGrpSpPr>
                <a:grpSpLocks/>
              </p:cNvGrpSpPr>
              <p:nvPr/>
            </p:nvGrpSpPr>
            <p:grpSpPr bwMode="auto">
              <a:xfrm>
                <a:off x="3671" y="3172"/>
                <a:ext cx="382" cy="153"/>
                <a:chOff x="3600" y="219"/>
                <a:chExt cx="360" cy="175"/>
              </a:xfrm>
            </p:grpSpPr>
            <p:sp>
              <p:nvSpPr>
                <p:cNvPr id="25692" name="Oval 21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693" name="Line 214"/>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94" name="Line 215"/>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95" name="Rectangle 216"/>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696" name="Oval 21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nvGrpSpPr>
                <p:cNvPr id="25697" name="Group 218"/>
                <p:cNvGrpSpPr>
                  <a:grpSpLocks/>
                </p:cNvGrpSpPr>
                <p:nvPr/>
              </p:nvGrpSpPr>
              <p:grpSpPr bwMode="auto">
                <a:xfrm>
                  <a:off x="3686" y="244"/>
                  <a:ext cx="177" cy="66"/>
                  <a:chOff x="2848" y="848"/>
                  <a:chExt cx="140" cy="98"/>
                </a:xfrm>
              </p:grpSpPr>
              <p:sp>
                <p:nvSpPr>
                  <p:cNvPr id="25702" name="Line 21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 name="Line 22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 name="Line 22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698" name="Group 222"/>
                <p:cNvGrpSpPr>
                  <a:grpSpLocks/>
                </p:cNvGrpSpPr>
                <p:nvPr/>
              </p:nvGrpSpPr>
              <p:grpSpPr bwMode="auto">
                <a:xfrm flipV="1">
                  <a:off x="3686" y="243"/>
                  <a:ext cx="177" cy="66"/>
                  <a:chOff x="2848" y="848"/>
                  <a:chExt cx="140" cy="98"/>
                </a:xfrm>
              </p:grpSpPr>
              <p:sp>
                <p:nvSpPr>
                  <p:cNvPr id="25699" name="Line 22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0" name="Line 22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1" name="Line 22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5664" name="Group 226"/>
              <p:cNvGrpSpPr>
                <a:grpSpLocks/>
              </p:cNvGrpSpPr>
              <p:nvPr/>
            </p:nvGrpSpPr>
            <p:grpSpPr bwMode="auto">
              <a:xfrm>
                <a:off x="3206" y="3493"/>
                <a:ext cx="382" cy="153"/>
                <a:chOff x="3600" y="219"/>
                <a:chExt cx="360" cy="175"/>
              </a:xfrm>
            </p:grpSpPr>
            <p:sp>
              <p:nvSpPr>
                <p:cNvPr id="25679" name="Oval 22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680" name="Line 22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81" name="Line 22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82" name="Rectangle 23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683" name="Oval 23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nvGrpSpPr>
                <p:cNvPr id="25684" name="Group 232"/>
                <p:cNvGrpSpPr>
                  <a:grpSpLocks/>
                </p:cNvGrpSpPr>
                <p:nvPr/>
              </p:nvGrpSpPr>
              <p:grpSpPr bwMode="auto">
                <a:xfrm>
                  <a:off x="3686" y="244"/>
                  <a:ext cx="177" cy="66"/>
                  <a:chOff x="2848" y="848"/>
                  <a:chExt cx="140" cy="98"/>
                </a:xfrm>
              </p:grpSpPr>
              <p:sp>
                <p:nvSpPr>
                  <p:cNvPr id="25689" name="Line 2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90" name="Line 2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91" name="Line 2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685" name="Group 236"/>
                <p:cNvGrpSpPr>
                  <a:grpSpLocks/>
                </p:cNvGrpSpPr>
                <p:nvPr/>
              </p:nvGrpSpPr>
              <p:grpSpPr bwMode="auto">
                <a:xfrm flipV="1">
                  <a:off x="3686" y="243"/>
                  <a:ext cx="177" cy="66"/>
                  <a:chOff x="2848" y="848"/>
                  <a:chExt cx="140" cy="98"/>
                </a:xfrm>
              </p:grpSpPr>
              <p:sp>
                <p:nvSpPr>
                  <p:cNvPr id="25686" name="Line 23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87" name="Line 23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88" name="Line 23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5665" name="Group 240"/>
              <p:cNvGrpSpPr>
                <a:grpSpLocks/>
              </p:cNvGrpSpPr>
              <p:nvPr/>
            </p:nvGrpSpPr>
            <p:grpSpPr bwMode="auto">
              <a:xfrm>
                <a:off x="2594" y="3246"/>
                <a:ext cx="382" cy="153"/>
                <a:chOff x="3600" y="219"/>
                <a:chExt cx="360" cy="175"/>
              </a:xfrm>
            </p:grpSpPr>
            <p:sp>
              <p:nvSpPr>
                <p:cNvPr id="25666" name="Oval 24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667" name="Line 24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68" name="Line 24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69" name="Rectangle 24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25670" name="Oval 24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grpSp>
              <p:nvGrpSpPr>
                <p:cNvPr id="25671" name="Group 246"/>
                <p:cNvGrpSpPr>
                  <a:grpSpLocks/>
                </p:cNvGrpSpPr>
                <p:nvPr/>
              </p:nvGrpSpPr>
              <p:grpSpPr bwMode="auto">
                <a:xfrm>
                  <a:off x="3686" y="244"/>
                  <a:ext cx="177" cy="66"/>
                  <a:chOff x="2848" y="848"/>
                  <a:chExt cx="140" cy="98"/>
                </a:xfrm>
              </p:grpSpPr>
              <p:sp>
                <p:nvSpPr>
                  <p:cNvPr id="25676" name="Line 24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77" name="Line 24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78" name="Line 24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672" name="Group 250"/>
                <p:cNvGrpSpPr>
                  <a:grpSpLocks/>
                </p:cNvGrpSpPr>
                <p:nvPr/>
              </p:nvGrpSpPr>
              <p:grpSpPr bwMode="auto">
                <a:xfrm flipV="1">
                  <a:off x="3686" y="243"/>
                  <a:ext cx="177" cy="66"/>
                  <a:chOff x="2848" y="848"/>
                  <a:chExt cx="140" cy="98"/>
                </a:xfrm>
              </p:grpSpPr>
              <p:sp>
                <p:nvSpPr>
                  <p:cNvPr id="25673" name="Line 25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74" name="Line 25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75" name="Line 25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63803370-E9B9-4F95-B177-7AAAABE0E3D7}" type="slidenum">
              <a:rPr lang="en-US" altLang="zh-CN" sz="1400" b="1" smtClean="0">
                <a:latin typeface="微软雅黑" panose="020B0503020204020204" pitchFamily="34" charset="-122"/>
                <a:ea typeface="微软雅黑" panose="020B0503020204020204" pitchFamily="34" charset="-122"/>
              </a:rPr>
              <a:pPr>
                <a:spcBef>
                  <a:spcPct val="0"/>
                </a:spcBef>
                <a:buClrTx/>
                <a:buSzTx/>
                <a:buFontTx/>
                <a:buNone/>
              </a:pPr>
              <a:t>22</a:t>
            </a:fld>
            <a:endParaRPr lang="en-US" altLang="zh-CN" sz="1400" b="1" smtClean="0">
              <a:latin typeface="微软雅黑" panose="020B0503020204020204" pitchFamily="34" charset="-122"/>
              <a:ea typeface="微软雅黑" panose="020B0503020204020204" pitchFamily="34" charset="-122"/>
            </a:endParaRPr>
          </a:p>
        </p:txBody>
      </p:sp>
      <p:sp>
        <p:nvSpPr>
          <p:cNvPr id="227330" name="Rectangle 2"/>
          <p:cNvSpPr>
            <a:spLocks noGrp="1" noChangeArrowheads="1"/>
          </p:cNvSpPr>
          <p:nvPr>
            <p:ph type="title"/>
          </p:nvPr>
        </p:nvSpPr>
        <p:spPr>
          <a:xfrm>
            <a:off x="533400" y="411163"/>
            <a:ext cx="8397875" cy="831850"/>
          </a:xfrm>
        </p:spPr>
        <p:txBody>
          <a:bodyPr/>
          <a:lstStyle/>
          <a:p>
            <a:pPr>
              <a:defRPr/>
            </a:pPr>
            <a:r>
              <a:rPr lang="zh-CN" altLang="en-US" sz="3200" dirty="0" smtClean="0"/>
              <a:t>（</a:t>
            </a:r>
            <a:r>
              <a:rPr lang="en-US" altLang="zh-CN" sz="3200" dirty="0" smtClean="0"/>
              <a:t>2.1</a:t>
            </a:r>
            <a:r>
              <a:rPr lang="zh-CN" altLang="en-US" sz="3200" dirty="0" smtClean="0"/>
              <a:t>）连网设备</a:t>
            </a:r>
            <a:r>
              <a:rPr lang="en-US" altLang="zh-CN" sz="3200" dirty="0" smtClean="0"/>
              <a:t>-</a:t>
            </a:r>
            <a:r>
              <a:rPr lang="zh-CN" altLang="en-US" sz="3200" dirty="0" smtClean="0"/>
              <a:t>通信链路</a:t>
            </a:r>
            <a:endParaRPr lang="zh-CN" altLang="en-US" sz="3200" dirty="0"/>
          </a:p>
        </p:txBody>
      </p:sp>
      <p:sp>
        <p:nvSpPr>
          <p:cNvPr id="26628" name="Rectangle 3"/>
          <p:cNvSpPr>
            <a:spLocks noGrp="1" noChangeArrowheads="1"/>
          </p:cNvSpPr>
          <p:nvPr>
            <p:ph type="body" idx="1"/>
          </p:nvPr>
        </p:nvSpPr>
        <p:spPr>
          <a:xfrm>
            <a:off x="709613" y="1444625"/>
            <a:ext cx="7913687" cy="1800225"/>
          </a:xfrm>
        </p:spPr>
        <p:txBody>
          <a:bodyPr/>
          <a:lstStyle/>
          <a:p>
            <a:pPr marL="0" indent="0" eaLnBrk="1">
              <a:lnSpc>
                <a:spcPct val="125000"/>
              </a:lnSpc>
              <a:buNone/>
            </a:pPr>
            <a:r>
              <a:rPr lang="zh-CN" altLang="en-US" sz="2200" b="1" dirty="0" smtClean="0"/>
              <a:t>把端系统连接到一起的物理线路。</a:t>
            </a:r>
          </a:p>
          <a:p>
            <a:pPr eaLnBrk="1">
              <a:lnSpc>
                <a:spcPct val="125000"/>
              </a:lnSpc>
              <a:buClr>
                <a:srgbClr val="4D4D4D"/>
              </a:buClr>
            </a:pPr>
            <a:r>
              <a:rPr lang="zh-CN" altLang="en-US" sz="2000" b="1" dirty="0" smtClean="0">
                <a:solidFill>
                  <a:schemeClr val="accent2"/>
                </a:solidFill>
              </a:rPr>
              <a:t>多种类型：</a:t>
            </a:r>
            <a:r>
              <a:rPr lang="zh-CN" altLang="en-US" sz="2000" b="1" dirty="0" smtClean="0"/>
              <a:t>同轴电缆、双绞线、光纤和无线电等。</a:t>
            </a:r>
          </a:p>
          <a:p>
            <a:pPr eaLnBrk="1">
              <a:lnSpc>
                <a:spcPct val="125000"/>
              </a:lnSpc>
              <a:buClr>
                <a:srgbClr val="4D4D4D"/>
              </a:buClr>
            </a:pPr>
            <a:r>
              <a:rPr lang="zh-CN" altLang="en-US" sz="2000" b="1" dirty="0" smtClean="0">
                <a:solidFill>
                  <a:schemeClr val="accent2"/>
                </a:solidFill>
              </a:rPr>
              <a:t>多种速率：</a:t>
            </a:r>
            <a:r>
              <a:rPr lang="zh-CN" altLang="en-US" sz="2000" b="1" dirty="0" smtClean="0"/>
              <a:t>不同的链路传输数据的速率不同。</a:t>
            </a:r>
          </a:p>
          <a:p>
            <a:pPr eaLnBrk="1">
              <a:lnSpc>
                <a:spcPct val="125000"/>
              </a:lnSpc>
              <a:buFont typeface="Wingdings" panose="05000000000000000000" pitchFamily="2" charset="2"/>
              <a:buChar char="ü"/>
            </a:pPr>
            <a:r>
              <a:rPr lang="zh-CN" altLang="en-US" sz="2000" b="1" dirty="0" smtClean="0">
                <a:solidFill>
                  <a:schemeClr val="hlink"/>
                </a:solidFill>
              </a:rPr>
              <a:t>链路传输速率：</a:t>
            </a:r>
            <a:r>
              <a:rPr lang="zh-CN" altLang="en-US" sz="2000" b="1" dirty="0" smtClean="0"/>
              <a:t>每秒传输多少位数据。单位</a:t>
            </a:r>
            <a:r>
              <a:rPr lang="en-US" altLang="zh-CN" sz="2000" b="1" dirty="0" smtClean="0"/>
              <a:t>bit/s</a:t>
            </a:r>
            <a:r>
              <a:rPr lang="zh-CN" altLang="en-US" sz="2000" b="1" dirty="0" smtClean="0"/>
              <a:t>或</a:t>
            </a:r>
            <a:r>
              <a:rPr lang="en-US" altLang="zh-CN" sz="2000" b="1" dirty="0" smtClean="0"/>
              <a:t>bps</a:t>
            </a:r>
            <a:r>
              <a:rPr lang="zh-CN" altLang="en-US" sz="2000" b="1" dirty="0" smtClean="0"/>
              <a:t>。 </a:t>
            </a:r>
          </a:p>
        </p:txBody>
      </p:sp>
      <p:grpSp>
        <p:nvGrpSpPr>
          <p:cNvPr id="26629" name="Group 4"/>
          <p:cNvGrpSpPr>
            <a:grpSpLocks/>
          </p:cNvGrpSpPr>
          <p:nvPr/>
        </p:nvGrpSpPr>
        <p:grpSpPr bwMode="auto">
          <a:xfrm>
            <a:off x="1697038" y="3706813"/>
            <a:ext cx="5827712" cy="2643187"/>
            <a:chOff x="2785" y="1149"/>
            <a:chExt cx="3027" cy="2384"/>
          </a:xfrm>
        </p:grpSpPr>
        <p:sp>
          <p:nvSpPr>
            <p:cNvPr id="26631" name="Freeform 5"/>
            <p:cNvSpPr>
              <a:spLocks/>
            </p:cNvSpPr>
            <p:nvPr/>
          </p:nvSpPr>
          <p:spPr bwMode="auto">
            <a:xfrm>
              <a:off x="3135" y="2078"/>
              <a:ext cx="2268" cy="1455"/>
            </a:xfrm>
            <a:custGeom>
              <a:avLst/>
              <a:gdLst>
                <a:gd name="T0" fmla="*/ 31 w 2135"/>
                <a:gd name="T1" fmla="*/ 500 h 1662"/>
                <a:gd name="T2" fmla="*/ 119 w 2135"/>
                <a:gd name="T3" fmla="*/ 59 h 1662"/>
                <a:gd name="T4" fmla="*/ 741 w 2135"/>
                <a:gd name="T5" fmla="*/ 151 h 1662"/>
                <a:gd name="T6" fmla="*/ 1364 w 2135"/>
                <a:gd name="T7" fmla="*/ 77 h 1662"/>
                <a:gd name="T8" fmla="*/ 2258 w 2135"/>
                <a:gd name="T9" fmla="*/ 311 h 1662"/>
                <a:gd name="T10" fmla="*/ 2271 w 2135"/>
                <a:gd name="T11" fmla="*/ 877 h 1662"/>
                <a:gd name="T12" fmla="*/ 1784 w 2135"/>
                <a:gd name="T13" fmla="*/ 1227 h 1662"/>
                <a:gd name="T14" fmla="*/ 918 w 2135"/>
                <a:gd name="T15" fmla="*/ 1162 h 1662"/>
                <a:gd name="T16" fmla="*/ 565 w 2135"/>
                <a:gd name="T17" fmla="*/ 974 h 1662"/>
                <a:gd name="T18" fmla="*/ 206 w 2135"/>
                <a:gd name="T19" fmla="*/ 817 h 1662"/>
                <a:gd name="T20" fmla="*/ 31 w 2135"/>
                <a:gd name="T21" fmla="*/ 50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26632" name="Group 6"/>
            <p:cNvGrpSpPr>
              <a:grpSpLocks/>
            </p:cNvGrpSpPr>
            <p:nvPr/>
          </p:nvGrpSpPr>
          <p:grpSpPr bwMode="auto">
            <a:xfrm>
              <a:off x="2785" y="1149"/>
              <a:ext cx="3027" cy="2312"/>
              <a:chOff x="1774" y="1862"/>
              <a:chExt cx="3027" cy="2312"/>
            </a:xfrm>
          </p:grpSpPr>
          <p:sp>
            <p:nvSpPr>
              <p:cNvPr id="26633" name="Freeform 7"/>
              <p:cNvSpPr>
                <a:spLocks/>
              </p:cNvSpPr>
              <p:nvPr/>
            </p:nvSpPr>
            <p:spPr bwMode="auto">
              <a:xfrm>
                <a:off x="3207" y="1956"/>
                <a:ext cx="1372" cy="1098"/>
              </a:xfrm>
              <a:custGeom>
                <a:avLst/>
                <a:gdLst>
                  <a:gd name="T0" fmla="*/ 270 w 1292"/>
                  <a:gd name="T1" fmla="*/ 5 h 1255"/>
                  <a:gd name="T2" fmla="*/ 39 w 1292"/>
                  <a:gd name="T3" fmla="*/ 120 h 1255"/>
                  <a:gd name="T4" fmla="*/ 33 w 1292"/>
                  <a:gd name="T5" fmla="*/ 401 h 1255"/>
                  <a:gd name="T6" fmla="*/ 59 w 1292"/>
                  <a:gd name="T7" fmla="*/ 634 h 1255"/>
                  <a:gd name="T8" fmla="*/ 276 w 1292"/>
                  <a:gd name="T9" fmla="*/ 667 h 1255"/>
                  <a:gd name="T10" fmla="*/ 730 w 1292"/>
                  <a:gd name="T11" fmla="*/ 864 h 1255"/>
                  <a:gd name="T12" fmla="*/ 1122 w 1292"/>
                  <a:gd name="T13" fmla="*/ 947 h 1255"/>
                  <a:gd name="T14" fmla="*/ 1352 w 1292"/>
                  <a:gd name="T15" fmla="*/ 781 h 1255"/>
                  <a:gd name="T16" fmla="*/ 1434 w 1292"/>
                  <a:gd name="T17" fmla="*/ 340 h 1255"/>
                  <a:gd name="T18" fmla="*/ 1359 w 1292"/>
                  <a:gd name="T19" fmla="*/ 162 h 1255"/>
                  <a:gd name="T20" fmla="*/ 844 w 1292"/>
                  <a:gd name="T21" fmla="*/ 88 h 1255"/>
                  <a:gd name="T22" fmla="*/ 270 w 1292"/>
                  <a:gd name="T23" fmla="*/ 5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34" name="Freeform 8"/>
              <p:cNvSpPr>
                <a:spLocks/>
              </p:cNvSpPr>
              <p:nvPr/>
            </p:nvSpPr>
            <p:spPr bwMode="auto">
              <a:xfrm>
                <a:off x="1774" y="1862"/>
                <a:ext cx="1423" cy="1043"/>
              </a:xfrm>
              <a:custGeom>
                <a:avLst/>
                <a:gdLst>
                  <a:gd name="T0" fmla="*/ 620 w 1340"/>
                  <a:gd name="T1" fmla="*/ 32 h 1191"/>
                  <a:gd name="T2" fmla="*/ 92 w 1340"/>
                  <a:gd name="T3" fmla="*/ 46 h 1191"/>
                  <a:gd name="T4" fmla="*/ 66 w 1340"/>
                  <a:gd name="T5" fmla="*/ 308 h 1191"/>
                  <a:gd name="T6" fmla="*/ 32 w 1340"/>
                  <a:gd name="T7" fmla="*/ 553 h 1191"/>
                  <a:gd name="T8" fmla="*/ 126 w 1340"/>
                  <a:gd name="T9" fmla="*/ 667 h 1191"/>
                  <a:gd name="T10" fmla="*/ 606 w 1340"/>
                  <a:gd name="T11" fmla="*/ 672 h 1191"/>
                  <a:gd name="T12" fmla="*/ 722 w 1340"/>
                  <a:gd name="T13" fmla="*/ 865 h 1191"/>
                  <a:gd name="T14" fmla="*/ 1391 w 1340"/>
                  <a:gd name="T15" fmla="*/ 842 h 1191"/>
                  <a:gd name="T16" fmla="*/ 1439 w 1340"/>
                  <a:gd name="T17" fmla="*/ 437 h 1191"/>
                  <a:gd name="T18" fmla="*/ 1358 w 1340"/>
                  <a:gd name="T19" fmla="*/ 263 h 1191"/>
                  <a:gd name="T20" fmla="*/ 857 w 1340"/>
                  <a:gd name="T21" fmla="*/ 221 h 1191"/>
                  <a:gd name="T22" fmla="*/ 620 w 1340"/>
                  <a:gd name="T23" fmla="*/ 32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26635" name="Group 9"/>
              <p:cNvGrpSpPr>
                <a:grpSpLocks/>
              </p:cNvGrpSpPr>
              <p:nvPr/>
            </p:nvGrpSpPr>
            <p:grpSpPr bwMode="auto">
              <a:xfrm>
                <a:off x="1863" y="1951"/>
                <a:ext cx="560" cy="210"/>
                <a:chOff x="3552" y="246"/>
                <a:chExt cx="527" cy="248"/>
              </a:xfrm>
            </p:grpSpPr>
            <p:graphicFrame>
              <p:nvGraphicFramePr>
                <p:cNvPr id="26851" name="Object 10"/>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4947" name="Clip" r:id="rId3" imgW="1307263" imgH="1084139" progId="MS_ClipArt_Gallery.2">
                        <p:embed/>
                      </p:oleObj>
                    </mc:Choice>
                    <mc:Fallback>
                      <p:oleObj name="Clip" r:id="rId3" imgW="1307263" imgH="1084139" progId="MS_ClipArt_Gallery.2">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52" name="Object 11"/>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4948" name="Clip" r:id="rId5" imgW="681706" imgH="480401" progId="MS_ClipArt_Gallery.2">
                        <p:embed/>
                      </p:oleObj>
                    </mc:Choice>
                    <mc:Fallback>
                      <p:oleObj name="Clip" r:id="rId5" imgW="681706" imgH="480401" progId="MS_ClipArt_Gallery.2">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53" name="Line 12"/>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636" name="Group 13"/>
              <p:cNvGrpSpPr>
                <a:grpSpLocks/>
              </p:cNvGrpSpPr>
              <p:nvPr/>
            </p:nvGrpSpPr>
            <p:grpSpPr bwMode="auto">
              <a:xfrm>
                <a:off x="1863" y="2342"/>
                <a:ext cx="560" cy="209"/>
                <a:chOff x="3552" y="246"/>
                <a:chExt cx="527" cy="248"/>
              </a:xfrm>
            </p:grpSpPr>
            <p:graphicFrame>
              <p:nvGraphicFramePr>
                <p:cNvPr id="26848" name="Object 1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4949" name="Clip" r:id="rId7" imgW="1307263" imgH="1084139" progId="MS_ClipArt_Gallery.2">
                        <p:embed/>
                      </p:oleObj>
                    </mc:Choice>
                    <mc:Fallback>
                      <p:oleObj name="Clip" r:id="rId7" imgW="1307263" imgH="1084139" progId="MS_ClipArt_Gallery.2">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49" name="Object 1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4950" name="Clip" r:id="rId8" imgW="681706" imgH="480401" progId="MS_ClipArt_Gallery.2">
                        <p:embed/>
                      </p:oleObj>
                    </mc:Choice>
                    <mc:Fallback>
                      <p:oleObj name="Clip" r:id="rId8" imgW="681706" imgH="480401" progId="MS_ClipArt_Gallery.2">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50" name="Line 16"/>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637" name="Group 17"/>
              <p:cNvGrpSpPr>
                <a:grpSpLocks/>
              </p:cNvGrpSpPr>
              <p:nvPr/>
            </p:nvGrpSpPr>
            <p:grpSpPr bwMode="auto">
              <a:xfrm>
                <a:off x="2150" y="2202"/>
                <a:ext cx="54" cy="141"/>
                <a:chOff x="3842" y="406"/>
                <a:chExt cx="51" cy="167"/>
              </a:xfrm>
            </p:grpSpPr>
            <p:sp>
              <p:nvSpPr>
                <p:cNvPr id="26845" name="Oval 18"/>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46" name="Oval 19"/>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47" name="Oval 20"/>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grpSp>
            <p:nvGrpSpPr>
              <p:cNvPr id="26638" name="Group 21"/>
              <p:cNvGrpSpPr>
                <a:grpSpLocks/>
              </p:cNvGrpSpPr>
              <p:nvPr/>
            </p:nvGrpSpPr>
            <p:grpSpPr bwMode="auto">
              <a:xfrm>
                <a:off x="2509" y="2532"/>
                <a:ext cx="159" cy="259"/>
                <a:chOff x="4180" y="783"/>
                <a:chExt cx="150" cy="307"/>
              </a:xfrm>
            </p:grpSpPr>
            <p:sp>
              <p:nvSpPr>
                <p:cNvPr id="26837" name="AutoShape 22"/>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38" name="Rectangle 23"/>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39"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40"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41" name="Line 26"/>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842" name="Line 27"/>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843"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44" name="Rectangle 29"/>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grpSp>
            <p:nvGrpSpPr>
              <p:cNvPr id="26639" name="Group 30"/>
              <p:cNvGrpSpPr>
                <a:grpSpLocks/>
              </p:cNvGrpSpPr>
              <p:nvPr/>
            </p:nvGrpSpPr>
            <p:grpSpPr bwMode="auto">
              <a:xfrm rot="-5400000">
                <a:off x="2752" y="2570"/>
                <a:ext cx="54" cy="177"/>
                <a:chOff x="3842" y="406"/>
                <a:chExt cx="51" cy="167"/>
              </a:xfrm>
            </p:grpSpPr>
            <p:sp>
              <p:nvSpPr>
                <p:cNvPr id="26834" name="Oval 31"/>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35" name="Oval 32"/>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36" name="Oval 33"/>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sp>
            <p:nvSpPr>
              <p:cNvPr id="26640" name="Line 34"/>
              <p:cNvSpPr>
                <a:spLocks noChangeShapeType="1"/>
              </p:cNvSpPr>
              <p:nvPr/>
            </p:nvSpPr>
            <p:spPr bwMode="auto">
              <a:xfrm>
                <a:off x="2613" y="2471"/>
                <a:ext cx="378"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41" name="Line 35"/>
              <p:cNvSpPr>
                <a:spLocks noChangeShapeType="1"/>
              </p:cNvSpPr>
              <p:nvPr/>
            </p:nvSpPr>
            <p:spPr bwMode="auto">
              <a:xfrm>
                <a:off x="2615" y="2470"/>
                <a:ext cx="1" cy="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42" name="Line 36"/>
              <p:cNvSpPr>
                <a:spLocks noChangeShapeType="1"/>
              </p:cNvSpPr>
              <p:nvPr/>
            </p:nvSpPr>
            <p:spPr bwMode="auto">
              <a:xfrm>
                <a:off x="2993" y="2468"/>
                <a:ext cx="1" cy="5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43" name="Line 37"/>
              <p:cNvSpPr>
                <a:spLocks noChangeShapeType="1"/>
              </p:cNvSpPr>
              <p:nvPr/>
            </p:nvSpPr>
            <p:spPr bwMode="auto">
              <a:xfrm>
                <a:off x="2384" y="2118"/>
                <a:ext cx="221" cy="1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44" name="Line 38"/>
              <p:cNvSpPr>
                <a:spLocks noChangeShapeType="1"/>
              </p:cNvSpPr>
              <p:nvPr/>
            </p:nvSpPr>
            <p:spPr bwMode="auto">
              <a:xfrm flipV="1">
                <a:off x="2394" y="2305"/>
                <a:ext cx="211" cy="2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45" name="Line 39"/>
              <p:cNvSpPr>
                <a:spLocks noChangeShapeType="1"/>
              </p:cNvSpPr>
              <p:nvPr/>
            </p:nvSpPr>
            <p:spPr bwMode="auto">
              <a:xfrm flipV="1">
                <a:off x="2796" y="2361"/>
                <a:ext cx="1" cy="1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26646" name="Group 40"/>
              <p:cNvGrpSpPr>
                <a:grpSpLocks/>
              </p:cNvGrpSpPr>
              <p:nvPr/>
            </p:nvGrpSpPr>
            <p:grpSpPr bwMode="auto">
              <a:xfrm>
                <a:off x="2887" y="2518"/>
                <a:ext cx="159" cy="259"/>
                <a:chOff x="4180" y="783"/>
                <a:chExt cx="150" cy="307"/>
              </a:xfrm>
            </p:grpSpPr>
            <p:sp>
              <p:nvSpPr>
                <p:cNvPr id="26826" name="AutoShape 41"/>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27" name="Rectangle 42"/>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28"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29"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30" name="Line 45"/>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831" name="Line 46"/>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832"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33" name="Rectangle 48"/>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grpSp>
            <p:nvGrpSpPr>
              <p:cNvPr id="26647" name="Group 49"/>
              <p:cNvGrpSpPr>
                <a:grpSpLocks/>
              </p:cNvGrpSpPr>
              <p:nvPr/>
            </p:nvGrpSpPr>
            <p:grpSpPr bwMode="auto">
              <a:xfrm>
                <a:off x="2156" y="2923"/>
                <a:ext cx="366" cy="607"/>
                <a:chOff x="3314" y="1248"/>
                <a:chExt cx="344" cy="694"/>
              </a:xfrm>
            </p:grpSpPr>
            <p:graphicFrame>
              <p:nvGraphicFramePr>
                <p:cNvPr id="26817" name="Object 50"/>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34951" name="Clip" r:id="rId9" imgW="1307263" imgH="1084139" progId="MS_ClipArt_Gallery.2">
                        <p:embed/>
                      </p:oleObj>
                    </mc:Choice>
                    <mc:Fallback>
                      <p:oleObj name="Clip" r:id="rId9" imgW="1307263" imgH="1084139" progId="MS_ClipArt_Gallery.2">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18" name="Line 51"/>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aphicFrame>
              <p:nvGraphicFramePr>
                <p:cNvPr id="26819" name="Object 52"/>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34952" name="Clip" r:id="rId10" imgW="1307263" imgH="1084139" progId="MS_ClipArt_Gallery.2">
                        <p:embed/>
                      </p:oleObj>
                    </mc:Choice>
                    <mc:Fallback>
                      <p:oleObj name="Clip" r:id="rId10" imgW="1307263" imgH="1084139" progId="MS_ClipArt_Gallery.2">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20" name="Line 53"/>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26821" name="Group 54"/>
                <p:cNvGrpSpPr>
                  <a:grpSpLocks/>
                </p:cNvGrpSpPr>
                <p:nvPr/>
              </p:nvGrpSpPr>
              <p:grpSpPr bwMode="auto">
                <a:xfrm>
                  <a:off x="3404" y="1504"/>
                  <a:ext cx="51" cy="167"/>
                  <a:chOff x="3842" y="406"/>
                  <a:chExt cx="51" cy="167"/>
                </a:xfrm>
              </p:grpSpPr>
              <p:sp>
                <p:nvSpPr>
                  <p:cNvPr id="26823" name="Oval 55"/>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24" name="Oval 56"/>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25" name="Oval 57"/>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sp>
              <p:nvSpPr>
                <p:cNvPr id="26822" name="Line 58"/>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aphicFrame>
            <p:nvGraphicFramePr>
              <p:cNvPr id="26648" name="Object 59"/>
              <p:cNvGraphicFramePr>
                <a:graphicFrameLocks noChangeAspect="1"/>
              </p:cNvGraphicFramePr>
              <p:nvPr/>
            </p:nvGraphicFramePr>
            <p:xfrm>
              <a:off x="2819" y="3585"/>
              <a:ext cx="318" cy="217"/>
            </p:xfrm>
            <a:graphic>
              <a:graphicData uri="http://schemas.openxmlformats.org/presentationml/2006/ole">
                <mc:AlternateContent xmlns:mc="http://schemas.openxmlformats.org/markup-compatibility/2006">
                  <mc:Choice xmlns:v="urn:schemas-microsoft-com:vml" Requires="v">
                    <p:oleObj spid="_x0000_s234953" name="Clip" r:id="rId11" imgW="1307263" imgH="1084139" progId="MS_ClipArt_Gallery.2">
                      <p:embed/>
                    </p:oleObj>
                  </mc:Choice>
                  <mc:Fallback>
                    <p:oleObj name="Clip" r:id="rId11" imgW="1307263" imgH="1084139" progId="MS_ClipArt_Gallery.2">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 y="3585"/>
                            <a:ext cx="318"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9" name="Object 60"/>
              <p:cNvGraphicFramePr>
                <a:graphicFrameLocks noChangeAspect="1"/>
              </p:cNvGraphicFramePr>
              <p:nvPr/>
            </p:nvGraphicFramePr>
            <p:xfrm>
              <a:off x="2350" y="3578"/>
              <a:ext cx="317" cy="217"/>
            </p:xfrm>
            <a:graphic>
              <a:graphicData uri="http://schemas.openxmlformats.org/presentationml/2006/ole">
                <mc:AlternateContent xmlns:mc="http://schemas.openxmlformats.org/markup-compatibility/2006">
                  <mc:Choice xmlns:v="urn:schemas-microsoft-com:vml" Requires="v">
                    <p:oleObj spid="_x0000_s234954" name="Clip" r:id="rId12" imgW="1307263" imgH="1084139" progId="MS_ClipArt_Gallery.2">
                      <p:embed/>
                    </p:oleObj>
                  </mc:Choice>
                  <mc:Fallback>
                    <p:oleObj name="Clip" r:id="rId12" imgW="1307263" imgH="1084139" progId="MS_ClipArt_Gallery.2">
                      <p:embed/>
                      <p:pic>
                        <p:nvPicPr>
                          <p:cNvPr id="0"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 y="3578"/>
                            <a:ext cx="31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50" name="Oval 61"/>
              <p:cNvSpPr>
                <a:spLocks noChangeArrowheads="1"/>
              </p:cNvSpPr>
              <p:nvPr/>
            </p:nvSpPr>
            <p:spPr bwMode="auto">
              <a:xfrm rot="-5400000">
                <a:off x="2671" y="3643"/>
                <a:ext cx="41" cy="5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651" name="Oval 62"/>
              <p:cNvSpPr>
                <a:spLocks noChangeArrowheads="1"/>
              </p:cNvSpPr>
              <p:nvPr/>
            </p:nvSpPr>
            <p:spPr bwMode="auto">
              <a:xfrm rot="-5400000">
                <a:off x="2736" y="3642"/>
                <a:ext cx="41" cy="5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652" name="Oval 63"/>
              <p:cNvSpPr>
                <a:spLocks noChangeArrowheads="1"/>
              </p:cNvSpPr>
              <p:nvPr/>
            </p:nvSpPr>
            <p:spPr bwMode="auto">
              <a:xfrm rot="-5400000">
                <a:off x="2794" y="3644"/>
                <a:ext cx="42" cy="5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653" name="Line 64"/>
              <p:cNvSpPr>
                <a:spLocks noChangeShapeType="1"/>
              </p:cNvSpPr>
              <p:nvPr/>
            </p:nvSpPr>
            <p:spPr bwMode="auto">
              <a:xfrm rot="-5400000">
                <a:off x="2993" y="3569"/>
                <a:ext cx="39"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54" name="Line 65"/>
              <p:cNvSpPr>
                <a:spLocks noChangeShapeType="1"/>
              </p:cNvSpPr>
              <p:nvPr/>
            </p:nvSpPr>
            <p:spPr bwMode="auto">
              <a:xfrm rot="5400000" flipH="1">
                <a:off x="2516" y="3564"/>
                <a:ext cx="4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55" name="Line 66"/>
              <p:cNvSpPr>
                <a:spLocks noChangeShapeType="1"/>
              </p:cNvSpPr>
              <p:nvPr/>
            </p:nvSpPr>
            <p:spPr bwMode="auto">
              <a:xfrm rot="16200000" flipV="1">
                <a:off x="2777" y="3308"/>
                <a:ext cx="0" cy="4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56" name="Line 67"/>
              <p:cNvSpPr>
                <a:spLocks noChangeShapeType="1"/>
              </p:cNvSpPr>
              <p:nvPr/>
            </p:nvSpPr>
            <p:spPr bwMode="auto">
              <a:xfrm flipV="1">
                <a:off x="2522" y="3301"/>
                <a:ext cx="72" cy="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57" name="Line 68"/>
              <p:cNvSpPr>
                <a:spLocks noChangeShapeType="1"/>
              </p:cNvSpPr>
              <p:nvPr/>
            </p:nvSpPr>
            <p:spPr bwMode="auto">
              <a:xfrm>
                <a:off x="2981" y="3331"/>
                <a:ext cx="231" cy="25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58" name="Line 69"/>
              <p:cNvSpPr>
                <a:spLocks noChangeShapeType="1"/>
              </p:cNvSpPr>
              <p:nvPr/>
            </p:nvSpPr>
            <p:spPr bwMode="auto">
              <a:xfrm flipH="1">
                <a:off x="3588" y="3329"/>
                <a:ext cx="212" cy="25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aphicFrame>
            <p:nvGraphicFramePr>
              <p:cNvPr id="26659" name="Object 70"/>
              <p:cNvGraphicFramePr>
                <a:graphicFrameLocks noChangeAspect="1"/>
              </p:cNvGraphicFramePr>
              <p:nvPr/>
            </p:nvGraphicFramePr>
            <p:xfrm>
              <a:off x="3723" y="3036"/>
              <a:ext cx="155" cy="157"/>
            </p:xfrm>
            <a:graphic>
              <a:graphicData uri="http://schemas.openxmlformats.org/presentationml/2006/ole">
                <mc:AlternateContent xmlns:mc="http://schemas.openxmlformats.org/markup-compatibility/2006">
                  <mc:Choice xmlns:v="urn:schemas-microsoft-com:vml" Requires="v">
                    <p:oleObj spid="_x0000_s234955" name="Clip" r:id="rId13" imgW="982811" imgH="1208363" progId="MS_ClipArt_Gallery.2">
                      <p:embed/>
                    </p:oleObj>
                  </mc:Choice>
                  <mc:Fallback>
                    <p:oleObj name="Clip" r:id="rId13" imgW="982811" imgH="1208363" progId="MS_ClipArt_Gallery.2">
                      <p:embed/>
                      <p:pic>
                        <p:nvPicPr>
                          <p:cNvPr id="0" name="Object 7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3" y="3036"/>
                            <a:ext cx="155"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60" name="Object 71"/>
              <p:cNvGraphicFramePr>
                <a:graphicFrameLocks noChangeAspect="1"/>
              </p:cNvGraphicFramePr>
              <p:nvPr/>
            </p:nvGraphicFramePr>
            <p:xfrm>
              <a:off x="2703" y="3088"/>
              <a:ext cx="155" cy="158"/>
            </p:xfrm>
            <a:graphic>
              <a:graphicData uri="http://schemas.openxmlformats.org/presentationml/2006/ole">
                <mc:AlternateContent xmlns:mc="http://schemas.openxmlformats.org/markup-compatibility/2006">
                  <mc:Choice xmlns:v="urn:schemas-microsoft-com:vml" Requires="v">
                    <p:oleObj spid="_x0000_s234956" name="Clip" r:id="rId15" imgW="982811" imgH="1208363" progId="MS_ClipArt_Gallery.2">
                      <p:embed/>
                    </p:oleObj>
                  </mc:Choice>
                  <mc:Fallback>
                    <p:oleObj name="Clip" r:id="rId15" imgW="982811" imgH="1208363" progId="MS_ClipArt_Gallery.2">
                      <p:embed/>
                      <p:pic>
                        <p:nvPicPr>
                          <p:cNvPr id="0" name="Object 7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3" y="3088"/>
                            <a:ext cx="155"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61" name="Freeform 72"/>
              <p:cNvSpPr>
                <a:spLocks/>
              </p:cNvSpPr>
              <p:nvPr/>
            </p:nvSpPr>
            <p:spPr bwMode="auto">
              <a:xfrm>
                <a:off x="2766" y="2941"/>
                <a:ext cx="1032" cy="200"/>
              </a:xfrm>
              <a:custGeom>
                <a:avLst/>
                <a:gdLst>
                  <a:gd name="T0" fmla="*/ 0 w 972"/>
                  <a:gd name="T1" fmla="*/ 175 h 228"/>
                  <a:gd name="T2" fmla="*/ 487 w 972"/>
                  <a:gd name="T3" fmla="*/ 7 h 228"/>
                  <a:gd name="T4" fmla="*/ 1096 w 972"/>
                  <a:gd name="T5" fmla="*/ 132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26662" name="Group 73"/>
              <p:cNvGrpSpPr>
                <a:grpSpLocks/>
              </p:cNvGrpSpPr>
              <p:nvPr/>
            </p:nvGrpSpPr>
            <p:grpSpPr bwMode="auto">
              <a:xfrm>
                <a:off x="2969" y="3873"/>
                <a:ext cx="310" cy="280"/>
                <a:chOff x="2870" y="1518"/>
                <a:chExt cx="292" cy="320"/>
              </a:xfrm>
            </p:grpSpPr>
            <p:graphicFrame>
              <p:nvGraphicFramePr>
                <p:cNvPr id="26815"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4957" name="Clip" r:id="rId16" imgW="826829" imgH="840406" progId="MS_ClipArt_Gallery.2">
                        <p:embed/>
                      </p:oleObj>
                    </mc:Choice>
                    <mc:Fallback>
                      <p:oleObj name="Clip" r:id="rId16" imgW="826829" imgH="840406" progId="MS_ClipArt_Gallery.2">
                        <p:embed/>
                        <p:pic>
                          <p:nvPicPr>
                            <p:cNvPr id="0" name="Object 7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16"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4958" name="Clip" r:id="rId18" imgW="1268295" imgH="1199426" progId="MS_ClipArt_Gallery.2">
                        <p:embed/>
                      </p:oleObj>
                    </mc:Choice>
                    <mc:Fallback>
                      <p:oleObj name="Clip" r:id="rId18" imgW="1268295" imgH="1199426" progId="MS_ClipArt_Gallery.2">
                        <p:embed/>
                        <p:pic>
                          <p:nvPicPr>
                            <p:cNvPr id="0" name="Object 7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663" name="Group 76"/>
              <p:cNvGrpSpPr>
                <a:grpSpLocks/>
              </p:cNvGrpSpPr>
              <p:nvPr/>
            </p:nvGrpSpPr>
            <p:grpSpPr bwMode="auto">
              <a:xfrm>
                <a:off x="3562" y="3894"/>
                <a:ext cx="310" cy="280"/>
                <a:chOff x="2870" y="1518"/>
                <a:chExt cx="292" cy="320"/>
              </a:xfrm>
            </p:grpSpPr>
            <p:graphicFrame>
              <p:nvGraphicFramePr>
                <p:cNvPr id="26813" name="Object 7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4959" name="Clip" r:id="rId20" imgW="826829" imgH="840406" progId="MS_ClipArt_Gallery.2">
                        <p:embed/>
                      </p:oleObj>
                    </mc:Choice>
                    <mc:Fallback>
                      <p:oleObj name="Clip" r:id="rId20" imgW="826829" imgH="840406" progId="MS_ClipArt_Gallery.2">
                        <p:embed/>
                        <p:pic>
                          <p:nvPicPr>
                            <p:cNvPr id="0" name="Object 7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814" name="Object 7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4960" name="Clip" r:id="rId21" imgW="1268295" imgH="1199426" progId="MS_ClipArt_Gallery.2">
                        <p:embed/>
                      </p:oleObj>
                    </mc:Choice>
                    <mc:Fallback>
                      <p:oleObj name="Clip" r:id="rId21" imgW="1268295" imgH="1199426" progId="MS_ClipArt_Gallery.2">
                        <p:embed/>
                        <p:pic>
                          <p:nvPicPr>
                            <p:cNvPr id="0" name="Object 7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664" name="Group 79"/>
              <p:cNvGrpSpPr>
                <a:grpSpLocks/>
              </p:cNvGrpSpPr>
              <p:nvPr/>
            </p:nvGrpSpPr>
            <p:grpSpPr bwMode="auto">
              <a:xfrm>
                <a:off x="3246" y="3708"/>
                <a:ext cx="289" cy="247"/>
                <a:chOff x="4733" y="2082"/>
                <a:chExt cx="272" cy="282"/>
              </a:xfrm>
            </p:grpSpPr>
            <p:graphicFrame>
              <p:nvGraphicFramePr>
                <p:cNvPr id="26811" name="Object 80"/>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34961" name="Clip" r:id="rId22" imgW="826829" imgH="840406" progId="MS_ClipArt_Gallery.2">
                        <p:embed/>
                      </p:oleObj>
                    </mc:Choice>
                    <mc:Fallback>
                      <p:oleObj name="Clip" r:id="rId22" imgW="826829" imgH="840406" progId="MS_ClipArt_Gallery.2">
                        <p:embed/>
                        <p:pic>
                          <p:nvPicPr>
                            <p:cNvPr id="0" name="Object 8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12" name="Rectangle 81"/>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sp>
            <p:nvSpPr>
              <p:cNvPr id="26665" name="Line 82"/>
              <p:cNvSpPr>
                <a:spLocks noChangeShapeType="1"/>
              </p:cNvSpPr>
              <p:nvPr/>
            </p:nvSpPr>
            <p:spPr bwMode="auto">
              <a:xfrm>
                <a:off x="3480" y="3645"/>
                <a:ext cx="0" cy="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26666" name="Group 83"/>
              <p:cNvGrpSpPr>
                <a:grpSpLocks/>
              </p:cNvGrpSpPr>
              <p:nvPr/>
            </p:nvGrpSpPr>
            <p:grpSpPr bwMode="auto">
              <a:xfrm>
                <a:off x="4029" y="3267"/>
                <a:ext cx="159" cy="269"/>
                <a:chOff x="4180" y="783"/>
                <a:chExt cx="150" cy="307"/>
              </a:xfrm>
            </p:grpSpPr>
            <p:sp>
              <p:nvSpPr>
                <p:cNvPr id="26803" name="AutoShape 84"/>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04" name="Rectangle 85"/>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05" name="Rectangle 8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06" name="AutoShape 8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07" name="Line 88"/>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808" name="Line 89"/>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809" name="Rectangle 9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10" name="Rectangle 91"/>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grpSp>
            <p:nvGrpSpPr>
              <p:cNvPr id="26667" name="Group 92"/>
              <p:cNvGrpSpPr>
                <a:grpSpLocks/>
              </p:cNvGrpSpPr>
              <p:nvPr/>
            </p:nvGrpSpPr>
            <p:grpSpPr bwMode="auto">
              <a:xfrm>
                <a:off x="4019" y="3558"/>
                <a:ext cx="160" cy="269"/>
                <a:chOff x="4180" y="783"/>
                <a:chExt cx="150" cy="307"/>
              </a:xfrm>
            </p:grpSpPr>
            <p:sp>
              <p:nvSpPr>
                <p:cNvPr id="26795" name="AutoShape 93"/>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96" name="Rectangle 94"/>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97" name="Rectangle 9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98" name="AutoShape 9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99" name="Line 97"/>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800" name="Line 98"/>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801" name="Rectangle 9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802" name="Rectangle 100"/>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sp>
            <p:nvSpPr>
              <p:cNvPr id="26668" name="Line 101"/>
              <p:cNvSpPr>
                <a:spLocks noChangeShapeType="1"/>
              </p:cNvSpPr>
              <p:nvPr/>
            </p:nvSpPr>
            <p:spPr bwMode="auto">
              <a:xfrm rot="5400000" flipH="1">
                <a:off x="3766" y="3512"/>
                <a:ext cx="40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69" name="Line 102"/>
              <p:cNvSpPr>
                <a:spLocks noChangeShapeType="1"/>
              </p:cNvSpPr>
              <p:nvPr/>
            </p:nvSpPr>
            <p:spPr bwMode="auto">
              <a:xfrm rot="-5400000">
                <a:off x="4005" y="3671"/>
                <a:ext cx="0" cy="7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0" name="Line 103"/>
              <p:cNvSpPr>
                <a:spLocks noChangeShapeType="1"/>
              </p:cNvSpPr>
              <p:nvPr/>
            </p:nvSpPr>
            <p:spPr bwMode="auto">
              <a:xfrm rot="-5400000">
                <a:off x="3997" y="3365"/>
                <a:ext cx="0" cy="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1" name="Line 104"/>
              <p:cNvSpPr>
                <a:spLocks noChangeShapeType="1"/>
              </p:cNvSpPr>
              <p:nvPr/>
            </p:nvSpPr>
            <p:spPr bwMode="auto">
              <a:xfrm flipV="1">
                <a:off x="2989" y="2151"/>
                <a:ext cx="351"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2" name="Line 105"/>
              <p:cNvSpPr>
                <a:spLocks noChangeShapeType="1"/>
              </p:cNvSpPr>
              <p:nvPr/>
            </p:nvSpPr>
            <p:spPr bwMode="auto">
              <a:xfrm>
                <a:off x="3703" y="2140"/>
                <a:ext cx="369" cy="1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3" name="Line 106"/>
              <p:cNvSpPr>
                <a:spLocks noChangeShapeType="1"/>
              </p:cNvSpPr>
              <p:nvPr/>
            </p:nvSpPr>
            <p:spPr bwMode="auto">
              <a:xfrm flipH="1">
                <a:off x="4098" y="2361"/>
                <a:ext cx="185" cy="44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4" name="Line 107"/>
              <p:cNvSpPr>
                <a:spLocks noChangeShapeType="1"/>
              </p:cNvSpPr>
              <p:nvPr/>
            </p:nvSpPr>
            <p:spPr bwMode="auto">
              <a:xfrm>
                <a:off x="3512" y="2214"/>
                <a:ext cx="0" cy="2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5" name="Line 108"/>
              <p:cNvSpPr>
                <a:spLocks noChangeShapeType="1"/>
              </p:cNvSpPr>
              <p:nvPr/>
            </p:nvSpPr>
            <p:spPr bwMode="auto">
              <a:xfrm>
                <a:off x="3531" y="2639"/>
                <a:ext cx="408" cy="2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6" name="Line 109"/>
              <p:cNvSpPr>
                <a:spLocks noChangeShapeType="1"/>
              </p:cNvSpPr>
              <p:nvPr/>
            </p:nvSpPr>
            <p:spPr bwMode="auto">
              <a:xfrm flipH="1">
                <a:off x="3881" y="2944"/>
                <a:ext cx="204" cy="2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7" name="Line 110"/>
              <p:cNvSpPr>
                <a:spLocks noChangeShapeType="1"/>
              </p:cNvSpPr>
              <p:nvPr/>
            </p:nvSpPr>
            <p:spPr bwMode="auto">
              <a:xfrm flipH="1">
                <a:off x="3709" y="2340"/>
                <a:ext cx="427" cy="2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8" name="Line 111"/>
              <p:cNvSpPr>
                <a:spLocks noChangeShapeType="1"/>
              </p:cNvSpPr>
              <p:nvPr/>
            </p:nvSpPr>
            <p:spPr bwMode="auto">
              <a:xfrm flipH="1">
                <a:off x="3716" y="1972"/>
                <a:ext cx="267" cy="1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79" name="Line 112"/>
              <p:cNvSpPr>
                <a:spLocks noChangeShapeType="1"/>
              </p:cNvSpPr>
              <p:nvPr/>
            </p:nvSpPr>
            <p:spPr bwMode="auto">
              <a:xfrm flipH="1">
                <a:off x="4264" y="2088"/>
                <a:ext cx="152"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80" name="Text Box 113"/>
              <p:cNvSpPr txBox="1">
                <a:spLocks noChangeArrowheads="1"/>
              </p:cNvSpPr>
              <p:nvPr/>
            </p:nvSpPr>
            <p:spPr bwMode="auto">
              <a:xfrm>
                <a:off x="2496" y="1896"/>
                <a:ext cx="43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400" b="1">
                    <a:solidFill>
                      <a:schemeClr val="accent2"/>
                    </a:solidFill>
                    <a:latin typeface="微软雅黑" panose="020B0503020204020204" pitchFamily="34" charset="-122"/>
                    <a:ea typeface="微软雅黑" panose="020B0503020204020204" pitchFamily="34" charset="-122"/>
                  </a:rPr>
                  <a:t>本地</a:t>
                </a:r>
                <a:r>
                  <a:rPr lang="en-US" altLang="zh-CN" sz="1400" b="1">
                    <a:solidFill>
                      <a:schemeClr val="accent2"/>
                    </a:solidFill>
                    <a:latin typeface="微软雅黑" panose="020B0503020204020204" pitchFamily="34" charset="-122"/>
                    <a:ea typeface="微软雅黑" panose="020B0503020204020204" pitchFamily="34" charset="-122"/>
                  </a:rPr>
                  <a:t>ISP</a:t>
                </a:r>
              </a:p>
            </p:txBody>
          </p:sp>
          <p:sp>
            <p:nvSpPr>
              <p:cNvPr id="26681" name="Text Box 114"/>
              <p:cNvSpPr txBox="1">
                <a:spLocks noChangeArrowheads="1"/>
              </p:cNvSpPr>
              <p:nvPr/>
            </p:nvSpPr>
            <p:spPr bwMode="auto">
              <a:xfrm>
                <a:off x="2105" y="3812"/>
                <a:ext cx="469"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400" b="1">
                    <a:solidFill>
                      <a:schemeClr val="accent2"/>
                    </a:solidFill>
                    <a:latin typeface="微软雅黑" panose="020B0503020204020204" pitchFamily="34" charset="-122"/>
                    <a:ea typeface="微软雅黑" panose="020B0503020204020204" pitchFamily="34" charset="-122"/>
                  </a:rPr>
                  <a:t>公司网络</a:t>
                </a:r>
              </a:p>
            </p:txBody>
          </p:sp>
          <p:sp>
            <p:nvSpPr>
              <p:cNvPr id="26682" name="Text Box 115"/>
              <p:cNvSpPr txBox="1">
                <a:spLocks noChangeArrowheads="1"/>
              </p:cNvSpPr>
              <p:nvPr/>
            </p:nvSpPr>
            <p:spPr bwMode="auto">
              <a:xfrm>
                <a:off x="4340" y="2490"/>
                <a:ext cx="461"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1400" b="1">
                    <a:solidFill>
                      <a:schemeClr val="accent2"/>
                    </a:solidFill>
                    <a:latin typeface="微软雅黑" panose="020B0503020204020204" pitchFamily="34" charset="-122"/>
                    <a:ea typeface="微软雅黑" panose="020B0503020204020204" pitchFamily="34" charset="-122"/>
                  </a:rPr>
                  <a:t>区域 </a:t>
                </a:r>
                <a:r>
                  <a:rPr lang="en-US" altLang="zh-CN" sz="1400" b="1">
                    <a:solidFill>
                      <a:schemeClr val="accent2"/>
                    </a:solidFill>
                    <a:latin typeface="微软雅黑" panose="020B0503020204020204" pitchFamily="34" charset="-122"/>
                    <a:ea typeface="微软雅黑" panose="020B0503020204020204" pitchFamily="34" charset="-122"/>
                  </a:rPr>
                  <a:t>ISP</a:t>
                </a:r>
              </a:p>
            </p:txBody>
          </p:sp>
          <p:grpSp>
            <p:nvGrpSpPr>
              <p:cNvPr id="26683" name="Group 116"/>
              <p:cNvGrpSpPr>
                <a:grpSpLocks/>
              </p:cNvGrpSpPr>
              <p:nvPr/>
            </p:nvGrpSpPr>
            <p:grpSpPr bwMode="auto">
              <a:xfrm>
                <a:off x="2594" y="2214"/>
                <a:ext cx="382" cy="153"/>
                <a:chOff x="3600" y="219"/>
                <a:chExt cx="360" cy="175"/>
              </a:xfrm>
            </p:grpSpPr>
            <p:sp>
              <p:nvSpPr>
                <p:cNvPr id="26782" name="Oval 11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83" name="Line 11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84" name="Line 11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85" name="Rectangle 12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86" name="Oval 12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nvGrpSpPr>
                <p:cNvPr id="26787" name="Group 122"/>
                <p:cNvGrpSpPr>
                  <a:grpSpLocks/>
                </p:cNvGrpSpPr>
                <p:nvPr/>
              </p:nvGrpSpPr>
              <p:grpSpPr bwMode="auto">
                <a:xfrm>
                  <a:off x="3686" y="244"/>
                  <a:ext cx="177" cy="66"/>
                  <a:chOff x="2848" y="848"/>
                  <a:chExt cx="140" cy="98"/>
                </a:xfrm>
              </p:grpSpPr>
              <p:sp>
                <p:nvSpPr>
                  <p:cNvPr id="26792" name="Line 12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93" name="Line 12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94" name="Line 12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788" name="Group 126"/>
                <p:cNvGrpSpPr>
                  <a:grpSpLocks/>
                </p:cNvGrpSpPr>
                <p:nvPr/>
              </p:nvGrpSpPr>
              <p:grpSpPr bwMode="auto">
                <a:xfrm flipV="1">
                  <a:off x="3686" y="243"/>
                  <a:ext cx="177" cy="66"/>
                  <a:chOff x="2848" y="848"/>
                  <a:chExt cx="140" cy="98"/>
                </a:xfrm>
              </p:grpSpPr>
              <p:sp>
                <p:nvSpPr>
                  <p:cNvPr id="26789" name="Line 12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90" name="Line 12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91" name="Line 12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26684" name="Group 130"/>
              <p:cNvGrpSpPr>
                <a:grpSpLocks/>
              </p:cNvGrpSpPr>
              <p:nvPr/>
            </p:nvGrpSpPr>
            <p:grpSpPr bwMode="auto">
              <a:xfrm>
                <a:off x="3320" y="2064"/>
                <a:ext cx="383" cy="153"/>
                <a:chOff x="3600" y="219"/>
                <a:chExt cx="360" cy="175"/>
              </a:xfrm>
            </p:grpSpPr>
            <p:sp>
              <p:nvSpPr>
                <p:cNvPr id="26769" name="Oval 13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70" name="Line 13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71" name="Line 13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72" name="Rectangle 13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73" name="Oval 13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nvGrpSpPr>
                <p:cNvPr id="26774" name="Group 136"/>
                <p:cNvGrpSpPr>
                  <a:grpSpLocks/>
                </p:cNvGrpSpPr>
                <p:nvPr/>
              </p:nvGrpSpPr>
              <p:grpSpPr bwMode="auto">
                <a:xfrm>
                  <a:off x="3686" y="244"/>
                  <a:ext cx="177" cy="66"/>
                  <a:chOff x="2848" y="848"/>
                  <a:chExt cx="140" cy="98"/>
                </a:xfrm>
              </p:grpSpPr>
              <p:sp>
                <p:nvSpPr>
                  <p:cNvPr id="26779" name="Line 13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80" name="Line 13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81" name="Line 13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775" name="Group 140"/>
                <p:cNvGrpSpPr>
                  <a:grpSpLocks/>
                </p:cNvGrpSpPr>
                <p:nvPr/>
              </p:nvGrpSpPr>
              <p:grpSpPr bwMode="auto">
                <a:xfrm flipV="1">
                  <a:off x="3686" y="243"/>
                  <a:ext cx="177" cy="66"/>
                  <a:chOff x="2848" y="848"/>
                  <a:chExt cx="140" cy="98"/>
                </a:xfrm>
              </p:grpSpPr>
              <p:sp>
                <p:nvSpPr>
                  <p:cNvPr id="26776" name="Line 1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77" name="Line 1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78" name="Line 1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26685" name="Group 144"/>
              <p:cNvGrpSpPr>
                <a:grpSpLocks/>
              </p:cNvGrpSpPr>
              <p:nvPr/>
            </p:nvGrpSpPr>
            <p:grpSpPr bwMode="auto">
              <a:xfrm>
                <a:off x="3333" y="2495"/>
                <a:ext cx="383" cy="153"/>
                <a:chOff x="3600" y="219"/>
                <a:chExt cx="360" cy="175"/>
              </a:xfrm>
            </p:grpSpPr>
            <p:sp>
              <p:nvSpPr>
                <p:cNvPr id="26756" name="Oval 14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57" name="Line 14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58" name="Line 14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59" name="Rectangle 14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60" name="Oval 14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nvGrpSpPr>
                <p:cNvPr id="26761" name="Group 150"/>
                <p:cNvGrpSpPr>
                  <a:grpSpLocks/>
                </p:cNvGrpSpPr>
                <p:nvPr/>
              </p:nvGrpSpPr>
              <p:grpSpPr bwMode="auto">
                <a:xfrm>
                  <a:off x="3686" y="244"/>
                  <a:ext cx="177" cy="66"/>
                  <a:chOff x="2848" y="848"/>
                  <a:chExt cx="140" cy="98"/>
                </a:xfrm>
              </p:grpSpPr>
              <p:sp>
                <p:nvSpPr>
                  <p:cNvPr id="26766" name="Line 15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67" name="Line 15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68" name="Line 15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762" name="Group 154"/>
                <p:cNvGrpSpPr>
                  <a:grpSpLocks/>
                </p:cNvGrpSpPr>
                <p:nvPr/>
              </p:nvGrpSpPr>
              <p:grpSpPr bwMode="auto">
                <a:xfrm flipV="1">
                  <a:off x="3686" y="243"/>
                  <a:ext cx="177" cy="66"/>
                  <a:chOff x="2848" y="848"/>
                  <a:chExt cx="140" cy="98"/>
                </a:xfrm>
              </p:grpSpPr>
              <p:sp>
                <p:nvSpPr>
                  <p:cNvPr id="26763" name="Line 1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64" name="Line 1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65" name="Line 1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26686" name="Group 158"/>
              <p:cNvGrpSpPr>
                <a:grpSpLocks/>
              </p:cNvGrpSpPr>
              <p:nvPr/>
            </p:nvGrpSpPr>
            <p:grpSpPr bwMode="auto">
              <a:xfrm>
                <a:off x="4072" y="2201"/>
                <a:ext cx="383" cy="153"/>
                <a:chOff x="3600" y="219"/>
                <a:chExt cx="360" cy="175"/>
              </a:xfrm>
            </p:grpSpPr>
            <p:sp>
              <p:nvSpPr>
                <p:cNvPr id="26743" name="Oval 1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44" name="Line 16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45" name="Line 16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46" name="Rectangle 16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47" name="Oval 1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nvGrpSpPr>
                <p:cNvPr id="26748" name="Group 164"/>
                <p:cNvGrpSpPr>
                  <a:grpSpLocks/>
                </p:cNvGrpSpPr>
                <p:nvPr/>
              </p:nvGrpSpPr>
              <p:grpSpPr bwMode="auto">
                <a:xfrm>
                  <a:off x="3686" y="244"/>
                  <a:ext cx="177" cy="66"/>
                  <a:chOff x="2848" y="848"/>
                  <a:chExt cx="140" cy="98"/>
                </a:xfrm>
              </p:grpSpPr>
              <p:sp>
                <p:nvSpPr>
                  <p:cNvPr id="26753" name="Line 16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54" name="Line 16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55" name="Line 16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749" name="Group 168"/>
                <p:cNvGrpSpPr>
                  <a:grpSpLocks/>
                </p:cNvGrpSpPr>
                <p:nvPr/>
              </p:nvGrpSpPr>
              <p:grpSpPr bwMode="auto">
                <a:xfrm flipV="1">
                  <a:off x="3686" y="243"/>
                  <a:ext cx="177" cy="66"/>
                  <a:chOff x="2848" y="848"/>
                  <a:chExt cx="140" cy="98"/>
                </a:xfrm>
              </p:grpSpPr>
              <p:sp>
                <p:nvSpPr>
                  <p:cNvPr id="26750" name="Line 1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51" name="Line 1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52" name="Line 1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26687" name="Group 172"/>
              <p:cNvGrpSpPr>
                <a:grpSpLocks/>
              </p:cNvGrpSpPr>
              <p:nvPr/>
            </p:nvGrpSpPr>
            <p:grpSpPr bwMode="auto">
              <a:xfrm>
                <a:off x="3926" y="2789"/>
                <a:ext cx="382" cy="153"/>
                <a:chOff x="3600" y="219"/>
                <a:chExt cx="360" cy="175"/>
              </a:xfrm>
            </p:grpSpPr>
            <p:sp>
              <p:nvSpPr>
                <p:cNvPr id="26730" name="Oval 173"/>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31" name="Line 174"/>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32" name="Line 175"/>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33" name="Rectangle 176"/>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34" name="Oval 177"/>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nvGrpSpPr>
                <p:cNvPr id="26735" name="Group 178"/>
                <p:cNvGrpSpPr>
                  <a:grpSpLocks/>
                </p:cNvGrpSpPr>
                <p:nvPr/>
              </p:nvGrpSpPr>
              <p:grpSpPr bwMode="auto">
                <a:xfrm>
                  <a:off x="3686" y="244"/>
                  <a:ext cx="177" cy="66"/>
                  <a:chOff x="2848" y="848"/>
                  <a:chExt cx="140" cy="98"/>
                </a:xfrm>
              </p:grpSpPr>
              <p:sp>
                <p:nvSpPr>
                  <p:cNvPr id="26740" name="Line 17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41" name="Line 18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42" name="Line 18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736" name="Group 182"/>
                <p:cNvGrpSpPr>
                  <a:grpSpLocks/>
                </p:cNvGrpSpPr>
                <p:nvPr/>
              </p:nvGrpSpPr>
              <p:grpSpPr bwMode="auto">
                <a:xfrm flipV="1">
                  <a:off x="3686" y="243"/>
                  <a:ext cx="177" cy="66"/>
                  <a:chOff x="2848" y="848"/>
                  <a:chExt cx="140" cy="98"/>
                </a:xfrm>
              </p:grpSpPr>
              <p:sp>
                <p:nvSpPr>
                  <p:cNvPr id="26737" name="Line 18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38" name="Line 18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39" name="Line 18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26688" name="Group 186"/>
              <p:cNvGrpSpPr>
                <a:grpSpLocks/>
              </p:cNvGrpSpPr>
              <p:nvPr/>
            </p:nvGrpSpPr>
            <p:grpSpPr bwMode="auto">
              <a:xfrm>
                <a:off x="3671" y="3172"/>
                <a:ext cx="382" cy="153"/>
                <a:chOff x="3600" y="219"/>
                <a:chExt cx="360" cy="175"/>
              </a:xfrm>
            </p:grpSpPr>
            <p:sp>
              <p:nvSpPr>
                <p:cNvPr id="26717" name="Oval 18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18" name="Line 18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19" name="Line 18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20" name="Rectangle 19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21" name="Oval 19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nvGrpSpPr>
                <p:cNvPr id="26722" name="Group 192"/>
                <p:cNvGrpSpPr>
                  <a:grpSpLocks/>
                </p:cNvGrpSpPr>
                <p:nvPr/>
              </p:nvGrpSpPr>
              <p:grpSpPr bwMode="auto">
                <a:xfrm>
                  <a:off x="3686" y="244"/>
                  <a:ext cx="177" cy="66"/>
                  <a:chOff x="2848" y="848"/>
                  <a:chExt cx="140" cy="98"/>
                </a:xfrm>
              </p:grpSpPr>
              <p:sp>
                <p:nvSpPr>
                  <p:cNvPr id="26727" name="Line 19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28" name="Line 19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29" name="Line 19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723" name="Group 196"/>
                <p:cNvGrpSpPr>
                  <a:grpSpLocks/>
                </p:cNvGrpSpPr>
                <p:nvPr/>
              </p:nvGrpSpPr>
              <p:grpSpPr bwMode="auto">
                <a:xfrm flipV="1">
                  <a:off x="3686" y="243"/>
                  <a:ext cx="177" cy="66"/>
                  <a:chOff x="2848" y="848"/>
                  <a:chExt cx="140" cy="98"/>
                </a:xfrm>
              </p:grpSpPr>
              <p:sp>
                <p:nvSpPr>
                  <p:cNvPr id="26724" name="Line 19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25" name="Line 19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26" name="Line 19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26689" name="Group 200"/>
              <p:cNvGrpSpPr>
                <a:grpSpLocks/>
              </p:cNvGrpSpPr>
              <p:nvPr/>
            </p:nvGrpSpPr>
            <p:grpSpPr bwMode="auto">
              <a:xfrm>
                <a:off x="3206" y="3493"/>
                <a:ext cx="382" cy="153"/>
                <a:chOff x="3600" y="219"/>
                <a:chExt cx="360" cy="175"/>
              </a:xfrm>
            </p:grpSpPr>
            <p:sp>
              <p:nvSpPr>
                <p:cNvPr id="26704" name="Oval 20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05" name="Line 20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06" name="Line 20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07" name="Rectangle 20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708" name="Oval 20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nvGrpSpPr>
                <p:cNvPr id="26709" name="Group 206"/>
                <p:cNvGrpSpPr>
                  <a:grpSpLocks/>
                </p:cNvGrpSpPr>
                <p:nvPr/>
              </p:nvGrpSpPr>
              <p:grpSpPr bwMode="auto">
                <a:xfrm>
                  <a:off x="3686" y="244"/>
                  <a:ext cx="177" cy="66"/>
                  <a:chOff x="2848" y="848"/>
                  <a:chExt cx="140" cy="98"/>
                </a:xfrm>
              </p:grpSpPr>
              <p:sp>
                <p:nvSpPr>
                  <p:cNvPr id="26714" name="Line 20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15" name="Line 20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16" name="Line 20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710" name="Group 210"/>
                <p:cNvGrpSpPr>
                  <a:grpSpLocks/>
                </p:cNvGrpSpPr>
                <p:nvPr/>
              </p:nvGrpSpPr>
              <p:grpSpPr bwMode="auto">
                <a:xfrm flipV="1">
                  <a:off x="3686" y="243"/>
                  <a:ext cx="177" cy="66"/>
                  <a:chOff x="2848" y="848"/>
                  <a:chExt cx="140" cy="98"/>
                </a:xfrm>
              </p:grpSpPr>
              <p:sp>
                <p:nvSpPr>
                  <p:cNvPr id="26711" name="Line 2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12" name="Line 21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13" name="Line 21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26690" name="Group 214"/>
              <p:cNvGrpSpPr>
                <a:grpSpLocks/>
              </p:cNvGrpSpPr>
              <p:nvPr/>
            </p:nvGrpSpPr>
            <p:grpSpPr bwMode="auto">
              <a:xfrm>
                <a:off x="2594" y="3246"/>
                <a:ext cx="382" cy="153"/>
                <a:chOff x="3600" y="219"/>
                <a:chExt cx="360" cy="175"/>
              </a:xfrm>
            </p:grpSpPr>
            <p:sp>
              <p:nvSpPr>
                <p:cNvPr id="26691" name="Oval 21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692" name="Line 21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93" name="Line 21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94" name="Rectangle 21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sp>
              <p:nvSpPr>
                <p:cNvPr id="26695" name="Oval 21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1400" b="1">
                    <a:solidFill>
                      <a:schemeClr val="accent2"/>
                    </a:solidFill>
                    <a:latin typeface="微软雅黑" panose="020B0503020204020204" pitchFamily="34" charset="-122"/>
                    <a:ea typeface="微软雅黑" panose="020B0503020204020204" pitchFamily="34" charset="-122"/>
                  </a:endParaRPr>
                </a:p>
              </p:txBody>
            </p:sp>
            <p:grpSp>
              <p:nvGrpSpPr>
                <p:cNvPr id="26696" name="Group 220"/>
                <p:cNvGrpSpPr>
                  <a:grpSpLocks/>
                </p:cNvGrpSpPr>
                <p:nvPr/>
              </p:nvGrpSpPr>
              <p:grpSpPr bwMode="auto">
                <a:xfrm>
                  <a:off x="3686" y="244"/>
                  <a:ext cx="177" cy="66"/>
                  <a:chOff x="2848" y="848"/>
                  <a:chExt cx="140" cy="98"/>
                </a:xfrm>
              </p:grpSpPr>
              <p:sp>
                <p:nvSpPr>
                  <p:cNvPr id="26701" name="Line 22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02" name="Line 22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03" name="Line 22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26697" name="Group 224"/>
                <p:cNvGrpSpPr>
                  <a:grpSpLocks/>
                </p:cNvGrpSpPr>
                <p:nvPr/>
              </p:nvGrpSpPr>
              <p:grpSpPr bwMode="auto">
                <a:xfrm flipV="1">
                  <a:off x="3686" y="243"/>
                  <a:ext cx="177" cy="66"/>
                  <a:chOff x="2848" y="848"/>
                  <a:chExt cx="140" cy="98"/>
                </a:xfrm>
              </p:grpSpPr>
              <p:sp>
                <p:nvSpPr>
                  <p:cNvPr id="26698" name="Line 22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699" name="Line 22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6700" name="Line 22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grpSp>
      <p:sp>
        <p:nvSpPr>
          <p:cNvPr id="26630" name="AutoShape 228"/>
          <p:cNvSpPr>
            <a:spLocks noChangeArrowheads="1"/>
          </p:cNvSpPr>
          <p:nvPr/>
        </p:nvSpPr>
        <p:spPr bwMode="auto">
          <a:xfrm>
            <a:off x="5619750" y="3440113"/>
            <a:ext cx="931863" cy="319087"/>
          </a:xfrm>
          <a:prstGeom prst="wedgeRoundRectCallout">
            <a:avLst>
              <a:gd name="adj1" fmla="val -27514"/>
              <a:gd name="adj2" fmla="val 1587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400" b="1">
                <a:solidFill>
                  <a:schemeClr val="accent2"/>
                </a:solidFill>
                <a:latin typeface="微软雅黑" panose="020B0503020204020204" pitchFamily="34" charset="-122"/>
                <a:ea typeface="微软雅黑" panose="020B0503020204020204" pitchFamily="34" charset="-122"/>
              </a:rPr>
              <a:t>链路</a:t>
            </a:r>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5475" y="303213"/>
            <a:ext cx="7772400" cy="831850"/>
          </a:xfrm>
        </p:spPr>
        <p:txBody>
          <a:bodyPr/>
          <a:lstStyle/>
          <a:p>
            <a:pPr algn="ctr">
              <a:defRPr/>
            </a:pPr>
            <a:r>
              <a:rPr lang="zh-CN" altLang="en-US" sz="3200" dirty="0" smtClean="0"/>
              <a:t>通信链路物理类型</a:t>
            </a:r>
            <a:endParaRPr lang="zh-CN" altLang="en-US" sz="3200" dirty="0"/>
          </a:p>
        </p:txBody>
      </p:sp>
      <p:sp>
        <p:nvSpPr>
          <p:cNvPr id="27651" name="内容占位符 2"/>
          <p:cNvSpPr>
            <a:spLocks noGrp="1"/>
          </p:cNvSpPr>
          <p:nvPr>
            <p:ph idx="1"/>
          </p:nvPr>
        </p:nvSpPr>
        <p:spPr>
          <a:xfrm>
            <a:off x="533400" y="1489075"/>
            <a:ext cx="7772400" cy="568325"/>
          </a:xfrm>
        </p:spPr>
        <p:txBody>
          <a:bodyPr/>
          <a:lstStyle/>
          <a:p>
            <a:pPr eaLnBrk="1"/>
            <a:r>
              <a:rPr lang="zh-CN" altLang="en-US" b="1" smtClean="0"/>
              <a:t>双绞线</a:t>
            </a:r>
            <a:r>
              <a:rPr lang="en-US" altLang="zh-CN" b="1" smtClean="0"/>
              <a:t>(Twisted Pair, TP)</a:t>
            </a:r>
            <a:endParaRPr lang="zh-CN" altLang="en-US" b="1" smtClean="0"/>
          </a:p>
        </p:txBody>
      </p:sp>
      <p:sp>
        <p:nvSpPr>
          <p:cNvPr id="27652"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3F7649C-E237-4C2D-92FB-AA3F4A19EEF2}"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23</a:t>
            </a:fld>
            <a:endParaRPr lang="en-US" altLang="zh-CN" sz="1400" smtClean="0">
              <a:latin typeface="微软雅黑" panose="020B0503020204020204" pitchFamily="34" charset="-122"/>
              <a:ea typeface="微软雅黑" panose="020B0503020204020204" pitchFamily="34" charset="-122"/>
            </a:endParaRPr>
          </a:p>
        </p:txBody>
      </p:sp>
      <p:pic>
        <p:nvPicPr>
          <p:cNvPr id="2765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2160588"/>
            <a:ext cx="227647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内容占位符 2"/>
          <p:cNvSpPr txBox="1">
            <a:spLocks/>
          </p:cNvSpPr>
          <p:nvPr/>
        </p:nvSpPr>
        <p:spPr bwMode="auto">
          <a:xfrm>
            <a:off x="4640263" y="2649538"/>
            <a:ext cx="44005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r>
              <a:rPr lang="zh-CN" altLang="en-US" sz="2400" b="1">
                <a:latin typeface="微软雅黑" panose="020B0503020204020204" pitchFamily="34" charset="-122"/>
                <a:ea typeface="微软雅黑" panose="020B0503020204020204" pitchFamily="34" charset="-122"/>
              </a:rPr>
              <a:t>同轴电缆</a:t>
            </a:r>
            <a:r>
              <a:rPr lang="en-US" altLang="zh-CN" sz="2400" b="1">
                <a:latin typeface="微软雅黑" panose="020B0503020204020204" pitchFamily="34" charset="-122"/>
                <a:ea typeface="微软雅黑" panose="020B0503020204020204" pitchFamily="34" charset="-122"/>
              </a:rPr>
              <a:t>(coaxial cable)	</a:t>
            </a:r>
            <a:endParaRPr lang="zh-CN" altLang="en-US" sz="2400">
              <a:latin typeface="微软雅黑" panose="020B0503020204020204" pitchFamily="34" charset="-122"/>
              <a:ea typeface="微软雅黑" panose="020B0503020204020204" pitchFamily="34" charset="-122"/>
            </a:endParaRPr>
          </a:p>
        </p:txBody>
      </p:sp>
      <p:pic>
        <p:nvPicPr>
          <p:cNvPr id="27655" name="Picture 4" descr="co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413" y="3248025"/>
            <a:ext cx="27638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内容占位符 2"/>
          <p:cNvSpPr txBox="1">
            <a:spLocks/>
          </p:cNvSpPr>
          <p:nvPr/>
        </p:nvSpPr>
        <p:spPr bwMode="auto">
          <a:xfrm>
            <a:off x="631825" y="4343400"/>
            <a:ext cx="44005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r>
              <a:rPr lang="zh-CN" altLang="en-US" sz="2400" b="1">
                <a:latin typeface="微软雅黑" panose="020B0503020204020204" pitchFamily="34" charset="-122"/>
                <a:ea typeface="微软雅黑" panose="020B0503020204020204" pitchFamily="34" charset="-122"/>
              </a:rPr>
              <a:t>光纤</a:t>
            </a:r>
            <a:r>
              <a:rPr lang="en-US" altLang="zh-CN" sz="2400" b="1">
                <a:latin typeface="微软雅黑" panose="020B0503020204020204" pitchFamily="34" charset="-122"/>
                <a:ea typeface="微软雅黑" panose="020B0503020204020204" pitchFamily="34" charset="-122"/>
              </a:rPr>
              <a:t>(fiber optical cable)	</a:t>
            </a:r>
            <a:endParaRPr lang="zh-CN" altLang="en-US" sz="2400">
              <a:latin typeface="微软雅黑" panose="020B0503020204020204" pitchFamily="34" charset="-122"/>
              <a:ea typeface="微软雅黑" panose="020B0503020204020204" pitchFamily="34" charset="-122"/>
            </a:endParaRPr>
          </a:p>
        </p:txBody>
      </p:sp>
      <p:pic>
        <p:nvPicPr>
          <p:cNvPr id="27657" name="Picture 6" descr="f-pi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4838700"/>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内容占位符 2"/>
          <p:cNvSpPr txBox="1">
            <a:spLocks/>
          </p:cNvSpPr>
          <p:nvPr/>
        </p:nvSpPr>
        <p:spPr bwMode="auto">
          <a:xfrm>
            <a:off x="4640263" y="5387975"/>
            <a:ext cx="44005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r>
              <a:rPr lang="zh-CN" altLang="en-US" sz="2400" b="1">
                <a:latin typeface="微软雅黑" panose="020B0503020204020204" pitchFamily="34" charset="-122"/>
                <a:ea typeface="微软雅黑" panose="020B0503020204020204" pitchFamily="34" charset="-122"/>
              </a:rPr>
              <a:t>无线电</a:t>
            </a:r>
            <a:r>
              <a:rPr lang="en-US" altLang="zh-CN" sz="2400" b="1">
                <a:latin typeface="微软雅黑" panose="020B0503020204020204" pitchFamily="34" charset="-122"/>
                <a:ea typeface="微软雅黑" panose="020B0503020204020204" pitchFamily="34" charset="-122"/>
              </a:rPr>
              <a:t>(radio)	</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CBF1DD4-3FFA-43D6-98C7-7AA8B1F42830}" type="slidenum">
              <a:rPr lang="en-US" altLang="zh-CN" sz="1400" smtClean="0"/>
              <a:pPr>
                <a:spcBef>
                  <a:spcPct val="0"/>
                </a:spcBef>
                <a:buClrTx/>
                <a:buSzTx/>
                <a:buFontTx/>
                <a:buNone/>
              </a:pPr>
              <a:t>24</a:t>
            </a:fld>
            <a:endParaRPr lang="en-US" altLang="zh-CN" sz="1400" smtClean="0"/>
          </a:p>
        </p:txBody>
      </p:sp>
      <p:sp>
        <p:nvSpPr>
          <p:cNvPr id="228354" name="Rectangle 2"/>
          <p:cNvSpPr>
            <a:spLocks noGrp="1" noChangeArrowheads="1"/>
          </p:cNvSpPr>
          <p:nvPr>
            <p:ph type="title"/>
          </p:nvPr>
        </p:nvSpPr>
        <p:spPr>
          <a:xfrm>
            <a:off x="533400" y="411163"/>
            <a:ext cx="8397875" cy="831850"/>
          </a:xfrm>
        </p:spPr>
        <p:txBody>
          <a:bodyPr/>
          <a:lstStyle/>
          <a:p>
            <a:pPr>
              <a:defRPr/>
            </a:pPr>
            <a:r>
              <a:rPr lang="zh-CN" altLang="en-US" sz="3200" dirty="0" smtClean="0"/>
              <a:t>（</a:t>
            </a:r>
            <a:r>
              <a:rPr lang="en-US" altLang="zh-CN" sz="3200" dirty="0" smtClean="0"/>
              <a:t>2.2</a:t>
            </a:r>
            <a:r>
              <a:rPr lang="zh-CN" altLang="en-US" sz="3200" dirty="0" smtClean="0"/>
              <a:t>）连</a:t>
            </a:r>
            <a:r>
              <a:rPr lang="zh-CN" altLang="en-US" sz="3200" dirty="0"/>
              <a:t>网</a:t>
            </a:r>
            <a:r>
              <a:rPr lang="zh-CN" altLang="en-US" sz="3200" dirty="0" smtClean="0"/>
              <a:t>设备</a:t>
            </a:r>
            <a:r>
              <a:rPr lang="en-US" altLang="zh-CN" sz="3200" dirty="0" smtClean="0"/>
              <a:t>-</a:t>
            </a:r>
            <a:r>
              <a:rPr lang="zh-CN" altLang="en-US" sz="3200" dirty="0" smtClean="0"/>
              <a:t>分组交换机</a:t>
            </a:r>
            <a:endParaRPr lang="zh-CN" altLang="en-US" sz="3200" dirty="0"/>
          </a:p>
        </p:txBody>
      </p:sp>
      <p:sp>
        <p:nvSpPr>
          <p:cNvPr id="228355" name="Rectangle 3"/>
          <p:cNvSpPr>
            <a:spLocks noGrp="1" noChangeArrowheads="1"/>
          </p:cNvSpPr>
          <p:nvPr>
            <p:ph type="body" idx="1"/>
          </p:nvPr>
        </p:nvSpPr>
        <p:spPr>
          <a:xfrm>
            <a:off x="533400" y="1466850"/>
            <a:ext cx="7772400" cy="4560888"/>
          </a:xfrm>
        </p:spPr>
        <p:txBody>
          <a:bodyPr/>
          <a:lstStyle/>
          <a:p>
            <a:pPr marL="0" indent="0" eaLnBrk="1">
              <a:lnSpc>
                <a:spcPct val="125000"/>
              </a:lnSpc>
              <a:spcBef>
                <a:spcPct val="15000"/>
              </a:spcBef>
              <a:buFont typeface="Wingdings" panose="05000000000000000000" pitchFamily="2" charset="2"/>
              <a:buNone/>
              <a:defRPr/>
            </a:pPr>
            <a:r>
              <a:rPr lang="zh-CN" altLang="en-US" b="1" dirty="0" smtClean="0"/>
              <a:t>连接</a:t>
            </a:r>
            <a:r>
              <a:rPr lang="zh-CN" altLang="en-US" b="1" dirty="0"/>
              <a:t>端系统的</a:t>
            </a:r>
            <a:r>
              <a:rPr lang="zh-CN" altLang="en-US" b="1" dirty="0">
                <a:solidFill>
                  <a:srgbClr val="FF0000"/>
                </a:solidFill>
              </a:rPr>
              <a:t>中间交换设备</a:t>
            </a:r>
            <a:r>
              <a:rPr lang="zh-CN" altLang="en-US" b="1" dirty="0"/>
              <a:t>。 端系统之间很少</a:t>
            </a:r>
            <a:r>
              <a:rPr lang="zh-CN" altLang="en-US" b="1" dirty="0" smtClean="0"/>
              <a:t>直接连接</a:t>
            </a:r>
            <a:r>
              <a:rPr lang="zh-CN" altLang="en-US" b="1" dirty="0"/>
              <a:t>，通常都是通过分组交换机间接相连</a:t>
            </a:r>
            <a:r>
              <a:rPr lang="zh-CN" altLang="en-US" b="1" dirty="0" smtClean="0"/>
              <a:t>。</a:t>
            </a:r>
            <a:endParaRPr lang="en-US" altLang="zh-CN" b="1" dirty="0" smtClean="0"/>
          </a:p>
          <a:p>
            <a:pPr marL="263525" indent="-263525" eaLnBrk="1">
              <a:lnSpc>
                <a:spcPct val="125000"/>
              </a:lnSpc>
              <a:spcBef>
                <a:spcPct val="15000"/>
              </a:spcBef>
              <a:buClr>
                <a:srgbClr val="4D4D4D"/>
              </a:buClr>
              <a:defRPr/>
            </a:pPr>
            <a:r>
              <a:rPr lang="zh-CN" altLang="en-US" sz="2000" b="1" dirty="0" smtClean="0"/>
              <a:t> </a:t>
            </a:r>
            <a:r>
              <a:rPr lang="zh-CN" altLang="en-US" sz="2000" b="1" dirty="0">
                <a:solidFill>
                  <a:schemeClr val="accent2"/>
                </a:solidFill>
              </a:rPr>
              <a:t>功能：</a:t>
            </a:r>
            <a:r>
              <a:rPr lang="zh-CN" altLang="en-US" sz="2000" b="1" dirty="0">
                <a:solidFill>
                  <a:srgbClr val="FF0000"/>
                </a:solidFill>
              </a:rPr>
              <a:t>接收、转发分组</a:t>
            </a:r>
            <a:r>
              <a:rPr lang="zh-CN" altLang="en-US" sz="2000" b="1" dirty="0">
                <a:solidFill>
                  <a:schemeClr val="tx2"/>
                </a:solidFill>
              </a:rPr>
              <a:t>。从一条（入）通信链路</a:t>
            </a:r>
            <a:r>
              <a:rPr lang="zh-CN" altLang="en-US" sz="2000" b="1" dirty="0">
                <a:solidFill>
                  <a:srgbClr val="FF0000"/>
                </a:solidFill>
              </a:rPr>
              <a:t>接收分组、并保存</a:t>
            </a:r>
            <a:r>
              <a:rPr lang="zh-CN" altLang="en-US" sz="2000" b="1" dirty="0">
                <a:solidFill>
                  <a:schemeClr val="tx2"/>
                </a:solidFill>
              </a:rPr>
              <a:t>，再从另一条（出）通信链路</a:t>
            </a:r>
            <a:r>
              <a:rPr lang="zh-CN" altLang="en-US" sz="2000" b="1" dirty="0">
                <a:solidFill>
                  <a:srgbClr val="FF0000"/>
                </a:solidFill>
              </a:rPr>
              <a:t>转发</a:t>
            </a:r>
            <a:r>
              <a:rPr lang="zh-CN" altLang="en-US" sz="2000" b="1" dirty="0">
                <a:solidFill>
                  <a:schemeClr val="tx2"/>
                </a:solidFill>
              </a:rPr>
              <a:t>出去。</a:t>
            </a:r>
          </a:p>
          <a:p>
            <a:pPr marL="263525" indent="-263525" eaLnBrk="1">
              <a:lnSpc>
                <a:spcPct val="125000"/>
              </a:lnSpc>
              <a:spcBef>
                <a:spcPct val="15000"/>
              </a:spcBef>
              <a:buClr>
                <a:srgbClr val="4D4D4D"/>
              </a:buClr>
              <a:buFont typeface="Wingdings" panose="05000000000000000000" pitchFamily="2" charset="2"/>
              <a:buNone/>
              <a:defRPr/>
            </a:pPr>
            <a:r>
              <a:rPr lang="zh-CN" altLang="en-US" sz="2000" b="1" dirty="0">
                <a:solidFill>
                  <a:schemeClr val="tx2"/>
                </a:solidFill>
              </a:rPr>
              <a:t>           </a:t>
            </a:r>
            <a:endParaRPr lang="en-US" altLang="zh-CN" sz="2000" b="1" dirty="0">
              <a:solidFill>
                <a:schemeClr val="tx2"/>
              </a:solidFill>
            </a:endParaRPr>
          </a:p>
          <a:p>
            <a:pPr marL="263525" indent="-263525" eaLnBrk="1">
              <a:lnSpc>
                <a:spcPct val="125000"/>
              </a:lnSpc>
              <a:spcBef>
                <a:spcPct val="15000"/>
              </a:spcBef>
              <a:buClr>
                <a:srgbClr val="4D4D4D"/>
              </a:buClr>
              <a:defRPr/>
            </a:pPr>
            <a:r>
              <a:rPr lang="zh-CN" altLang="en-US" sz="2000" b="1" dirty="0">
                <a:solidFill>
                  <a:schemeClr val="accent2"/>
                </a:solidFill>
              </a:rPr>
              <a:t> 类型：</a:t>
            </a:r>
          </a:p>
          <a:p>
            <a:pPr marL="263525" indent="-263525" eaLnBrk="1">
              <a:lnSpc>
                <a:spcPct val="125000"/>
              </a:lnSpc>
              <a:spcBef>
                <a:spcPct val="15000"/>
              </a:spcBef>
              <a:buFont typeface="Wingdings" panose="05000000000000000000" pitchFamily="2" charset="2"/>
              <a:buChar char="ü"/>
              <a:defRPr/>
            </a:pPr>
            <a:r>
              <a:rPr lang="zh-CN" altLang="en-US" sz="2000" b="1" dirty="0"/>
              <a:t>路由器（</a:t>
            </a:r>
            <a:r>
              <a:rPr lang="en-US" altLang="zh-CN" sz="2000" b="1" dirty="0"/>
              <a:t>router</a:t>
            </a:r>
            <a:r>
              <a:rPr lang="zh-CN" altLang="en-US" sz="2000" b="1" dirty="0"/>
              <a:t>）</a:t>
            </a:r>
          </a:p>
          <a:p>
            <a:pPr marL="263525" indent="-263525" eaLnBrk="1">
              <a:lnSpc>
                <a:spcPct val="125000"/>
              </a:lnSpc>
              <a:spcBef>
                <a:spcPct val="15000"/>
              </a:spcBef>
              <a:buFont typeface="Wingdings" panose="05000000000000000000" pitchFamily="2" charset="2"/>
              <a:buChar char="ü"/>
              <a:defRPr/>
            </a:pPr>
            <a:r>
              <a:rPr lang="zh-CN" altLang="en-US" sz="2000" b="1" dirty="0"/>
              <a:t>链路层交换机（</a:t>
            </a:r>
            <a:r>
              <a:rPr lang="en-US" altLang="zh-CN" sz="2000" b="1" dirty="0"/>
              <a:t>link-layer switch</a:t>
            </a:r>
            <a:r>
              <a:rPr lang="zh-CN" altLang="en-US" sz="2000" b="1" dirty="0"/>
              <a:t>） </a:t>
            </a:r>
          </a:p>
        </p:txBody>
      </p:sp>
      <p:sp>
        <p:nvSpPr>
          <p:cNvPr id="28677" name="AutoShape 7"/>
          <p:cNvSpPr>
            <a:spLocks noChangeArrowheads="1"/>
          </p:cNvSpPr>
          <p:nvPr/>
        </p:nvSpPr>
        <p:spPr bwMode="auto">
          <a:xfrm>
            <a:off x="4884738" y="3746500"/>
            <a:ext cx="3136900" cy="609600"/>
          </a:xfrm>
          <a:prstGeom prst="wedgeRoundRectCallout">
            <a:avLst>
              <a:gd name="adj1" fmla="val -61792"/>
              <a:gd name="adj2" fmla="val -8828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hlink"/>
                </a:solidFill>
              </a:rPr>
              <a:t>采用分组交换技术</a:t>
            </a:r>
            <a:r>
              <a:rPr lang="zh-CN" altLang="en-US" sz="2400">
                <a:solidFill>
                  <a:srgbClr val="CC3300"/>
                </a:solidFill>
              </a:rPr>
              <a:t> </a:t>
            </a:r>
          </a:p>
        </p:txBody>
      </p:sp>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4871A5C1-B8B2-48E6-A848-5A75310AED8A}" type="slidenum">
              <a:rPr lang="en-US" altLang="zh-CN" sz="1400" smtClean="0"/>
              <a:pPr>
                <a:spcBef>
                  <a:spcPct val="0"/>
                </a:spcBef>
                <a:buClrTx/>
                <a:buSzTx/>
                <a:buFontTx/>
                <a:buNone/>
              </a:pPr>
              <a:t>25</a:t>
            </a:fld>
            <a:endParaRPr lang="en-US" altLang="zh-CN" sz="1400" smtClean="0"/>
          </a:p>
        </p:txBody>
      </p:sp>
      <p:sp>
        <p:nvSpPr>
          <p:cNvPr id="229378" name="Rectangle 2"/>
          <p:cNvSpPr>
            <a:spLocks noGrp="1" noChangeArrowheads="1"/>
          </p:cNvSpPr>
          <p:nvPr>
            <p:ph type="title"/>
          </p:nvPr>
        </p:nvSpPr>
        <p:spPr>
          <a:xfrm>
            <a:off x="533400" y="411163"/>
            <a:ext cx="8397875" cy="831850"/>
          </a:xfrm>
        </p:spPr>
        <p:txBody>
          <a:bodyPr/>
          <a:lstStyle/>
          <a:p>
            <a:pPr>
              <a:defRPr/>
            </a:pPr>
            <a:r>
              <a:rPr lang="zh-CN" altLang="en-US" sz="3200" dirty="0" smtClean="0"/>
              <a:t>（</a:t>
            </a:r>
            <a:r>
              <a:rPr lang="en-US" altLang="zh-CN" sz="3200" dirty="0" smtClean="0"/>
              <a:t>2.2</a:t>
            </a:r>
            <a:r>
              <a:rPr lang="zh-CN" altLang="en-US" sz="3200" dirty="0" smtClean="0"/>
              <a:t>）连网设备</a:t>
            </a:r>
            <a:r>
              <a:rPr lang="en-US" altLang="zh-CN" sz="3200" dirty="0" smtClean="0"/>
              <a:t>-</a:t>
            </a:r>
            <a:r>
              <a:rPr lang="zh-CN" altLang="en-US" sz="3200" dirty="0" smtClean="0"/>
              <a:t>分组交换技术 </a:t>
            </a:r>
            <a:endParaRPr lang="zh-CN" altLang="en-US" sz="3200" dirty="0"/>
          </a:p>
        </p:txBody>
      </p:sp>
      <p:sp>
        <p:nvSpPr>
          <p:cNvPr id="229379" name="Rectangle 3"/>
          <p:cNvSpPr>
            <a:spLocks noGrp="1" noChangeArrowheads="1"/>
          </p:cNvSpPr>
          <p:nvPr>
            <p:ph type="body" idx="1"/>
          </p:nvPr>
        </p:nvSpPr>
        <p:spPr>
          <a:xfrm>
            <a:off x="533400" y="1554163"/>
            <a:ext cx="8153400" cy="4935537"/>
          </a:xfrm>
        </p:spPr>
        <p:txBody>
          <a:bodyPr/>
          <a:lstStyle/>
          <a:p>
            <a:pPr marL="0" indent="0" eaLnBrk="1">
              <a:lnSpc>
                <a:spcPct val="125000"/>
              </a:lnSpc>
              <a:buClr>
                <a:srgbClr val="CC0066"/>
              </a:buClr>
              <a:buFont typeface="Wingdings" panose="05000000000000000000" pitchFamily="2" charset="2"/>
              <a:buNone/>
              <a:defRPr/>
            </a:pPr>
            <a:r>
              <a:rPr lang="zh-CN" altLang="en-US" sz="2000" b="1" dirty="0" smtClean="0"/>
              <a:t>发送</a:t>
            </a:r>
            <a:r>
              <a:rPr lang="zh-CN" altLang="en-US" sz="2000" b="1" dirty="0"/>
              <a:t>端将要发送的数据分成若干较小的</a:t>
            </a:r>
            <a:r>
              <a:rPr lang="zh-CN" altLang="en-US" sz="2000" b="1" dirty="0">
                <a:solidFill>
                  <a:srgbClr val="FF0000"/>
                </a:solidFill>
              </a:rPr>
              <a:t>块，添加首部形成分组（包</a:t>
            </a:r>
            <a:r>
              <a:rPr lang="en-US" altLang="zh-CN" sz="2000" b="1" dirty="0">
                <a:solidFill>
                  <a:srgbClr val="FF0000"/>
                </a:solidFill>
              </a:rPr>
              <a:t>packet</a:t>
            </a:r>
            <a:r>
              <a:rPr lang="zh-CN" altLang="en-US" sz="2000" b="1" dirty="0">
                <a:solidFill>
                  <a:srgbClr val="FF0000"/>
                </a:solidFill>
              </a:rPr>
              <a:t>）</a:t>
            </a:r>
            <a:r>
              <a:rPr lang="zh-CN" altLang="en-US" sz="2000" b="1" dirty="0"/>
              <a:t> ，分别发送到目的端，再组装恢复原数据</a:t>
            </a:r>
            <a:r>
              <a:rPr lang="zh-CN" altLang="en-US" sz="2000" b="1" dirty="0" smtClean="0"/>
              <a:t>。</a:t>
            </a:r>
            <a:endParaRPr lang="en-US" altLang="zh-CN" sz="2000" b="1" dirty="0" smtClean="0"/>
          </a:p>
          <a:p>
            <a:pPr marL="0" indent="0" eaLnBrk="1">
              <a:lnSpc>
                <a:spcPct val="125000"/>
              </a:lnSpc>
              <a:buClr>
                <a:srgbClr val="CC0066"/>
              </a:buClr>
              <a:buFont typeface="Wingdings" panose="05000000000000000000" pitchFamily="2" charset="2"/>
              <a:buNone/>
              <a:defRPr/>
            </a:pPr>
            <a:endParaRPr lang="zh-CN" altLang="en-US" sz="2000" b="1" dirty="0"/>
          </a:p>
          <a:p>
            <a:pPr eaLnBrk="1">
              <a:lnSpc>
                <a:spcPct val="125000"/>
              </a:lnSpc>
              <a:buClr>
                <a:srgbClr val="CC0066"/>
              </a:buClr>
              <a:defRPr/>
            </a:pPr>
            <a:r>
              <a:rPr lang="zh-CN" altLang="en-US" sz="2000" b="1" dirty="0">
                <a:solidFill>
                  <a:srgbClr val="CC0066"/>
                </a:solidFill>
              </a:rPr>
              <a:t>路径（</a:t>
            </a:r>
            <a:r>
              <a:rPr lang="en-US" altLang="zh-CN" sz="2000" b="1" dirty="0" smtClean="0">
                <a:solidFill>
                  <a:srgbClr val="CC0066"/>
                </a:solidFill>
              </a:rPr>
              <a:t>route </a:t>
            </a:r>
            <a:r>
              <a:rPr lang="zh-CN" altLang="en-US" sz="2000" b="1" dirty="0" smtClean="0">
                <a:solidFill>
                  <a:srgbClr val="CC0066"/>
                </a:solidFill>
              </a:rPr>
              <a:t>或 </a:t>
            </a:r>
            <a:r>
              <a:rPr lang="en-US" altLang="zh-CN" sz="2000" b="1" dirty="0" smtClean="0">
                <a:solidFill>
                  <a:srgbClr val="CC0066"/>
                </a:solidFill>
              </a:rPr>
              <a:t>path</a:t>
            </a:r>
            <a:r>
              <a:rPr lang="zh-CN" altLang="en-US" sz="2000" b="1" dirty="0">
                <a:solidFill>
                  <a:srgbClr val="CC0066"/>
                </a:solidFill>
              </a:rPr>
              <a:t>）：</a:t>
            </a:r>
            <a:r>
              <a:rPr lang="zh-CN" altLang="en-US" sz="2000" b="1" dirty="0"/>
              <a:t>一个分组从发送端系统传输到接收端系统，所经过的一系列通信链路和分组交换机。</a:t>
            </a:r>
          </a:p>
          <a:p>
            <a:pPr lvl="1" eaLnBrk="1">
              <a:lnSpc>
                <a:spcPct val="125000"/>
              </a:lnSpc>
              <a:defRPr/>
            </a:pPr>
            <a:r>
              <a:rPr lang="zh-CN" altLang="en-US" b="1" dirty="0"/>
              <a:t>端系统之间通信的</a:t>
            </a:r>
            <a:r>
              <a:rPr lang="zh-CN" altLang="en-US" b="1" dirty="0">
                <a:solidFill>
                  <a:srgbClr val="FF0000"/>
                </a:solidFill>
              </a:rPr>
              <a:t>路径不专用。</a:t>
            </a:r>
            <a:endParaRPr lang="zh-CN" altLang="en-US" b="1" dirty="0"/>
          </a:p>
          <a:p>
            <a:pPr lvl="1" eaLnBrk="1">
              <a:lnSpc>
                <a:spcPct val="125000"/>
              </a:lnSpc>
              <a:defRPr/>
            </a:pPr>
            <a:r>
              <a:rPr lang="zh-CN" altLang="en-US" b="1" dirty="0"/>
              <a:t>多个通信端系统</a:t>
            </a:r>
            <a:r>
              <a:rPr lang="zh-CN" altLang="en-US" b="1" dirty="0">
                <a:solidFill>
                  <a:srgbClr val="FF0000"/>
                </a:solidFill>
              </a:rPr>
              <a:t>同时共享一条路径或一部分</a:t>
            </a:r>
            <a:r>
              <a:rPr lang="zh-CN" altLang="en-US" b="1" dirty="0" smtClean="0"/>
              <a:t>。</a:t>
            </a:r>
            <a:endParaRPr lang="en-US" altLang="zh-CN" b="1" dirty="0" smtClean="0"/>
          </a:p>
          <a:p>
            <a:pPr lvl="1" eaLnBrk="1">
              <a:lnSpc>
                <a:spcPct val="125000"/>
              </a:lnSpc>
              <a:defRPr/>
            </a:pPr>
            <a:endParaRPr lang="zh-CN" altLang="en-US" sz="1600" b="1" dirty="0"/>
          </a:p>
          <a:p>
            <a:pPr marL="0" indent="0" eaLnBrk="1">
              <a:lnSpc>
                <a:spcPct val="125000"/>
              </a:lnSpc>
              <a:buClr>
                <a:srgbClr val="CC0066"/>
              </a:buClr>
              <a:buFont typeface="Wingdings" panose="05000000000000000000" pitchFamily="2" charset="2"/>
              <a:buNone/>
              <a:defRPr/>
            </a:pPr>
            <a:r>
              <a:rPr lang="en-US" altLang="zh-CN" sz="2000" b="1" dirty="0" smtClean="0">
                <a:solidFill>
                  <a:schemeClr val="accent2"/>
                </a:solidFill>
              </a:rPr>
              <a:t>TIPS</a:t>
            </a:r>
            <a:r>
              <a:rPr lang="zh-CN" altLang="en-US" sz="2000" b="1" dirty="0" smtClean="0">
                <a:solidFill>
                  <a:schemeClr val="accent2"/>
                </a:solidFill>
              </a:rPr>
              <a:t>：第一</a:t>
            </a:r>
            <a:r>
              <a:rPr lang="zh-CN" altLang="en-US" sz="2000" b="1" dirty="0">
                <a:solidFill>
                  <a:schemeClr val="accent2"/>
                </a:solidFill>
              </a:rPr>
              <a:t>个分组交换网</a:t>
            </a:r>
            <a:r>
              <a:rPr lang="zh-CN" altLang="en-US" sz="2000" b="1" dirty="0" smtClean="0">
                <a:solidFill>
                  <a:schemeClr val="accent2"/>
                </a:solidFill>
              </a:rPr>
              <a:t>络为</a:t>
            </a:r>
            <a:r>
              <a:rPr lang="en-US" altLang="zh-CN" sz="2000" b="1" dirty="0" smtClean="0"/>
              <a:t>ARPA</a:t>
            </a:r>
            <a:r>
              <a:rPr lang="zh-CN" altLang="en-US" sz="2000" b="1" dirty="0"/>
              <a:t>网，产生于</a:t>
            </a:r>
            <a:r>
              <a:rPr lang="en-US" altLang="zh-CN" sz="2000" b="1" dirty="0"/>
              <a:t>20 </a:t>
            </a:r>
            <a:r>
              <a:rPr lang="zh-CN" altLang="en-US" sz="2000" b="1" dirty="0"/>
              <a:t>世纪</a:t>
            </a:r>
            <a:r>
              <a:rPr lang="en-US" altLang="zh-CN" sz="2000" b="1" dirty="0"/>
              <a:t>70</a:t>
            </a:r>
            <a:r>
              <a:rPr lang="zh-CN" altLang="en-US" sz="2000" b="1" dirty="0"/>
              <a:t>年代，是因特网的“最早祖先” 。</a:t>
            </a:r>
          </a:p>
        </p:txBody>
      </p:sp>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EF1333F-CC41-4996-A0DF-216EB5CA2DE3}" type="slidenum">
              <a:rPr lang="en-US" altLang="zh-CN" sz="1400" smtClean="0"/>
              <a:pPr>
                <a:spcBef>
                  <a:spcPct val="0"/>
                </a:spcBef>
                <a:buClrTx/>
                <a:buSzTx/>
                <a:buFontTx/>
                <a:buNone/>
              </a:pPr>
              <a:t>26</a:t>
            </a:fld>
            <a:endParaRPr lang="en-US" altLang="zh-CN" sz="1400" smtClean="0"/>
          </a:p>
        </p:txBody>
      </p:sp>
      <p:sp>
        <p:nvSpPr>
          <p:cNvPr id="230402" name="Rectangle 2"/>
          <p:cNvSpPr>
            <a:spLocks noGrp="1" noChangeArrowheads="1"/>
          </p:cNvSpPr>
          <p:nvPr>
            <p:ph type="title"/>
          </p:nvPr>
        </p:nvSpPr>
        <p:spPr>
          <a:xfrm>
            <a:off x="533400" y="222250"/>
            <a:ext cx="7772400" cy="969963"/>
          </a:xfrm>
        </p:spPr>
        <p:txBody>
          <a:bodyPr/>
          <a:lstStyle/>
          <a:p>
            <a:pPr>
              <a:defRPr/>
            </a:pPr>
            <a:r>
              <a:rPr lang="zh-CN" altLang="en-US" dirty="0" smtClean="0"/>
              <a:t>（</a:t>
            </a:r>
            <a:r>
              <a:rPr lang="en-US" altLang="zh-CN" dirty="0" smtClean="0"/>
              <a:t>3</a:t>
            </a:r>
            <a:r>
              <a:rPr lang="zh-CN" altLang="en-US" dirty="0" smtClean="0"/>
              <a:t>）因特网</a:t>
            </a:r>
            <a:r>
              <a:rPr lang="zh-CN" altLang="en-US" dirty="0"/>
              <a:t>服务提供</a:t>
            </a:r>
            <a:r>
              <a:rPr lang="zh-CN" altLang="en-US" dirty="0" smtClean="0"/>
              <a:t>商 </a:t>
            </a:r>
            <a:r>
              <a:rPr lang="en-US" altLang="zh-CN" dirty="0" smtClean="0">
                <a:hlinkClick r:id="" action="ppaction://customshow?id=0&amp;return=true"/>
              </a:rPr>
              <a:t>ISP</a:t>
            </a:r>
            <a:endParaRPr lang="zh-CN" altLang="en-US" dirty="0"/>
          </a:p>
        </p:txBody>
      </p:sp>
      <p:sp>
        <p:nvSpPr>
          <p:cNvPr id="230403" name="Rectangle 3"/>
          <p:cNvSpPr>
            <a:spLocks noGrp="1" noChangeArrowheads="1"/>
          </p:cNvSpPr>
          <p:nvPr>
            <p:ph type="body" idx="1"/>
          </p:nvPr>
        </p:nvSpPr>
        <p:spPr>
          <a:xfrm>
            <a:off x="533400" y="1457325"/>
            <a:ext cx="7772400" cy="4833938"/>
          </a:xfrm>
        </p:spPr>
        <p:txBody>
          <a:bodyPr/>
          <a:lstStyle/>
          <a:p>
            <a:pPr eaLnBrk="1">
              <a:lnSpc>
                <a:spcPct val="120000"/>
              </a:lnSpc>
              <a:defRPr/>
            </a:pPr>
            <a:r>
              <a:rPr lang="zh-CN" altLang="en-US" sz="2200" b="1" dirty="0"/>
              <a:t> </a:t>
            </a:r>
            <a:r>
              <a:rPr lang="zh-CN" altLang="en-US" sz="2200" b="1" dirty="0" smtClean="0">
                <a:solidFill>
                  <a:srgbClr val="CC0066"/>
                </a:solidFill>
              </a:rPr>
              <a:t>一</a:t>
            </a:r>
            <a:r>
              <a:rPr lang="zh-CN" altLang="en-US" sz="2200" b="1" dirty="0">
                <a:solidFill>
                  <a:srgbClr val="CC0066"/>
                </a:solidFill>
              </a:rPr>
              <a:t>个由多个分组交换机和多段通信链路组成的网络</a:t>
            </a:r>
            <a:r>
              <a:rPr lang="zh-CN" altLang="en-US" sz="2200" b="1" dirty="0" smtClean="0">
                <a:solidFill>
                  <a:srgbClr val="CC0066"/>
                </a:solidFill>
              </a:rPr>
              <a:t>。</a:t>
            </a:r>
            <a:r>
              <a:rPr lang="zh-CN" altLang="en-US" sz="2200" b="1" dirty="0" smtClean="0">
                <a:solidFill>
                  <a:schemeClr val="tx2"/>
                </a:solidFill>
              </a:rPr>
              <a:t>端系统</a:t>
            </a:r>
            <a:r>
              <a:rPr lang="zh-CN" altLang="en-US" sz="2200" b="1" dirty="0">
                <a:solidFill>
                  <a:schemeClr val="tx2"/>
                </a:solidFill>
              </a:rPr>
              <a:t>通过</a:t>
            </a:r>
            <a:r>
              <a:rPr lang="en-US" altLang="zh-CN" sz="2200" b="1" dirty="0" smtClean="0">
                <a:solidFill>
                  <a:schemeClr val="tx2"/>
                </a:solidFill>
              </a:rPr>
              <a:t>ISP </a:t>
            </a:r>
            <a:r>
              <a:rPr lang="zh-CN" altLang="en-US" sz="2200" b="1" dirty="0" smtClean="0">
                <a:solidFill>
                  <a:schemeClr val="tx2"/>
                </a:solidFill>
              </a:rPr>
              <a:t>接入</a:t>
            </a:r>
            <a:r>
              <a:rPr lang="zh-CN" altLang="en-US" sz="2200" b="1" dirty="0">
                <a:solidFill>
                  <a:schemeClr val="tx2"/>
                </a:solidFill>
              </a:rPr>
              <a:t>因特网</a:t>
            </a:r>
            <a:r>
              <a:rPr lang="zh-CN" altLang="en-US" sz="2200" b="1" dirty="0"/>
              <a:t>，如住宅区</a:t>
            </a:r>
            <a:r>
              <a:rPr lang="en-US" altLang="zh-CN" sz="2200" b="1" dirty="0"/>
              <a:t>ISP</a:t>
            </a:r>
            <a:r>
              <a:rPr lang="zh-CN" altLang="en-US" sz="2200" b="1" dirty="0"/>
              <a:t>、大学</a:t>
            </a:r>
            <a:r>
              <a:rPr lang="en-US" altLang="zh-CN" sz="2200" b="1" dirty="0"/>
              <a:t>ISP</a:t>
            </a:r>
            <a:r>
              <a:rPr lang="zh-CN" altLang="en-US" sz="2200" b="1" dirty="0"/>
              <a:t>、公司</a:t>
            </a:r>
            <a:r>
              <a:rPr lang="en-US" altLang="zh-CN" sz="2200" b="1" dirty="0"/>
              <a:t>ISP</a:t>
            </a:r>
            <a:r>
              <a:rPr lang="zh-CN" altLang="en-US" sz="2200" b="1" dirty="0"/>
              <a:t>等。</a:t>
            </a:r>
          </a:p>
          <a:p>
            <a:pPr lvl="1" eaLnBrk="1">
              <a:lnSpc>
                <a:spcPct val="120000"/>
              </a:lnSpc>
              <a:buClr>
                <a:srgbClr val="CC0066"/>
              </a:buClr>
              <a:defRPr/>
            </a:pPr>
            <a:r>
              <a:rPr lang="zh-CN" altLang="en-US" b="1" dirty="0" smtClean="0">
                <a:solidFill>
                  <a:schemeClr val="accent2"/>
                </a:solidFill>
              </a:rPr>
              <a:t>不同</a:t>
            </a:r>
            <a:r>
              <a:rPr lang="zh-CN" altLang="en-US" b="1" dirty="0">
                <a:solidFill>
                  <a:schemeClr val="accent2"/>
                </a:solidFill>
              </a:rPr>
              <a:t>的</a:t>
            </a:r>
            <a:r>
              <a:rPr lang="en-US" altLang="zh-CN" b="1" dirty="0">
                <a:solidFill>
                  <a:schemeClr val="accent2"/>
                </a:solidFill>
              </a:rPr>
              <a:t>ISP</a:t>
            </a:r>
            <a:r>
              <a:rPr lang="zh-CN" altLang="en-US" b="1" dirty="0">
                <a:solidFill>
                  <a:schemeClr val="accent2"/>
                </a:solidFill>
              </a:rPr>
              <a:t>提供各种不同类型的网络接入：</a:t>
            </a:r>
            <a:r>
              <a:rPr lang="zh-CN" altLang="en-US" b="1" dirty="0"/>
              <a:t>如电话接入</a:t>
            </a:r>
            <a:endParaRPr lang="en-US" altLang="zh-CN" b="1" dirty="0"/>
          </a:p>
          <a:p>
            <a:pPr lvl="1" eaLnBrk="1">
              <a:lnSpc>
                <a:spcPct val="120000"/>
              </a:lnSpc>
              <a:buClr>
                <a:srgbClr val="CC0066"/>
              </a:buClr>
              <a:defRPr/>
            </a:pPr>
            <a:r>
              <a:rPr lang="zh-CN" altLang="en-US" b="1" dirty="0" smtClean="0">
                <a:solidFill>
                  <a:schemeClr val="accent2"/>
                </a:solidFill>
              </a:rPr>
              <a:t>对</a:t>
            </a:r>
            <a:r>
              <a:rPr lang="zh-CN" altLang="en-US" b="1" dirty="0">
                <a:solidFill>
                  <a:schemeClr val="accent2"/>
                </a:solidFill>
              </a:rPr>
              <a:t>内容提供者提供接入：</a:t>
            </a:r>
            <a:r>
              <a:rPr lang="zh-CN" altLang="en-US" b="1" dirty="0"/>
              <a:t>如发布信息。</a:t>
            </a:r>
            <a:endParaRPr lang="en-US" altLang="zh-CN" b="1" dirty="0"/>
          </a:p>
          <a:p>
            <a:pPr lvl="1" eaLnBrk="1">
              <a:lnSpc>
                <a:spcPct val="120000"/>
              </a:lnSpc>
              <a:buClr>
                <a:srgbClr val="CC0066"/>
              </a:buClr>
              <a:defRPr/>
            </a:pPr>
            <a:r>
              <a:rPr lang="zh-CN" altLang="en-US" b="1" dirty="0" smtClean="0">
                <a:solidFill>
                  <a:schemeClr val="accent2"/>
                </a:solidFill>
              </a:rPr>
              <a:t>低层次</a:t>
            </a:r>
            <a:r>
              <a:rPr lang="zh-CN" altLang="en-US" b="1" dirty="0">
                <a:solidFill>
                  <a:schemeClr val="accent2"/>
                </a:solidFill>
              </a:rPr>
              <a:t>的</a:t>
            </a:r>
            <a:r>
              <a:rPr lang="en-US" altLang="zh-CN" b="1" dirty="0">
                <a:solidFill>
                  <a:schemeClr val="accent2"/>
                </a:solidFill>
              </a:rPr>
              <a:t>ISP</a:t>
            </a:r>
            <a:r>
              <a:rPr lang="zh-CN" altLang="en-US" b="1" dirty="0">
                <a:solidFill>
                  <a:schemeClr val="accent2"/>
                </a:solidFill>
              </a:rPr>
              <a:t>通过国家、国际的高层</a:t>
            </a:r>
            <a:r>
              <a:rPr lang="en-US" altLang="zh-CN" b="1" dirty="0">
                <a:solidFill>
                  <a:schemeClr val="accent2"/>
                </a:solidFill>
              </a:rPr>
              <a:t>ISP</a:t>
            </a:r>
            <a:r>
              <a:rPr lang="zh-CN" altLang="en-US" b="1" dirty="0">
                <a:solidFill>
                  <a:schemeClr val="accent2"/>
                </a:solidFill>
              </a:rPr>
              <a:t>互联</a:t>
            </a:r>
            <a:r>
              <a:rPr lang="zh-CN" altLang="en-US" b="1" dirty="0" smtClean="0">
                <a:solidFill>
                  <a:schemeClr val="accent2"/>
                </a:solidFill>
              </a:rPr>
              <a:t>：</a:t>
            </a:r>
            <a:endParaRPr lang="en-US" altLang="zh-CN" b="1" dirty="0" smtClean="0">
              <a:solidFill>
                <a:schemeClr val="accent2"/>
              </a:solidFill>
            </a:endParaRPr>
          </a:p>
          <a:p>
            <a:pPr eaLnBrk="1">
              <a:lnSpc>
                <a:spcPct val="120000"/>
              </a:lnSpc>
              <a:buClr>
                <a:srgbClr val="CC0066"/>
              </a:buClr>
              <a:defRPr/>
            </a:pPr>
            <a:r>
              <a:rPr lang="zh-CN" altLang="en-US" sz="2200" b="1" dirty="0" smtClean="0"/>
              <a:t>实现</a:t>
            </a:r>
            <a:r>
              <a:rPr lang="zh-CN" altLang="en-US" sz="2200" b="1" dirty="0"/>
              <a:t>世界范围的通信。高层</a:t>
            </a:r>
            <a:r>
              <a:rPr lang="en-US" altLang="zh-CN" sz="2200" b="1" dirty="0"/>
              <a:t>ISP</a:t>
            </a:r>
            <a:r>
              <a:rPr lang="zh-CN" altLang="en-US" sz="2200" b="1" dirty="0"/>
              <a:t>由一些用高速光纤链路互联的高速路由器组成。</a:t>
            </a:r>
          </a:p>
          <a:p>
            <a:pPr marL="400050" lvl="1" indent="0" eaLnBrk="1">
              <a:lnSpc>
                <a:spcPct val="120000"/>
              </a:lnSpc>
              <a:buClr>
                <a:srgbClr val="CC0066"/>
              </a:buClr>
              <a:buFont typeface="Wingdings" panose="05000000000000000000" pitchFamily="2" charset="2"/>
              <a:buChar char="ü"/>
              <a:defRPr/>
            </a:pPr>
            <a:r>
              <a:rPr lang="zh-CN" altLang="en-US" b="1" dirty="0"/>
              <a:t> </a:t>
            </a:r>
            <a:r>
              <a:rPr lang="zh-CN" altLang="en-US" b="1" dirty="0">
                <a:solidFill>
                  <a:schemeClr val="accent2"/>
                </a:solidFill>
              </a:rPr>
              <a:t>每个</a:t>
            </a:r>
            <a:r>
              <a:rPr lang="en-US" altLang="zh-CN" b="1" dirty="0">
                <a:solidFill>
                  <a:schemeClr val="accent2"/>
                </a:solidFill>
              </a:rPr>
              <a:t>ISP</a:t>
            </a:r>
            <a:r>
              <a:rPr lang="zh-CN" altLang="en-US" b="1" dirty="0">
                <a:solidFill>
                  <a:schemeClr val="accent2"/>
                </a:solidFill>
              </a:rPr>
              <a:t>独立管理，运行</a:t>
            </a:r>
            <a:r>
              <a:rPr lang="en-US" altLang="zh-CN" b="1" dirty="0">
                <a:solidFill>
                  <a:schemeClr val="accent2"/>
                </a:solidFill>
              </a:rPr>
              <a:t>ISP</a:t>
            </a:r>
            <a:r>
              <a:rPr lang="zh-CN" altLang="en-US" b="1" dirty="0">
                <a:solidFill>
                  <a:schemeClr val="accent2"/>
                </a:solidFill>
              </a:rPr>
              <a:t>协议：</a:t>
            </a:r>
            <a:r>
              <a:rPr lang="zh-CN" altLang="en-US" b="1" dirty="0"/>
              <a:t>遵从一定的命名和地址规则。</a:t>
            </a:r>
          </a:p>
        </p:txBody>
      </p:sp>
      <p:sp>
        <p:nvSpPr>
          <p:cNvPr id="30725" name="AutoShape 4"/>
          <p:cNvSpPr>
            <a:spLocks noChangeArrowheads="1"/>
          </p:cNvSpPr>
          <p:nvPr/>
        </p:nvSpPr>
        <p:spPr bwMode="auto">
          <a:xfrm>
            <a:off x="7559675" y="88900"/>
            <a:ext cx="1492250" cy="1235075"/>
          </a:xfrm>
          <a:prstGeom prst="wedgeRoundRectCallout">
            <a:avLst>
              <a:gd name="adj1" fmla="val -79042"/>
              <a:gd name="adj2" fmla="val -115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b="1">
                <a:solidFill>
                  <a:srgbClr val="FFFF00"/>
                </a:solidFill>
              </a:rPr>
              <a:t>Internet  Service  Provider</a:t>
            </a:r>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11163"/>
            <a:ext cx="8397875" cy="831850"/>
          </a:xfrm>
        </p:spPr>
        <p:txBody>
          <a:bodyPr/>
          <a:lstStyle/>
          <a:p>
            <a:pPr>
              <a:defRPr/>
            </a:pPr>
            <a:endParaRPr lang="zh-CN" altLang="en-US"/>
          </a:p>
        </p:txBody>
      </p:sp>
      <p:sp>
        <p:nvSpPr>
          <p:cNvPr id="31747" name="内容占位符 2"/>
          <p:cNvSpPr>
            <a:spLocks noGrp="1"/>
          </p:cNvSpPr>
          <p:nvPr>
            <p:ph idx="1"/>
          </p:nvPr>
        </p:nvSpPr>
        <p:spPr>
          <a:xfrm>
            <a:off x="533400" y="1489075"/>
            <a:ext cx="8397875" cy="4759325"/>
          </a:xfrm>
        </p:spPr>
        <p:txBody>
          <a:bodyPr/>
          <a:lstStyle/>
          <a:p>
            <a:pPr eaLnBrk="1"/>
            <a:endParaRPr lang="zh-CN" altLang="en-US" smtClean="0">
              <a:latin typeface="方正大标宋简体" panose="02010601030101010101" pitchFamily="2" charset="-122"/>
              <a:ea typeface="方正大标宋简体" panose="02010601030101010101" pitchFamily="2" charset="-122"/>
            </a:endParaRPr>
          </a:p>
        </p:txBody>
      </p:sp>
      <p:sp>
        <p:nvSpPr>
          <p:cNvPr id="31748"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5AC5EC4-170F-4AD4-8BA0-906F99E8B381}" type="slidenum">
              <a:rPr lang="en-US" altLang="zh-CN" sz="1400" smtClean="0"/>
              <a:pPr>
                <a:spcBef>
                  <a:spcPct val="0"/>
                </a:spcBef>
                <a:buClrTx/>
                <a:buSzTx/>
                <a:buFontTx/>
                <a:buNone/>
              </a:pPr>
              <a:t>27</a:t>
            </a:fld>
            <a:endParaRPr lang="en-US" altLang="zh-CN" sz="1400" smtClean="0"/>
          </a:p>
        </p:txBody>
      </p:sp>
      <p:pic>
        <p:nvPicPr>
          <p:cNvPr id="31749" name="Picture 5" descr="12009402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34475" cy="623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矩形 5"/>
          <p:cNvSpPr>
            <a:spLocks noChangeArrowheads="1"/>
          </p:cNvSpPr>
          <p:nvPr/>
        </p:nvSpPr>
        <p:spPr bwMode="auto">
          <a:xfrm>
            <a:off x="58738" y="171450"/>
            <a:ext cx="245586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accent2"/>
                </a:solidFill>
              </a:rPr>
              <a:t>全球光缆分布图 </a:t>
            </a:r>
            <a:endParaRPr lang="zh-CN" altLang="en-US" sz="2400">
              <a:solidFill>
                <a:schemeClr val="accent2"/>
              </a:solidFill>
            </a:endParaRPr>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6D6E5F9-71A3-4EEF-82AC-67B91A3AA6D8}" type="slidenum">
              <a:rPr lang="en-US" altLang="zh-CN" sz="1400" smtClean="0"/>
              <a:pPr>
                <a:spcBef>
                  <a:spcPct val="0"/>
                </a:spcBef>
                <a:buClrTx/>
                <a:buSzTx/>
                <a:buFontTx/>
                <a:buNone/>
              </a:pPr>
              <a:t>28</a:t>
            </a:fld>
            <a:endParaRPr lang="en-US" altLang="zh-CN" sz="1400" smtClean="0"/>
          </a:p>
        </p:txBody>
      </p:sp>
      <p:sp>
        <p:nvSpPr>
          <p:cNvPr id="231426" name="Rectangle 2"/>
          <p:cNvSpPr>
            <a:spLocks noGrp="1" noChangeArrowheads="1"/>
          </p:cNvSpPr>
          <p:nvPr>
            <p:ph type="title"/>
          </p:nvPr>
        </p:nvSpPr>
        <p:spPr>
          <a:xfrm>
            <a:off x="533400" y="411163"/>
            <a:ext cx="8397875" cy="831850"/>
          </a:xfrm>
        </p:spPr>
        <p:txBody>
          <a:bodyPr/>
          <a:lstStyle/>
          <a:p>
            <a:pPr>
              <a:defRPr/>
            </a:pPr>
            <a:r>
              <a:rPr lang="zh-CN" altLang="en-US" dirty="0" smtClean="0"/>
              <a:t>（</a:t>
            </a:r>
            <a:r>
              <a:rPr lang="en-US" altLang="zh-CN" dirty="0" smtClean="0"/>
              <a:t>4</a:t>
            </a:r>
            <a:r>
              <a:rPr lang="zh-CN" altLang="en-US" dirty="0" smtClean="0"/>
              <a:t>）协议</a:t>
            </a:r>
            <a:r>
              <a:rPr lang="zh-CN" altLang="en-US" dirty="0"/>
              <a:t>（</a:t>
            </a:r>
            <a:r>
              <a:rPr lang="en-US" altLang="zh-CN" dirty="0"/>
              <a:t>protocol</a:t>
            </a:r>
            <a:r>
              <a:rPr lang="zh-CN" altLang="en-US" dirty="0"/>
              <a:t>）</a:t>
            </a:r>
          </a:p>
        </p:txBody>
      </p:sp>
      <p:sp>
        <p:nvSpPr>
          <p:cNvPr id="231427" name="Rectangle 3"/>
          <p:cNvSpPr>
            <a:spLocks noGrp="1" noChangeArrowheads="1"/>
          </p:cNvSpPr>
          <p:nvPr>
            <p:ph type="body" idx="1"/>
          </p:nvPr>
        </p:nvSpPr>
        <p:spPr>
          <a:xfrm>
            <a:off x="533400" y="1565275"/>
            <a:ext cx="8093075" cy="4105275"/>
          </a:xfrm>
        </p:spPr>
        <p:txBody>
          <a:bodyPr/>
          <a:lstStyle/>
          <a:p>
            <a:pPr marL="0" indent="0" eaLnBrk="1">
              <a:lnSpc>
                <a:spcPct val="120000"/>
              </a:lnSpc>
              <a:buFont typeface="Wingdings" panose="05000000000000000000" pitchFamily="2" charset="2"/>
              <a:buNone/>
              <a:defRPr/>
            </a:pPr>
            <a:r>
              <a:rPr lang="zh-CN" altLang="en-US" sz="2200" b="1" dirty="0" smtClean="0">
                <a:solidFill>
                  <a:srgbClr val="FF0000"/>
                </a:solidFill>
              </a:rPr>
              <a:t>控制</a:t>
            </a:r>
            <a:r>
              <a:rPr lang="zh-CN" altLang="en-US" sz="2200" b="1" dirty="0">
                <a:solidFill>
                  <a:srgbClr val="FF0000"/>
                </a:solidFill>
              </a:rPr>
              <a:t>网络中信息接收和发送的一组软件</a:t>
            </a:r>
            <a:r>
              <a:rPr lang="zh-CN" altLang="en-US" sz="2200" b="1" dirty="0"/>
              <a:t>。每个端系统、路由器和其他因特网部件都要运行。</a:t>
            </a:r>
          </a:p>
          <a:p>
            <a:pPr eaLnBrk="1">
              <a:lnSpc>
                <a:spcPct val="120000"/>
              </a:lnSpc>
              <a:buClr>
                <a:srgbClr val="4D4D4D"/>
              </a:buClr>
              <a:defRPr/>
            </a:pPr>
            <a:r>
              <a:rPr lang="zh-CN" altLang="en-US" sz="2200" b="1" dirty="0">
                <a:solidFill>
                  <a:schemeClr val="accent2"/>
                </a:solidFill>
              </a:rPr>
              <a:t>因特网协议：</a:t>
            </a:r>
            <a:r>
              <a:rPr lang="en-US" altLang="zh-CN" sz="2200" b="1" dirty="0">
                <a:solidFill>
                  <a:srgbClr val="FF0000"/>
                </a:solidFill>
              </a:rPr>
              <a:t>TCP/IP</a:t>
            </a:r>
            <a:r>
              <a:rPr lang="zh-CN" altLang="en-US" sz="2200" b="1" dirty="0">
                <a:solidFill>
                  <a:srgbClr val="FF0000"/>
                </a:solidFill>
              </a:rPr>
              <a:t>协议</a:t>
            </a:r>
            <a:r>
              <a:rPr lang="zh-CN" altLang="en-US" sz="2200" b="1" dirty="0"/>
              <a:t>。</a:t>
            </a:r>
          </a:p>
          <a:p>
            <a:pPr lvl="1" eaLnBrk="1">
              <a:lnSpc>
                <a:spcPct val="120000"/>
              </a:lnSpc>
              <a:buClr>
                <a:schemeClr val="hlink"/>
              </a:buClr>
              <a:buFontTx/>
              <a:buChar char="•"/>
              <a:defRPr/>
            </a:pPr>
            <a:r>
              <a:rPr lang="en-US" altLang="zh-CN" b="1" dirty="0" smtClean="0"/>
              <a:t>TCP</a:t>
            </a:r>
            <a:r>
              <a:rPr lang="en-US" altLang="zh-CN" b="1" dirty="0"/>
              <a:t>(</a:t>
            </a:r>
            <a:r>
              <a:rPr lang="en-US" altLang="zh-CN" b="1" dirty="0" smtClean="0"/>
              <a:t>Transmission </a:t>
            </a:r>
            <a:r>
              <a:rPr lang="en-US" altLang="zh-CN" b="1" dirty="0"/>
              <a:t>Control </a:t>
            </a:r>
            <a:r>
              <a:rPr lang="en-US" altLang="zh-CN" b="1" dirty="0" smtClean="0"/>
              <a:t>Protocol</a:t>
            </a:r>
            <a:r>
              <a:rPr lang="en-US" altLang="zh-CN" b="1" dirty="0"/>
              <a:t>)</a:t>
            </a:r>
            <a:r>
              <a:rPr lang="zh-CN" altLang="en-US" b="1" dirty="0" smtClean="0"/>
              <a:t>传输控制协议</a:t>
            </a:r>
            <a:endParaRPr lang="zh-CN" altLang="en-US" b="1" dirty="0"/>
          </a:p>
          <a:p>
            <a:pPr lvl="1" eaLnBrk="1">
              <a:lnSpc>
                <a:spcPct val="120000"/>
              </a:lnSpc>
              <a:buClr>
                <a:schemeClr val="hlink"/>
              </a:buClr>
              <a:buFontTx/>
              <a:buChar char="•"/>
              <a:defRPr/>
            </a:pPr>
            <a:r>
              <a:rPr lang="en-US" altLang="zh-CN" b="1" dirty="0" smtClean="0"/>
              <a:t>IP(Internet Protocol</a:t>
            </a:r>
            <a:r>
              <a:rPr lang="en-US" altLang="zh-CN" b="1" dirty="0"/>
              <a:t>)</a:t>
            </a:r>
            <a:r>
              <a:rPr lang="zh-CN" altLang="en-US" b="1" dirty="0" smtClean="0"/>
              <a:t>网际协议</a:t>
            </a:r>
            <a:endParaRPr lang="zh-CN" altLang="en-US" b="1" dirty="0"/>
          </a:p>
          <a:p>
            <a:pPr eaLnBrk="1">
              <a:lnSpc>
                <a:spcPct val="120000"/>
              </a:lnSpc>
              <a:buClr>
                <a:srgbClr val="4D4D4D"/>
              </a:buClr>
              <a:defRPr/>
            </a:pPr>
            <a:r>
              <a:rPr lang="zh-CN" altLang="en-US" sz="2200" b="1" dirty="0">
                <a:solidFill>
                  <a:schemeClr val="accent2"/>
                </a:solidFill>
              </a:rPr>
              <a:t>因特网标准：</a:t>
            </a:r>
            <a:r>
              <a:rPr lang="zh-CN" altLang="en-US" sz="2200" b="1" dirty="0" smtClean="0"/>
              <a:t>由因特网工程任务组</a:t>
            </a:r>
            <a:r>
              <a:rPr lang="en-US" altLang="zh-CN" sz="2200" b="1" dirty="0" smtClean="0"/>
              <a:t>(Internet Engineering Task Force</a:t>
            </a:r>
            <a:r>
              <a:rPr lang="zh-CN" altLang="en-US" sz="2200" b="1" dirty="0" smtClean="0"/>
              <a:t>，</a:t>
            </a:r>
            <a:r>
              <a:rPr lang="en-US" altLang="zh-CN" sz="2200" b="1" dirty="0"/>
              <a:t> </a:t>
            </a:r>
            <a:r>
              <a:rPr lang="en-US" altLang="zh-CN" sz="2200" b="1" dirty="0" smtClean="0"/>
              <a:t>IETF</a:t>
            </a:r>
            <a:r>
              <a:rPr lang="en-US" altLang="zh-CN" sz="2200" b="1" dirty="0"/>
              <a:t>)</a:t>
            </a:r>
            <a:r>
              <a:rPr lang="zh-CN" altLang="en-US" sz="2200" b="1" dirty="0" smtClean="0"/>
              <a:t>制定</a:t>
            </a:r>
            <a:r>
              <a:rPr lang="zh-CN" altLang="en-US" sz="2200" b="1" dirty="0"/>
              <a:t>的</a:t>
            </a:r>
            <a:r>
              <a:rPr lang="zh-CN" altLang="en-US" sz="2200" b="1" dirty="0">
                <a:solidFill>
                  <a:srgbClr val="FF0000"/>
                </a:solidFill>
              </a:rPr>
              <a:t>标准文档</a:t>
            </a:r>
            <a:r>
              <a:rPr lang="en-US" altLang="zh-CN" sz="2200" b="1" dirty="0">
                <a:solidFill>
                  <a:srgbClr val="FF0000"/>
                </a:solidFill>
              </a:rPr>
              <a:t>RFC</a:t>
            </a:r>
            <a:r>
              <a:rPr lang="zh-CN" altLang="en-US" sz="2200" b="1" dirty="0"/>
              <a:t>。</a:t>
            </a:r>
          </a:p>
          <a:p>
            <a:pPr lvl="1" eaLnBrk="1">
              <a:lnSpc>
                <a:spcPct val="120000"/>
              </a:lnSpc>
              <a:buFontTx/>
              <a:buChar char="•"/>
              <a:defRPr/>
            </a:pPr>
            <a:r>
              <a:rPr lang="en-US" altLang="zh-CN" b="1" dirty="0" smtClean="0"/>
              <a:t>IETF</a:t>
            </a:r>
            <a:r>
              <a:rPr lang="zh-CN" altLang="en-US" b="1" dirty="0" smtClean="0"/>
              <a:t>的标准文档称为 </a:t>
            </a:r>
            <a:r>
              <a:rPr lang="en-US" altLang="zh-CN" b="1" dirty="0" smtClean="0"/>
              <a:t>RFC(Request </a:t>
            </a:r>
            <a:r>
              <a:rPr lang="en-US" altLang="zh-CN" b="1" dirty="0"/>
              <a:t>For </a:t>
            </a:r>
            <a:r>
              <a:rPr lang="en-US" altLang="zh-CN" b="1" dirty="0" smtClean="0"/>
              <a:t>Comments</a:t>
            </a:r>
            <a:r>
              <a:rPr lang="en-US" altLang="zh-CN" b="1" dirty="0"/>
              <a:t>)</a:t>
            </a:r>
            <a:r>
              <a:rPr lang="zh-CN" altLang="en-US" b="1" dirty="0" smtClean="0"/>
              <a:t>：</a:t>
            </a:r>
            <a:endParaRPr lang="en-US" altLang="zh-CN" b="1" dirty="0" smtClean="0"/>
          </a:p>
          <a:p>
            <a:pPr marL="457200" lvl="1" indent="0" eaLnBrk="1">
              <a:lnSpc>
                <a:spcPct val="120000"/>
              </a:lnSpc>
              <a:buFont typeface="ZapfDingbats" pitchFamily="82" charset="2"/>
              <a:buNone/>
              <a:defRPr/>
            </a:pPr>
            <a:r>
              <a:rPr lang="zh-CN" altLang="en-US" b="1" dirty="0" smtClean="0"/>
              <a:t>最初是作为普通的请求评论，以解决因特网先驱者们面临的体系结构问题。</a:t>
            </a:r>
            <a:r>
              <a:rPr lang="en-US" altLang="zh-CN" b="1" dirty="0" smtClean="0"/>
              <a:t>RFC</a:t>
            </a:r>
            <a:r>
              <a:rPr lang="zh-CN" altLang="en-US" b="1" dirty="0"/>
              <a:t>有近</a:t>
            </a:r>
            <a:r>
              <a:rPr lang="en-US" altLang="zh-CN" b="1" dirty="0"/>
              <a:t>5000</a:t>
            </a:r>
            <a:r>
              <a:rPr lang="zh-CN" altLang="en-US" b="1" dirty="0"/>
              <a:t>个，不断更新完善。</a:t>
            </a:r>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411163"/>
            <a:ext cx="8397875" cy="831850"/>
          </a:xfrm>
        </p:spPr>
        <p:txBody>
          <a:bodyPr/>
          <a:lstStyle/>
          <a:p>
            <a:pPr>
              <a:defRPr/>
            </a:pPr>
            <a:r>
              <a:rPr lang="zh-CN" altLang="en-US" dirty="0" smtClean="0"/>
              <a:t>（</a:t>
            </a:r>
            <a:r>
              <a:rPr lang="en-US" altLang="zh-CN" dirty="0" smtClean="0"/>
              <a:t>4</a:t>
            </a:r>
            <a:r>
              <a:rPr lang="zh-CN" altLang="en-US" dirty="0" smtClean="0"/>
              <a:t>）协议（</a:t>
            </a:r>
            <a:r>
              <a:rPr lang="en-US" altLang="zh-CN" dirty="0" smtClean="0"/>
              <a:t>protocol</a:t>
            </a:r>
            <a:r>
              <a:rPr lang="zh-CN" altLang="en-US" dirty="0" smtClean="0"/>
              <a:t>）</a:t>
            </a:r>
            <a:endParaRPr lang="zh-CN" altLang="en-US" dirty="0"/>
          </a:p>
        </p:txBody>
      </p:sp>
      <p:sp>
        <p:nvSpPr>
          <p:cNvPr id="33795" name="内容占位符 2"/>
          <p:cNvSpPr>
            <a:spLocks noGrp="1"/>
          </p:cNvSpPr>
          <p:nvPr>
            <p:ph idx="1"/>
          </p:nvPr>
        </p:nvSpPr>
        <p:spPr>
          <a:xfrm>
            <a:off x="533400" y="1489075"/>
            <a:ext cx="8397875" cy="4759325"/>
          </a:xfrm>
        </p:spPr>
        <p:txBody>
          <a:bodyPr/>
          <a:lstStyle/>
          <a:p>
            <a:pPr eaLnBrk="1"/>
            <a:r>
              <a:rPr lang="en-US" altLang="zh-CN" b="1" dirty="0" smtClean="0"/>
              <a:t>RFC</a:t>
            </a:r>
            <a:r>
              <a:rPr lang="zh-CN" altLang="en-US" b="1" dirty="0" smtClean="0"/>
              <a:t>定义了诸如 </a:t>
            </a:r>
            <a:r>
              <a:rPr lang="en-US" altLang="zh-CN" b="1" dirty="0" smtClean="0"/>
              <a:t>TCP</a:t>
            </a:r>
            <a:r>
              <a:rPr lang="zh-CN" altLang="en-US" b="1" dirty="0" smtClean="0"/>
              <a:t>、</a:t>
            </a:r>
            <a:r>
              <a:rPr lang="en-US" altLang="zh-CN" b="1" dirty="0" smtClean="0"/>
              <a:t>IP</a:t>
            </a:r>
            <a:r>
              <a:rPr lang="zh-CN" altLang="en-US" b="1" dirty="0" smtClean="0"/>
              <a:t>、</a:t>
            </a:r>
            <a:r>
              <a:rPr lang="en-US" altLang="zh-CN" b="1" dirty="0" smtClean="0"/>
              <a:t>HTTP</a:t>
            </a:r>
            <a:r>
              <a:rPr lang="zh-CN" altLang="en-US" b="1" dirty="0" smtClean="0"/>
              <a:t>（用于</a:t>
            </a:r>
            <a:r>
              <a:rPr lang="en-US" altLang="zh-CN" b="1" dirty="0" smtClean="0"/>
              <a:t>WEB</a:t>
            </a:r>
            <a:r>
              <a:rPr lang="zh-CN" altLang="en-US" b="1" dirty="0" smtClean="0"/>
              <a:t>）、</a:t>
            </a:r>
            <a:r>
              <a:rPr lang="en-US" altLang="zh-CN" b="1" dirty="0" smtClean="0"/>
              <a:t>SMTP</a:t>
            </a:r>
            <a:r>
              <a:rPr lang="zh-CN" altLang="en-US" b="1" dirty="0" smtClean="0"/>
              <a:t>（用于电子邮件的开放标准）等</a:t>
            </a:r>
            <a:endParaRPr lang="en-US" altLang="zh-CN" b="1" dirty="0" smtClean="0"/>
          </a:p>
          <a:p>
            <a:pPr eaLnBrk="1"/>
            <a:endParaRPr lang="en-US" altLang="zh-CN" b="1" dirty="0" smtClean="0"/>
          </a:p>
          <a:p>
            <a:pPr eaLnBrk="1"/>
            <a:r>
              <a:rPr lang="en-US" altLang="zh-CN" b="1" dirty="0" smtClean="0"/>
              <a:t>IETF</a:t>
            </a:r>
            <a:r>
              <a:rPr lang="zh-CN" altLang="en-US" b="1" dirty="0" smtClean="0"/>
              <a:t>也对运行在因特网主机（</a:t>
            </a:r>
            <a:r>
              <a:rPr lang="en-US" altLang="zh-CN" b="1" dirty="0" smtClean="0"/>
              <a:t>RFC 1122, RFC1123</a:t>
            </a:r>
            <a:r>
              <a:rPr lang="zh-CN" altLang="en-US" b="1" dirty="0" smtClean="0"/>
              <a:t>）和因特网路由器（</a:t>
            </a:r>
            <a:r>
              <a:rPr lang="en-US" altLang="zh-CN" b="1" dirty="0" smtClean="0"/>
              <a:t>RFC1812</a:t>
            </a:r>
            <a:r>
              <a:rPr lang="zh-CN" altLang="en-US" b="1" dirty="0" smtClean="0"/>
              <a:t>）上的协议进行了标准化</a:t>
            </a:r>
          </a:p>
        </p:txBody>
      </p:sp>
      <p:sp>
        <p:nvSpPr>
          <p:cNvPr id="33796"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9111576-7C61-41E3-AF7D-ACB2D07EC034}" type="slidenum">
              <a:rPr lang="en-US" altLang="zh-CN" sz="1400" smtClean="0"/>
              <a:pPr>
                <a:spcBef>
                  <a:spcPct val="0"/>
                </a:spcBef>
                <a:buClrTx/>
                <a:buSzTx/>
                <a:buFontTx/>
                <a:buNone/>
              </a:pPr>
              <a:t>29</a:t>
            </a:fld>
            <a:endParaRPr lang="en-US" altLang="zh-CN" sz="1400" smtClean="0"/>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666300A-4FA5-41C9-8CA0-2BBBEE741522}" type="slidenum">
              <a:rPr lang="en-US" altLang="zh-CN" sz="1400" b="1" smtClean="0"/>
              <a:pPr>
                <a:spcBef>
                  <a:spcPct val="0"/>
                </a:spcBef>
                <a:buClrTx/>
                <a:buSzTx/>
                <a:buFontTx/>
                <a:buNone/>
              </a:pPr>
              <a:t>3</a:t>
            </a:fld>
            <a:endParaRPr lang="en-US" altLang="zh-CN" sz="1400" b="1" smtClean="0"/>
          </a:p>
        </p:txBody>
      </p:sp>
      <p:sp>
        <p:nvSpPr>
          <p:cNvPr id="418818" name="Rectangle 2"/>
          <p:cNvSpPr>
            <a:spLocks noGrp="1" noChangeArrowheads="1"/>
          </p:cNvSpPr>
          <p:nvPr>
            <p:ph type="title"/>
          </p:nvPr>
        </p:nvSpPr>
        <p:spPr>
          <a:xfrm>
            <a:off x="533400" y="411163"/>
            <a:ext cx="8397875" cy="831850"/>
          </a:xfrm>
        </p:spPr>
        <p:txBody>
          <a:bodyPr/>
          <a:lstStyle/>
          <a:p>
            <a:pPr>
              <a:defRPr/>
            </a:pPr>
            <a:r>
              <a:rPr lang="zh-CN" altLang="en-US" dirty="0">
                <a:solidFill>
                  <a:srgbClr val="008000"/>
                </a:solidFill>
              </a:rPr>
              <a:t>教学目标和方式</a:t>
            </a:r>
          </a:p>
        </p:txBody>
      </p:sp>
      <p:sp>
        <p:nvSpPr>
          <p:cNvPr id="418819" name="Rectangle 3"/>
          <p:cNvSpPr>
            <a:spLocks noGrp="1" noChangeArrowheads="1"/>
          </p:cNvSpPr>
          <p:nvPr>
            <p:ph type="body" idx="1"/>
          </p:nvPr>
        </p:nvSpPr>
        <p:spPr>
          <a:xfrm>
            <a:off x="533400" y="1371600"/>
            <a:ext cx="7772400" cy="4648200"/>
          </a:xfrm>
        </p:spPr>
        <p:txBody>
          <a:bodyPr/>
          <a:lstStyle/>
          <a:p>
            <a:pPr eaLnBrk="1">
              <a:lnSpc>
                <a:spcPct val="130000"/>
              </a:lnSpc>
              <a:defRPr/>
            </a:pPr>
            <a:r>
              <a:rPr lang="en-US" altLang="zh-CN" b="1" dirty="0"/>
              <a:t> </a:t>
            </a:r>
            <a:r>
              <a:rPr lang="zh-CN" altLang="en-US" b="1" dirty="0">
                <a:solidFill>
                  <a:schemeClr val="accent2"/>
                </a:solidFill>
              </a:rPr>
              <a:t>教学</a:t>
            </a:r>
            <a:r>
              <a:rPr lang="zh-CN" altLang="en-US" b="1" dirty="0" smtClean="0">
                <a:solidFill>
                  <a:schemeClr val="accent2"/>
                </a:solidFill>
              </a:rPr>
              <a:t>目标</a:t>
            </a:r>
            <a:endParaRPr lang="en-US" altLang="zh-CN" b="1" dirty="0" smtClean="0">
              <a:solidFill>
                <a:schemeClr val="accent2"/>
              </a:solidFill>
            </a:endParaRPr>
          </a:p>
          <a:p>
            <a:pPr marL="0" indent="0" eaLnBrk="1">
              <a:lnSpc>
                <a:spcPct val="130000"/>
              </a:lnSpc>
              <a:buFont typeface="Wingdings" panose="05000000000000000000" pitchFamily="2" charset="2"/>
              <a:buNone/>
              <a:defRPr/>
            </a:pPr>
            <a:r>
              <a:rPr lang="zh-CN" altLang="en-US" b="1" dirty="0" smtClean="0"/>
              <a:t>以</a:t>
            </a:r>
            <a:r>
              <a:rPr lang="zh-CN" altLang="en-US" b="1" dirty="0"/>
              <a:t>因特网为中心，深入学习和讲授计算机网络的理论</a:t>
            </a:r>
            <a:r>
              <a:rPr lang="zh-CN" altLang="en-US" b="1" dirty="0" smtClean="0"/>
              <a:t>知识。</a:t>
            </a:r>
            <a:endParaRPr lang="zh-CN" altLang="en-US" b="1" dirty="0"/>
          </a:p>
          <a:p>
            <a:pPr eaLnBrk="1">
              <a:lnSpc>
                <a:spcPct val="130000"/>
              </a:lnSpc>
              <a:defRPr/>
            </a:pPr>
            <a:r>
              <a:rPr lang="en-US" altLang="zh-CN" b="1" dirty="0"/>
              <a:t> </a:t>
            </a:r>
            <a:r>
              <a:rPr lang="zh-CN" altLang="en-US" b="1" dirty="0">
                <a:solidFill>
                  <a:schemeClr val="accent2"/>
                </a:solidFill>
              </a:rPr>
              <a:t>基本</a:t>
            </a:r>
            <a:r>
              <a:rPr lang="zh-CN" altLang="en-US" b="1" dirty="0" smtClean="0">
                <a:solidFill>
                  <a:schemeClr val="accent2"/>
                </a:solidFill>
              </a:rPr>
              <a:t>要求</a:t>
            </a:r>
            <a:endParaRPr lang="en-US" altLang="zh-CN" b="1" dirty="0" smtClean="0">
              <a:solidFill>
                <a:schemeClr val="accent2"/>
              </a:solidFill>
            </a:endParaRPr>
          </a:p>
          <a:p>
            <a:pPr marL="0" indent="0" eaLnBrk="1">
              <a:lnSpc>
                <a:spcPct val="130000"/>
              </a:lnSpc>
              <a:buFont typeface="Wingdings" panose="05000000000000000000" pitchFamily="2" charset="2"/>
              <a:buNone/>
              <a:defRPr/>
            </a:pPr>
            <a:r>
              <a:rPr lang="zh-CN" altLang="en-US" b="1" dirty="0" smtClean="0">
                <a:solidFill>
                  <a:srgbClr val="FF0000"/>
                </a:solidFill>
              </a:rPr>
              <a:t>熟练</a:t>
            </a:r>
            <a:r>
              <a:rPr lang="zh-CN" altLang="en-US" b="1" dirty="0">
                <a:solidFill>
                  <a:srgbClr val="FF0000"/>
                </a:solidFill>
              </a:rPr>
              <a:t>掌握计算机网络的基本概念和相关知识、基本组成和工作原理</a:t>
            </a:r>
            <a:r>
              <a:rPr lang="zh-CN" altLang="en-US" b="1" dirty="0" smtClean="0">
                <a:solidFill>
                  <a:srgbClr val="FF0000"/>
                </a:solidFill>
              </a:rPr>
              <a:t>、体系结构</a:t>
            </a:r>
            <a:r>
              <a:rPr lang="zh-CN" altLang="en-US" b="1" dirty="0">
                <a:solidFill>
                  <a:srgbClr val="FF0000"/>
                </a:solidFill>
              </a:rPr>
              <a:t>及相关协议等。</a:t>
            </a:r>
          </a:p>
          <a:p>
            <a:pPr algn="just" eaLnBrk="1">
              <a:lnSpc>
                <a:spcPct val="130000"/>
              </a:lnSpc>
              <a:defRPr/>
            </a:pPr>
            <a:r>
              <a:rPr lang="zh-CN" altLang="en-US" b="1" dirty="0">
                <a:solidFill>
                  <a:schemeClr val="accent2"/>
                </a:solidFill>
              </a:rPr>
              <a:t>教学方式</a:t>
            </a:r>
            <a:r>
              <a:rPr lang="zh-CN" altLang="en-US" b="1" u="sng" dirty="0">
                <a:solidFill>
                  <a:srgbClr val="0000FF"/>
                </a:solidFill>
              </a:rPr>
              <a:t> </a:t>
            </a:r>
          </a:p>
          <a:p>
            <a:pPr algn="just" eaLnBrk="1">
              <a:lnSpc>
                <a:spcPct val="130000"/>
              </a:lnSpc>
              <a:buFont typeface="Wingdings" panose="05000000000000000000" pitchFamily="2" charset="2"/>
              <a:buNone/>
              <a:defRPr/>
            </a:pPr>
            <a:r>
              <a:rPr lang="zh-CN" altLang="en-US" b="1" dirty="0" smtClean="0"/>
              <a:t>课堂</a:t>
            </a:r>
            <a:r>
              <a:rPr lang="zh-CN" altLang="en-US" b="1" dirty="0"/>
              <a:t>讲授、课后作业及辅导答疑等。</a:t>
            </a:r>
          </a:p>
        </p:txBody>
      </p:sp>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6AFC264-50E1-455F-9465-AD6906C8F2A6}" type="slidenum">
              <a:rPr lang="en-US" altLang="zh-CN" sz="1400" smtClean="0"/>
              <a:pPr>
                <a:spcBef>
                  <a:spcPct val="0"/>
                </a:spcBef>
                <a:buClrTx/>
                <a:buSzTx/>
                <a:buFontTx/>
                <a:buNone/>
              </a:pPr>
              <a:t>30</a:t>
            </a:fld>
            <a:endParaRPr lang="en-US" altLang="zh-CN" sz="1400" smtClean="0"/>
          </a:p>
        </p:txBody>
      </p:sp>
      <p:sp>
        <p:nvSpPr>
          <p:cNvPr id="232450" name="Rectangle 2"/>
          <p:cNvSpPr>
            <a:spLocks noGrp="1" noChangeArrowheads="1"/>
          </p:cNvSpPr>
          <p:nvPr>
            <p:ph type="title"/>
          </p:nvPr>
        </p:nvSpPr>
        <p:spPr>
          <a:xfrm>
            <a:off x="533400" y="411163"/>
            <a:ext cx="8397875" cy="831850"/>
          </a:xfrm>
        </p:spPr>
        <p:txBody>
          <a:bodyPr/>
          <a:lstStyle/>
          <a:p>
            <a:pPr>
              <a:defRPr/>
            </a:pPr>
            <a:r>
              <a:rPr lang="zh-CN" altLang="en-US" dirty="0" smtClean="0"/>
              <a:t>（</a:t>
            </a:r>
            <a:r>
              <a:rPr lang="en-US" altLang="zh-CN" dirty="0"/>
              <a:t>5</a:t>
            </a:r>
            <a:r>
              <a:rPr lang="zh-CN" altLang="en-US" dirty="0" smtClean="0"/>
              <a:t>）内</a:t>
            </a:r>
            <a:r>
              <a:rPr lang="zh-CN" altLang="en-US" dirty="0"/>
              <a:t>联网（</a:t>
            </a:r>
            <a:r>
              <a:rPr lang="en-US" altLang="zh-CN" dirty="0"/>
              <a:t>Intranet</a:t>
            </a:r>
            <a:r>
              <a:rPr lang="zh-CN" altLang="en-US" dirty="0"/>
              <a:t>）</a:t>
            </a:r>
          </a:p>
        </p:txBody>
      </p:sp>
      <p:sp>
        <p:nvSpPr>
          <p:cNvPr id="232451" name="Rectangle 3"/>
          <p:cNvSpPr>
            <a:spLocks noGrp="1" noChangeArrowheads="1"/>
          </p:cNvSpPr>
          <p:nvPr>
            <p:ph type="body" idx="1"/>
          </p:nvPr>
        </p:nvSpPr>
        <p:spPr>
          <a:xfrm>
            <a:off x="533400" y="1489075"/>
            <a:ext cx="8397875" cy="4759325"/>
          </a:xfrm>
        </p:spPr>
        <p:txBody>
          <a:bodyPr/>
          <a:lstStyle/>
          <a:p>
            <a:pPr eaLnBrk="1">
              <a:lnSpc>
                <a:spcPct val="125000"/>
              </a:lnSpc>
              <a:defRPr/>
            </a:pPr>
            <a:r>
              <a:rPr lang="zh-CN" altLang="en-US" b="1" dirty="0" smtClean="0">
                <a:solidFill>
                  <a:srgbClr val="FF0000"/>
                </a:solidFill>
              </a:rPr>
              <a:t>专用</a:t>
            </a:r>
            <a:r>
              <a:rPr lang="zh-CN" altLang="en-US" b="1" dirty="0">
                <a:solidFill>
                  <a:srgbClr val="FF0000"/>
                </a:solidFill>
              </a:rPr>
              <a:t>的内部网络。</a:t>
            </a:r>
            <a:r>
              <a:rPr lang="zh-CN" altLang="en-US" b="1" dirty="0"/>
              <a:t>如</a:t>
            </a:r>
            <a:r>
              <a:rPr lang="zh-CN" altLang="en-US" b="1" dirty="0" smtClean="0"/>
              <a:t>公司、学校、政府、公安网络。</a:t>
            </a:r>
            <a:endParaRPr lang="en-US" altLang="zh-CN" b="1" dirty="0" smtClean="0"/>
          </a:p>
          <a:p>
            <a:pPr eaLnBrk="1">
              <a:lnSpc>
                <a:spcPct val="125000"/>
              </a:lnSpc>
              <a:buFont typeface="Wingdings" panose="05000000000000000000" pitchFamily="2" charset="2"/>
              <a:buNone/>
              <a:defRPr/>
            </a:pPr>
            <a:endParaRPr lang="zh-CN" altLang="en-US" b="1" dirty="0"/>
          </a:p>
          <a:p>
            <a:pPr eaLnBrk="1">
              <a:lnSpc>
                <a:spcPct val="125000"/>
              </a:lnSpc>
              <a:defRPr/>
            </a:pPr>
            <a:r>
              <a:rPr lang="zh-CN" altLang="en-US" b="1" dirty="0"/>
              <a:t>所用主机、路由器、链路和协议等与因特网相同。</a:t>
            </a:r>
          </a:p>
          <a:p>
            <a:pPr eaLnBrk="1">
              <a:lnSpc>
                <a:spcPct val="125000"/>
              </a:lnSpc>
              <a:defRPr/>
            </a:pPr>
            <a:r>
              <a:rPr lang="zh-CN" altLang="en-US" b="1" dirty="0"/>
              <a:t>专网内的主机不</a:t>
            </a:r>
            <a:r>
              <a:rPr lang="zh-CN" altLang="en-US" b="1" dirty="0">
                <a:solidFill>
                  <a:srgbClr val="FF0000"/>
                </a:solidFill>
              </a:rPr>
              <a:t>能随意与专网外部的主机交换信息</a:t>
            </a:r>
            <a:r>
              <a:rPr lang="en-US" altLang="zh-CN" b="1" dirty="0"/>
              <a:t>(</a:t>
            </a:r>
            <a:r>
              <a:rPr lang="zh-CN" altLang="en-US" b="1" dirty="0"/>
              <a:t>由防火墙控制</a:t>
            </a:r>
            <a:r>
              <a:rPr lang="en-US" altLang="zh-CN" b="1" dirty="0"/>
              <a:t>)</a:t>
            </a:r>
            <a:r>
              <a:rPr lang="zh-CN" altLang="en-US" b="1" dirty="0" smtClean="0"/>
              <a:t>。</a:t>
            </a:r>
            <a:endParaRPr lang="en-US" altLang="zh-CN" b="1" dirty="0" smtClean="0"/>
          </a:p>
          <a:p>
            <a:pPr eaLnBrk="1">
              <a:lnSpc>
                <a:spcPct val="125000"/>
              </a:lnSpc>
              <a:defRPr/>
            </a:pPr>
            <a:endParaRPr lang="en-US" altLang="zh-CN" b="1" dirty="0"/>
          </a:p>
          <a:p>
            <a:pPr marL="0" indent="0" eaLnBrk="1">
              <a:lnSpc>
                <a:spcPct val="125000"/>
              </a:lnSpc>
              <a:buFont typeface="Wingdings" panose="05000000000000000000" pitchFamily="2" charset="2"/>
              <a:buNone/>
              <a:defRPr/>
            </a:pPr>
            <a:r>
              <a:rPr lang="zh-CN" altLang="en-US" b="1" dirty="0" smtClean="0"/>
              <a:t>如，边界系统（物理防火墙）</a:t>
            </a:r>
            <a:endParaRPr lang="zh-CN" altLang="en-US" b="1" dirty="0"/>
          </a:p>
          <a:p>
            <a:pPr eaLnBrk="1">
              <a:lnSpc>
                <a:spcPct val="125000"/>
              </a:lnSpc>
              <a:buFont typeface="Wingdings" panose="05000000000000000000" pitchFamily="2" charset="2"/>
              <a:buChar char="ü"/>
              <a:defRPr/>
            </a:pPr>
            <a:endParaRPr lang="zh-CN" altLang="en-US" sz="2000" b="1" dirty="0"/>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111C3B8-48B2-4982-98A7-82DB9CD6BD73}" type="slidenum">
              <a:rPr lang="en-US" altLang="zh-CN" sz="1400" smtClean="0"/>
              <a:pPr>
                <a:spcBef>
                  <a:spcPct val="0"/>
                </a:spcBef>
                <a:buClrTx/>
                <a:buSzTx/>
                <a:buFontTx/>
                <a:buNone/>
              </a:pPr>
              <a:t>31</a:t>
            </a:fld>
            <a:endParaRPr lang="en-US" altLang="zh-CN" sz="1400" smtClean="0"/>
          </a:p>
        </p:txBody>
      </p:sp>
      <p:sp>
        <p:nvSpPr>
          <p:cNvPr id="233474" name="Rectangle 2"/>
          <p:cNvSpPr>
            <a:spLocks noGrp="1" noChangeArrowheads="1"/>
          </p:cNvSpPr>
          <p:nvPr>
            <p:ph type="title"/>
          </p:nvPr>
        </p:nvSpPr>
        <p:spPr>
          <a:xfrm>
            <a:off x="533400" y="228600"/>
            <a:ext cx="7772400" cy="893763"/>
          </a:xfrm>
        </p:spPr>
        <p:txBody>
          <a:bodyPr/>
          <a:lstStyle/>
          <a:p>
            <a:pPr>
              <a:defRPr/>
            </a:pPr>
            <a:r>
              <a:rPr lang="en-US" altLang="zh-CN" dirty="0"/>
              <a:t>1.1.2   </a:t>
            </a:r>
            <a:r>
              <a:rPr lang="zh-CN" altLang="en-US" dirty="0" smtClean="0"/>
              <a:t>因特网提供的服务</a:t>
            </a:r>
            <a:r>
              <a:rPr lang="zh-CN" altLang="en-US" dirty="0"/>
              <a:t>描述</a:t>
            </a:r>
          </a:p>
        </p:txBody>
      </p:sp>
      <p:sp>
        <p:nvSpPr>
          <p:cNvPr id="35844" name="Rectangle 3"/>
          <p:cNvSpPr>
            <a:spLocks noGrp="1" noChangeArrowheads="1"/>
          </p:cNvSpPr>
          <p:nvPr>
            <p:ph type="body" idx="1"/>
          </p:nvPr>
        </p:nvSpPr>
        <p:spPr>
          <a:xfrm>
            <a:off x="533400" y="1122363"/>
            <a:ext cx="8112125" cy="5380037"/>
          </a:xfrm>
        </p:spPr>
        <p:txBody>
          <a:bodyPr/>
          <a:lstStyle/>
          <a:p>
            <a:pPr eaLnBrk="1">
              <a:lnSpc>
                <a:spcPct val="125000"/>
              </a:lnSpc>
              <a:buClr>
                <a:srgbClr val="4D4D4D"/>
              </a:buClr>
            </a:pPr>
            <a:r>
              <a:rPr lang="zh-CN" altLang="en-US" sz="2200" b="1" dirty="0" smtClean="0">
                <a:solidFill>
                  <a:schemeClr val="accent2"/>
                </a:solidFill>
              </a:rPr>
              <a:t>分布式应用程序（</a:t>
            </a:r>
            <a:r>
              <a:rPr lang="en-US" altLang="zh-CN" sz="2200" b="1" dirty="0" smtClean="0">
                <a:solidFill>
                  <a:schemeClr val="accent2"/>
                </a:solidFill>
              </a:rPr>
              <a:t>distributed application</a:t>
            </a:r>
            <a:r>
              <a:rPr lang="zh-CN" altLang="en-US" sz="2200" b="1" dirty="0" smtClean="0">
                <a:solidFill>
                  <a:schemeClr val="accent2"/>
                </a:solidFill>
              </a:rPr>
              <a:t>）：</a:t>
            </a:r>
            <a:r>
              <a:rPr lang="zh-CN" altLang="en-US" sz="2200" b="1" dirty="0" smtClean="0"/>
              <a:t>在</a:t>
            </a:r>
            <a:r>
              <a:rPr lang="zh-CN" altLang="en-US" sz="2200" b="1" dirty="0" smtClean="0">
                <a:solidFill>
                  <a:srgbClr val="FF0000"/>
                </a:solidFill>
              </a:rPr>
              <a:t>端系统</a:t>
            </a:r>
            <a:r>
              <a:rPr lang="zh-CN" altLang="en-US" sz="2200" b="1" dirty="0" smtClean="0"/>
              <a:t>上运行，彼此可以通信。实现因特网的各种应用，如电子邮件、</a:t>
            </a:r>
            <a:r>
              <a:rPr lang="en-US" altLang="zh-CN" sz="2200" b="1" dirty="0" smtClean="0"/>
              <a:t>Web</a:t>
            </a:r>
            <a:r>
              <a:rPr lang="zh-CN" altLang="en-US" sz="2200" b="1" dirty="0" smtClean="0"/>
              <a:t>应用、远程注册等等。</a:t>
            </a:r>
          </a:p>
          <a:p>
            <a:pPr eaLnBrk="1">
              <a:lnSpc>
                <a:spcPct val="125000"/>
              </a:lnSpc>
              <a:buClr>
                <a:srgbClr val="4D4D4D"/>
              </a:buClr>
            </a:pPr>
            <a:r>
              <a:rPr lang="zh-CN" altLang="en-US" sz="2200" b="1" dirty="0" smtClean="0">
                <a:solidFill>
                  <a:schemeClr val="accent2"/>
                </a:solidFill>
              </a:rPr>
              <a:t>提供两种服务：</a:t>
            </a:r>
          </a:p>
          <a:p>
            <a:pPr lvl="1" eaLnBrk="1">
              <a:lnSpc>
                <a:spcPct val="125000"/>
              </a:lnSpc>
              <a:buClr>
                <a:srgbClr val="4D4D4D"/>
              </a:buClr>
            </a:pPr>
            <a:r>
              <a:rPr lang="zh-CN" altLang="en-US" b="1" dirty="0" smtClean="0">
                <a:solidFill>
                  <a:srgbClr val="FF0066"/>
                </a:solidFill>
              </a:rPr>
              <a:t>面向连接的可靠服务</a:t>
            </a:r>
            <a:r>
              <a:rPr lang="en-US" altLang="zh-CN" b="1" dirty="0" smtClean="0">
                <a:solidFill>
                  <a:srgbClr val="FF0066"/>
                </a:solidFill>
              </a:rPr>
              <a:t>(connection oriented reliable service)</a:t>
            </a:r>
            <a:r>
              <a:rPr lang="zh-CN" altLang="en-US" b="1" dirty="0" smtClean="0">
                <a:solidFill>
                  <a:srgbClr val="FF0066"/>
                </a:solidFill>
              </a:rPr>
              <a:t>：</a:t>
            </a:r>
            <a:r>
              <a:rPr lang="zh-CN" altLang="en-US" b="1" dirty="0" smtClean="0"/>
              <a:t>确保从发送方发出的数据最终按顺序完整地交付给接收方。</a:t>
            </a:r>
          </a:p>
          <a:p>
            <a:pPr lvl="1" eaLnBrk="1">
              <a:lnSpc>
                <a:spcPct val="125000"/>
              </a:lnSpc>
              <a:buClr>
                <a:srgbClr val="4D4D4D"/>
              </a:buClr>
            </a:pPr>
            <a:r>
              <a:rPr lang="zh-CN" altLang="en-US" b="1" dirty="0" smtClean="0">
                <a:solidFill>
                  <a:srgbClr val="FF0066"/>
                </a:solidFill>
              </a:rPr>
              <a:t>无连接的不可靠的服务</a:t>
            </a:r>
            <a:r>
              <a:rPr lang="en-US" altLang="zh-CN" b="1" dirty="0" smtClean="0">
                <a:solidFill>
                  <a:srgbClr val="FF0066"/>
                </a:solidFill>
              </a:rPr>
              <a:t>(</a:t>
            </a:r>
            <a:r>
              <a:rPr lang="en-US" altLang="zh-CN" b="1" dirty="0" err="1" smtClean="0">
                <a:solidFill>
                  <a:srgbClr val="FF0066"/>
                </a:solidFill>
              </a:rPr>
              <a:t>conncectionless</a:t>
            </a:r>
            <a:r>
              <a:rPr lang="en-US" altLang="zh-CN" b="1" dirty="0" smtClean="0">
                <a:solidFill>
                  <a:srgbClr val="FF0066"/>
                </a:solidFill>
              </a:rPr>
              <a:t> unreliable service)</a:t>
            </a:r>
            <a:r>
              <a:rPr lang="zh-CN" altLang="en-US" b="1" dirty="0" smtClean="0">
                <a:solidFill>
                  <a:srgbClr val="FF0066"/>
                </a:solidFill>
              </a:rPr>
              <a:t>：</a:t>
            </a:r>
            <a:r>
              <a:rPr lang="zh-CN" altLang="en-US" b="1" dirty="0" smtClean="0"/>
              <a:t>不能对最终交付作任何保证。</a:t>
            </a:r>
          </a:p>
          <a:p>
            <a:pPr lvl="1" eaLnBrk="1">
              <a:lnSpc>
                <a:spcPct val="125000"/>
              </a:lnSpc>
              <a:buClr>
                <a:srgbClr val="4D4D4D"/>
              </a:buClr>
              <a:buFont typeface="Wingdings" panose="05000000000000000000" pitchFamily="2" charset="2"/>
              <a:buChar char="u"/>
            </a:pPr>
            <a:r>
              <a:rPr lang="zh-CN" altLang="en-US" b="1" dirty="0" smtClean="0">
                <a:solidFill>
                  <a:schemeClr val="bg2"/>
                </a:solidFill>
              </a:rPr>
              <a:t>任何一种分布式应用程序只能使用其中一种服务</a:t>
            </a:r>
            <a:r>
              <a:rPr lang="zh-CN" altLang="en-US" sz="2200" b="1" dirty="0" smtClean="0">
                <a:solidFill>
                  <a:schemeClr val="bg2"/>
                </a:solidFill>
              </a:rPr>
              <a:t>。</a:t>
            </a:r>
          </a:p>
          <a:p>
            <a:pPr eaLnBrk="1">
              <a:buClr>
                <a:srgbClr val="4D4D4D"/>
              </a:buClr>
            </a:pPr>
            <a:r>
              <a:rPr lang="zh-CN" altLang="en-US" sz="2200" b="1" dirty="0" smtClean="0">
                <a:solidFill>
                  <a:schemeClr val="accent2"/>
                </a:solidFill>
              </a:rPr>
              <a:t>不提供“传输时间固定”的服务</a:t>
            </a:r>
          </a:p>
          <a:p>
            <a:pPr eaLnBrk="1">
              <a:buFont typeface="Wingdings" panose="05000000000000000000" pitchFamily="2" charset="2"/>
              <a:buNone/>
            </a:pPr>
            <a:r>
              <a:rPr lang="zh-CN" altLang="en-US" sz="2200" b="1" dirty="0" smtClean="0"/>
              <a:t>    即从发送方传递数据到接收方所需时间不确定。  </a:t>
            </a: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CE99AD1-1082-4730-9DDC-096DD13CA114}"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32</a:t>
            </a:fld>
            <a:endParaRPr lang="en-US" altLang="zh-CN" sz="1400" smtClean="0">
              <a:latin typeface="微软雅黑" panose="020B0503020204020204" pitchFamily="34" charset="-122"/>
              <a:ea typeface="微软雅黑" panose="020B0503020204020204" pitchFamily="34" charset="-122"/>
            </a:endParaRPr>
          </a:p>
        </p:txBody>
      </p:sp>
      <p:sp>
        <p:nvSpPr>
          <p:cNvPr id="235522" name="Rectangle 2"/>
          <p:cNvSpPr>
            <a:spLocks noGrp="1" noChangeArrowheads="1"/>
          </p:cNvSpPr>
          <p:nvPr>
            <p:ph type="title"/>
          </p:nvPr>
        </p:nvSpPr>
        <p:spPr/>
        <p:txBody>
          <a:bodyPr/>
          <a:lstStyle/>
          <a:p>
            <a:pPr>
              <a:defRPr/>
            </a:pPr>
            <a:r>
              <a:rPr lang="en-US" altLang="zh-CN"/>
              <a:t>1.1.3    </a:t>
            </a:r>
            <a:r>
              <a:rPr lang="zh-CN" altLang="en-US"/>
              <a:t>什么是协议</a:t>
            </a:r>
            <a:endParaRPr lang="en-US" altLang="zh-CN"/>
          </a:p>
        </p:txBody>
      </p:sp>
      <p:sp>
        <p:nvSpPr>
          <p:cNvPr id="36868" name="Text Box 56"/>
          <p:cNvSpPr txBox="1">
            <a:spLocks noChangeArrowheads="1"/>
          </p:cNvSpPr>
          <p:nvPr/>
        </p:nvSpPr>
        <p:spPr bwMode="auto">
          <a:xfrm>
            <a:off x="533400" y="1866900"/>
            <a:ext cx="81280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latin typeface="微软雅黑" panose="020B0503020204020204" pitchFamily="34" charset="-122"/>
                <a:ea typeface="微软雅黑" panose="020B0503020204020204" pitchFamily="34" charset="-122"/>
              </a:rPr>
              <a:t>控制网络中信息接收和发送的一组软件。</a:t>
            </a:r>
            <a:endParaRPr lang="en-US" altLang="zh-CN" sz="2400" b="1">
              <a:latin typeface="微软雅黑" panose="020B0503020204020204" pitchFamily="34" charset="-122"/>
              <a:ea typeface="微软雅黑" panose="020B0503020204020204" pitchFamily="34" charset="-122"/>
            </a:endParaRPr>
          </a:p>
          <a:p>
            <a:pPr>
              <a:spcBef>
                <a:spcPct val="0"/>
              </a:spcBef>
              <a:buClrTx/>
              <a:buSzTx/>
              <a:buFontTx/>
              <a:buNone/>
            </a:pPr>
            <a:endParaRPr lang="en-US" altLang="zh-CN" sz="2400" b="1">
              <a:solidFill>
                <a:schemeClr val="bg2"/>
              </a:solidFill>
              <a:latin typeface="微软雅黑" panose="020B0503020204020204" pitchFamily="34" charset="-122"/>
              <a:ea typeface="微软雅黑" panose="020B0503020204020204" pitchFamily="34" charset="-122"/>
            </a:endParaRPr>
          </a:p>
          <a:p>
            <a:pPr>
              <a:spcBef>
                <a:spcPct val="0"/>
              </a:spcBef>
              <a:buClrTx/>
              <a:buSzTx/>
              <a:buFontTx/>
              <a:buNone/>
            </a:pPr>
            <a:endParaRPr lang="zh-CN" altLang="en-US" sz="2400" b="1">
              <a:solidFill>
                <a:schemeClr val="bg2"/>
              </a:solidFill>
              <a:latin typeface="微软雅黑" panose="020B0503020204020204" pitchFamily="34" charset="-122"/>
              <a:ea typeface="微软雅黑" panose="020B0503020204020204" pitchFamily="34" charset="-122"/>
            </a:endParaRPr>
          </a:p>
          <a:p>
            <a:pPr algn="ctr">
              <a:spcBef>
                <a:spcPct val="5000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36869" name="Text Box 57"/>
          <p:cNvSpPr txBox="1">
            <a:spLocks noChangeArrowheads="1"/>
          </p:cNvSpPr>
          <p:nvPr/>
        </p:nvSpPr>
        <p:spPr bwMode="auto">
          <a:xfrm>
            <a:off x="1295400" y="3163888"/>
            <a:ext cx="6850063" cy="147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3600" b="1">
                <a:solidFill>
                  <a:schemeClr val="hlink"/>
                </a:solidFill>
                <a:latin typeface="微软雅黑" panose="020B0503020204020204" pitchFamily="34" charset="-122"/>
                <a:ea typeface="微软雅黑" panose="020B0503020204020204" pitchFamily="34" charset="-122"/>
              </a:rPr>
              <a:t>为什么要有协议？</a:t>
            </a:r>
          </a:p>
          <a:p>
            <a:pPr algn="ctr">
              <a:spcBef>
                <a:spcPct val="50000"/>
              </a:spcBef>
              <a:buClrTx/>
              <a:buSzTx/>
              <a:buFontTx/>
              <a:buNone/>
            </a:pPr>
            <a:r>
              <a:rPr lang="zh-CN" altLang="en-US" sz="3600" b="1">
                <a:solidFill>
                  <a:schemeClr val="hlink"/>
                </a:solidFill>
                <a:latin typeface="微软雅黑" panose="020B0503020204020204" pitchFamily="34" charset="-122"/>
                <a:ea typeface="微软雅黑" panose="020B0503020204020204" pitchFamily="34" charset="-122"/>
              </a:rPr>
              <a:t>协议作用？</a:t>
            </a: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9650B92-0D47-4AD1-A146-CC25F5278825}"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33</a:t>
            </a:fld>
            <a:endParaRPr lang="en-US" altLang="zh-CN" sz="1400" smtClean="0">
              <a:latin typeface="微软雅黑" panose="020B0503020204020204" pitchFamily="34" charset="-122"/>
              <a:ea typeface="微软雅黑" panose="020B0503020204020204" pitchFamily="34" charset="-122"/>
            </a:endParaRPr>
          </a:p>
        </p:txBody>
      </p:sp>
      <p:sp>
        <p:nvSpPr>
          <p:cNvPr id="408578" name="Rectangle 2"/>
          <p:cNvSpPr>
            <a:spLocks noGrp="1" noChangeArrowheads="1"/>
          </p:cNvSpPr>
          <p:nvPr>
            <p:ph type="title"/>
          </p:nvPr>
        </p:nvSpPr>
        <p:spPr/>
        <p:txBody>
          <a:bodyPr/>
          <a:lstStyle/>
          <a:p>
            <a:pPr algn="ctr">
              <a:defRPr/>
            </a:pPr>
            <a:r>
              <a:rPr lang="zh-CN" altLang="en-US" dirty="0"/>
              <a:t>人类和网络工作对比</a:t>
            </a:r>
          </a:p>
        </p:txBody>
      </p:sp>
      <p:sp>
        <p:nvSpPr>
          <p:cNvPr id="38916" name="Rectangle 3"/>
          <p:cNvSpPr>
            <a:spLocks noGrp="1" noChangeArrowheads="1"/>
          </p:cNvSpPr>
          <p:nvPr>
            <p:ph type="body" sz="half" idx="1"/>
          </p:nvPr>
        </p:nvSpPr>
        <p:spPr>
          <a:xfrm>
            <a:off x="533400" y="1371600"/>
            <a:ext cx="7772400" cy="685800"/>
          </a:xfrm>
        </p:spPr>
        <p:txBody>
          <a:bodyPr/>
          <a:lstStyle/>
          <a:p>
            <a:pPr eaLnBrk="1">
              <a:buFont typeface="Wingdings" panose="05000000000000000000" pitchFamily="2" charset="2"/>
              <a:buNone/>
            </a:pPr>
            <a:r>
              <a:rPr lang="zh-CN" altLang="en-US" sz="2400" smtClean="0">
                <a:solidFill>
                  <a:schemeClr val="accent2"/>
                </a:solidFill>
              </a:rPr>
              <a:t>      </a:t>
            </a:r>
            <a:r>
              <a:rPr lang="zh-CN" altLang="en-US" b="1" u="sng" smtClean="0">
                <a:solidFill>
                  <a:schemeClr val="accent2"/>
                </a:solidFill>
              </a:rPr>
              <a:t>人类协议 </a:t>
            </a:r>
            <a:r>
              <a:rPr lang="zh-CN" altLang="en-US" b="1" smtClean="0">
                <a:solidFill>
                  <a:schemeClr val="accent2"/>
                </a:solidFill>
              </a:rPr>
              <a:t>              </a:t>
            </a:r>
            <a:r>
              <a:rPr lang="zh-CN" altLang="en-US" b="1" u="sng" smtClean="0">
                <a:solidFill>
                  <a:schemeClr val="accent2"/>
                </a:solidFill>
              </a:rPr>
              <a:t>网络协议</a:t>
            </a:r>
          </a:p>
        </p:txBody>
      </p:sp>
      <p:sp>
        <p:nvSpPr>
          <p:cNvPr id="38917" name="Line 4"/>
          <p:cNvSpPr>
            <a:spLocks noChangeShapeType="1"/>
          </p:cNvSpPr>
          <p:nvPr/>
        </p:nvSpPr>
        <p:spPr bwMode="auto">
          <a:xfrm>
            <a:off x="1257300" y="2771775"/>
            <a:ext cx="1762125" cy="2762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38918" name="Group 5"/>
          <p:cNvGrpSpPr>
            <a:grpSpLocks/>
          </p:cNvGrpSpPr>
          <p:nvPr/>
        </p:nvGrpSpPr>
        <p:grpSpPr bwMode="auto">
          <a:xfrm>
            <a:off x="7173913" y="2917825"/>
            <a:ext cx="355600" cy="933450"/>
            <a:chOff x="4180" y="783"/>
            <a:chExt cx="150" cy="307"/>
          </a:xfrm>
        </p:grpSpPr>
        <p:sp>
          <p:nvSpPr>
            <p:cNvPr id="38956" name="AutoShape 6"/>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57" name="Rectangle 7"/>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58"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59"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60" name="Line 10"/>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8961" name="Line 11"/>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8962"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63" name="Rectangle 13"/>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graphicFrame>
        <p:nvGraphicFramePr>
          <p:cNvPr id="38919" name="Object 14"/>
          <p:cNvGraphicFramePr>
            <a:graphicFrameLocks noChangeAspect="1"/>
          </p:cNvGraphicFramePr>
          <p:nvPr>
            <p:extLst>
              <p:ext uri="{D42A27DB-BD31-4B8C-83A1-F6EECF244321}">
                <p14:modId xmlns:p14="http://schemas.microsoft.com/office/powerpoint/2010/main" val="213264856"/>
              </p:ext>
            </p:extLst>
          </p:nvPr>
        </p:nvGraphicFramePr>
        <p:xfrm>
          <a:off x="4543425" y="2632075"/>
          <a:ext cx="622300" cy="500063"/>
        </p:xfrm>
        <a:graphic>
          <a:graphicData uri="http://schemas.openxmlformats.org/presentationml/2006/ole">
            <mc:AlternateContent xmlns:mc="http://schemas.openxmlformats.org/markup-compatibility/2006">
              <mc:Choice xmlns:v="urn:schemas-microsoft-com:vml" Requires="v">
                <p:oleObj spid="_x0000_s39047" name="Clip" r:id="rId4" imgW="1307263" imgH="1084139" progId="MS_ClipArt_Gallery.2">
                  <p:embed/>
                </p:oleObj>
              </mc:Choice>
              <mc:Fallback>
                <p:oleObj name="Clip" r:id="rId4" imgW="1307263" imgH="1084139" progId="MS_ClipArt_Gallery.2">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425" y="2632075"/>
                        <a:ext cx="622300"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8920" name="Picture 15" descr="Al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613" y="237648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16" descr="Bo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8963" y="277177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 Box 17"/>
          <p:cNvSpPr txBox="1">
            <a:spLocks noChangeArrowheads="1"/>
          </p:cNvSpPr>
          <p:nvPr/>
        </p:nvSpPr>
        <p:spPr bwMode="auto">
          <a:xfrm>
            <a:off x="1698625" y="2484438"/>
            <a:ext cx="5052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rgbClr val="FF0000"/>
                </a:solidFill>
                <a:latin typeface="微软雅黑" panose="020B0503020204020204" pitchFamily="34" charset="-122"/>
                <a:ea typeface="微软雅黑" panose="020B0503020204020204" pitchFamily="34" charset="-122"/>
              </a:rPr>
              <a:t>Hi</a:t>
            </a:r>
            <a:endParaRPr lang="en-US" altLang="zh-CN" sz="2400">
              <a:latin typeface="微软雅黑" panose="020B0503020204020204" pitchFamily="34" charset="-122"/>
              <a:ea typeface="微软雅黑" panose="020B0503020204020204" pitchFamily="34" charset="-122"/>
            </a:endParaRPr>
          </a:p>
        </p:txBody>
      </p:sp>
      <p:sp>
        <p:nvSpPr>
          <p:cNvPr id="38923" name="Line 18"/>
          <p:cNvSpPr>
            <a:spLocks noChangeShapeType="1"/>
          </p:cNvSpPr>
          <p:nvPr/>
        </p:nvSpPr>
        <p:spPr bwMode="auto">
          <a:xfrm flipV="1">
            <a:off x="971550" y="3352800"/>
            <a:ext cx="2085975" cy="36195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8924" name="Text Box 19"/>
          <p:cNvSpPr txBox="1">
            <a:spLocks noChangeArrowheads="1"/>
          </p:cNvSpPr>
          <p:nvPr/>
        </p:nvSpPr>
        <p:spPr bwMode="auto">
          <a:xfrm>
            <a:off x="1689100" y="3141663"/>
            <a:ext cx="5052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rgbClr val="FF0000"/>
                </a:solidFill>
                <a:latin typeface="微软雅黑" panose="020B0503020204020204" pitchFamily="34" charset="-122"/>
                <a:ea typeface="微软雅黑" panose="020B0503020204020204" pitchFamily="34" charset="-122"/>
              </a:rPr>
              <a:t>Hi</a:t>
            </a:r>
            <a:endParaRPr lang="en-US" altLang="zh-CN" sz="2400">
              <a:latin typeface="微软雅黑" panose="020B0503020204020204" pitchFamily="34" charset="-122"/>
              <a:ea typeface="微软雅黑" panose="020B0503020204020204" pitchFamily="34" charset="-122"/>
            </a:endParaRPr>
          </a:p>
        </p:txBody>
      </p:sp>
      <p:sp>
        <p:nvSpPr>
          <p:cNvPr id="38925" name="Line 20"/>
          <p:cNvSpPr>
            <a:spLocks noChangeShapeType="1"/>
          </p:cNvSpPr>
          <p:nvPr/>
        </p:nvSpPr>
        <p:spPr bwMode="auto">
          <a:xfrm>
            <a:off x="933450" y="3762375"/>
            <a:ext cx="2162175" cy="4381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38926" name="Group 21"/>
          <p:cNvGrpSpPr>
            <a:grpSpLocks/>
          </p:cNvGrpSpPr>
          <p:nvPr/>
        </p:nvGrpSpPr>
        <p:grpSpPr bwMode="auto">
          <a:xfrm>
            <a:off x="1073150" y="3694113"/>
            <a:ext cx="1587500" cy="620712"/>
            <a:chOff x="580" y="2747"/>
            <a:chExt cx="1000" cy="391"/>
          </a:xfrm>
        </p:grpSpPr>
        <p:sp>
          <p:nvSpPr>
            <p:cNvPr id="38954" name="Rectangle 22"/>
            <p:cNvSpPr>
              <a:spLocks noChangeArrowheads="1"/>
            </p:cNvSpPr>
            <p:nvPr/>
          </p:nvSpPr>
          <p:spPr bwMode="auto">
            <a:xfrm>
              <a:off x="786" y="2790"/>
              <a:ext cx="588"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55" name="Text Box 23"/>
            <p:cNvSpPr txBox="1">
              <a:spLocks noChangeArrowheads="1"/>
            </p:cNvSpPr>
            <p:nvPr/>
          </p:nvSpPr>
          <p:spPr bwMode="auto">
            <a:xfrm>
              <a:off x="580" y="2747"/>
              <a:ext cx="1000"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a:solidFill>
                    <a:srgbClr val="FF0000"/>
                  </a:solidFill>
                  <a:latin typeface="微软雅黑" panose="020B0503020204020204" pitchFamily="34" charset="-122"/>
                  <a:ea typeface="微软雅黑" panose="020B0503020204020204" pitchFamily="34" charset="-122"/>
                </a:rPr>
                <a:t>请问几点了</a:t>
              </a:r>
              <a:r>
                <a:rPr lang="en-US" altLang="zh-CN" sz="2000">
                  <a:solidFill>
                    <a:srgbClr val="FF0000"/>
                  </a:solidFill>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grpSp>
      <p:sp>
        <p:nvSpPr>
          <p:cNvPr id="38927" name="Line 24"/>
          <p:cNvSpPr>
            <a:spLocks noChangeShapeType="1"/>
          </p:cNvSpPr>
          <p:nvPr/>
        </p:nvSpPr>
        <p:spPr bwMode="auto">
          <a:xfrm flipV="1">
            <a:off x="1095375" y="4333875"/>
            <a:ext cx="1952625" cy="333375"/>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38928" name="Group 25"/>
          <p:cNvGrpSpPr>
            <a:grpSpLocks/>
          </p:cNvGrpSpPr>
          <p:nvPr/>
        </p:nvGrpSpPr>
        <p:grpSpPr bwMode="auto">
          <a:xfrm>
            <a:off x="1431926" y="4360863"/>
            <a:ext cx="801688" cy="461962"/>
            <a:chOff x="1046" y="2771"/>
            <a:chExt cx="505" cy="291"/>
          </a:xfrm>
        </p:grpSpPr>
        <p:sp>
          <p:nvSpPr>
            <p:cNvPr id="38952" name="Rectangle 26"/>
            <p:cNvSpPr>
              <a:spLocks noChangeArrowheads="1"/>
            </p:cNvSpPr>
            <p:nvPr/>
          </p:nvSpPr>
          <p:spPr bwMode="auto">
            <a:xfrm>
              <a:off x="1104" y="2820"/>
              <a:ext cx="444" cy="1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53" name="Text Box 27"/>
            <p:cNvSpPr txBox="1">
              <a:spLocks noChangeArrowheads="1"/>
            </p:cNvSpPr>
            <p:nvPr/>
          </p:nvSpPr>
          <p:spPr bwMode="auto">
            <a:xfrm>
              <a:off x="1046" y="2771"/>
              <a:ext cx="50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rgbClr val="FF0000"/>
                  </a:solidFill>
                  <a:latin typeface="微软雅黑" panose="020B0503020204020204" pitchFamily="34" charset="-122"/>
                  <a:ea typeface="微软雅黑" panose="020B0503020204020204" pitchFamily="34" charset="-122"/>
                </a:rPr>
                <a:t>2:00</a:t>
              </a:r>
              <a:endParaRPr lang="en-US" altLang="zh-CN" sz="2400">
                <a:latin typeface="微软雅黑" panose="020B0503020204020204" pitchFamily="34" charset="-122"/>
                <a:ea typeface="微软雅黑" panose="020B0503020204020204" pitchFamily="34" charset="-122"/>
              </a:endParaRPr>
            </a:p>
          </p:txBody>
        </p:sp>
      </p:grpSp>
      <p:sp>
        <p:nvSpPr>
          <p:cNvPr id="38929" name="Text Box 28"/>
          <p:cNvSpPr txBox="1">
            <a:spLocks noChangeArrowheads="1"/>
          </p:cNvSpPr>
          <p:nvPr/>
        </p:nvSpPr>
        <p:spPr bwMode="auto">
          <a:xfrm>
            <a:off x="5175250" y="2655888"/>
            <a:ext cx="18249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solidFill>
                  <a:srgbClr val="FF0000"/>
                </a:solidFill>
                <a:latin typeface="微软雅黑" panose="020B0503020204020204" pitchFamily="34" charset="-122"/>
                <a:ea typeface="微软雅黑" panose="020B0503020204020204" pitchFamily="34" charset="-122"/>
              </a:rPr>
              <a:t>TCP </a:t>
            </a:r>
            <a:r>
              <a:rPr lang="zh-CN" altLang="en-US" sz="2000">
                <a:solidFill>
                  <a:srgbClr val="FF0000"/>
                </a:solidFill>
                <a:latin typeface="微软雅黑" panose="020B0503020204020204" pitchFamily="34" charset="-122"/>
                <a:ea typeface="微软雅黑" panose="020B0503020204020204" pitchFamily="34" charset="-122"/>
              </a:rPr>
              <a:t>连接请求</a:t>
            </a:r>
            <a:r>
              <a:rPr lang="en-US" altLang="zh-CN" sz="2000">
                <a:solidFill>
                  <a:srgbClr val="FF0000"/>
                </a:solidFill>
                <a:latin typeface="微软雅黑" panose="020B0503020204020204" pitchFamily="34" charset="-122"/>
                <a:ea typeface="微软雅黑" panose="020B0503020204020204" pitchFamily="34" charset="-122"/>
              </a:rPr>
              <a:t> </a:t>
            </a:r>
            <a:endParaRPr lang="en-US" altLang="zh-CN" sz="2400">
              <a:latin typeface="微软雅黑" panose="020B0503020204020204" pitchFamily="34" charset="-122"/>
              <a:ea typeface="微软雅黑" panose="020B0503020204020204" pitchFamily="34" charset="-122"/>
            </a:endParaRPr>
          </a:p>
        </p:txBody>
      </p:sp>
      <p:sp>
        <p:nvSpPr>
          <p:cNvPr id="38930" name="Line 29"/>
          <p:cNvSpPr>
            <a:spLocks noChangeShapeType="1"/>
          </p:cNvSpPr>
          <p:nvPr/>
        </p:nvSpPr>
        <p:spPr bwMode="auto">
          <a:xfrm flipV="1">
            <a:off x="4943475" y="4648200"/>
            <a:ext cx="2343150" cy="428625"/>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8931" name="Line 30"/>
          <p:cNvSpPr>
            <a:spLocks noChangeShapeType="1"/>
          </p:cNvSpPr>
          <p:nvPr/>
        </p:nvSpPr>
        <p:spPr bwMode="auto">
          <a:xfrm>
            <a:off x="5219700" y="2981325"/>
            <a:ext cx="1762125" cy="2762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8932" name="Line 31"/>
          <p:cNvSpPr>
            <a:spLocks noChangeShapeType="1"/>
          </p:cNvSpPr>
          <p:nvPr/>
        </p:nvSpPr>
        <p:spPr bwMode="auto">
          <a:xfrm flipV="1">
            <a:off x="4895850" y="3476625"/>
            <a:ext cx="2085975" cy="36195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38933" name="Group 32"/>
          <p:cNvGrpSpPr>
            <a:grpSpLocks/>
          </p:cNvGrpSpPr>
          <p:nvPr/>
        </p:nvGrpSpPr>
        <p:grpSpPr bwMode="auto">
          <a:xfrm>
            <a:off x="5156200" y="3408363"/>
            <a:ext cx="1749425" cy="400050"/>
            <a:chOff x="3248" y="2147"/>
            <a:chExt cx="1102" cy="252"/>
          </a:xfrm>
        </p:grpSpPr>
        <p:sp>
          <p:nvSpPr>
            <p:cNvPr id="38950" name="Rectangle 33"/>
            <p:cNvSpPr>
              <a:spLocks noChangeArrowheads="1"/>
            </p:cNvSpPr>
            <p:nvPr/>
          </p:nvSpPr>
          <p:spPr bwMode="auto">
            <a:xfrm>
              <a:off x="3306" y="2190"/>
              <a:ext cx="906" cy="1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51" name="Text Box 34"/>
            <p:cNvSpPr txBox="1">
              <a:spLocks noChangeArrowheads="1"/>
            </p:cNvSpPr>
            <p:nvPr/>
          </p:nvSpPr>
          <p:spPr bwMode="auto">
            <a:xfrm>
              <a:off x="3248" y="2147"/>
              <a:ext cx="11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solidFill>
                    <a:srgbClr val="FF0000"/>
                  </a:solidFill>
                  <a:latin typeface="微软雅黑" panose="020B0503020204020204" pitchFamily="34" charset="-122"/>
                  <a:ea typeface="微软雅黑" panose="020B0503020204020204" pitchFamily="34" charset="-122"/>
                </a:rPr>
                <a:t>TCP </a:t>
              </a:r>
              <a:r>
                <a:rPr lang="zh-CN" altLang="en-US" sz="2000">
                  <a:solidFill>
                    <a:srgbClr val="FF0000"/>
                  </a:solidFill>
                  <a:latin typeface="微软雅黑" panose="020B0503020204020204" pitchFamily="34" charset="-122"/>
                  <a:ea typeface="微软雅黑" panose="020B0503020204020204" pitchFamily="34" charset="-122"/>
                </a:rPr>
                <a:t>连接响应</a:t>
              </a:r>
              <a:endParaRPr lang="zh-CN" altLang="en-US" sz="2400">
                <a:latin typeface="微软雅黑" panose="020B0503020204020204" pitchFamily="34" charset="-122"/>
                <a:ea typeface="微软雅黑" panose="020B0503020204020204" pitchFamily="34" charset="-122"/>
              </a:endParaRPr>
            </a:p>
          </p:txBody>
        </p:sp>
      </p:grpSp>
      <p:sp>
        <p:nvSpPr>
          <p:cNvPr id="38934" name="Line 35"/>
          <p:cNvSpPr>
            <a:spLocks noChangeShapeType="1"/>
          </p:cNvSpPr>
          <p:nvPr/>
        </p:nvSpPr>
        <p:spPr bwMode="auto">
          <a:xfrm>
            <a:off x="4943475" y="4086225"/>
            <a:ext cx="2400300" cy="4191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38935" name="Group 36"/>
          <p:cNvGrpSpPr>
            <a:grpSpLocks/>
          </p:cNvGrpSpPr>
          <p:nvPr/>
        </p:nvGrpSpPr>
        <p:grpSpPr bwMode="auto">
          <a:xfrm>
            <a:off x="5156200" y="4151313"/>
            <a:ext cx="3794125" cy="304800"/>
            <a:chOff x="3212" y="2597"/>
            <a:chExt cx="2390" cy="192"/>
          </a:xfrm>
        </p:grpSpPr>
        <p:sp>
          <p:nvSpPr>
            <p:cNvPr id="38948" name="Rectangle 37"/>
            <p:cNvSpPr>
              <a:spLocks noChangeArrowheads="1"/>
            </p:cNvSpPr>
            <p:nvPr/>
          </p:nvSpPr>
          <p:spPr bwMode="auto">
            <a:xfrm>
              <a:off x="3252" y="2628"/>
              <a:ext cx="2100" cy="11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49" name="Text Box 38"/>
            <p:cNvSpPr txBox="1">
              <a:spLocks noChangeArrowheads="1"/>
            </p:cNvSpPr>
            <p:nvPr/>
          </p:nvSpPr>
          <p:spPr bwMode="auto">
            <a:xfrm>
              <a:off x="3212" y="2597"/>
              <a:ext cx="23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1400">
                  <a:solidFill>
                    <a:srgbClr val="FF0000"/>
                  </a:solidFill>
                  <a:latin typeface="微软雅黑" panose="020B0503020204020204" pitchFamily="34" charset="-122"/>
                  <a:ea typeface="微软雅黑" panose="020B0503020204020204" pitchFamily="34" charset="-122"/>
                </a:rPr>
                <a:t>Get http://www.awl.com/kurose-ross</a:t>
              </a:r>
              <a:endParaRPr lang="en-US" altLang="zh-CN" sz="2400">
                <a:latin typeface="微软雅黑" panose="020B0503020204020204" pitchFamily="34" charset="-122"/>
                <a:ea typeface="微软雅黑" panose="020B0503020204020204" pitchFamily="34" charset="-122"/>
              </a:endParaRPr>
            </a:p>
          </p:txBody>
        </p:sp>
      </p:grpSp>
      <p:grpSp>
        <p:nvGrpSpPr>
          <p:cNvPr id="38936" name="Group 39"/>
          <p:cNvGrpSpPr>
            <a:grpSpLocks/>
          </p:cNvGrpSpPr>
          <p:nvPr/>
        </p:nvGrpSpPr>
        <p:grpSpPr bwMode="auto">
          <a:xfrm>
            <a:off x="5784850" y="4656138"/>
            <a:ext cx="1255713" cy="461962"/>
            <a:chOff x="1046" y="2771"/>
            <a:chExt cx="791" cy="291"/>
          </a:xfrm>
        </p:grpSpPr>
        <p:sp>
          <p:nvSpPr>
            <p:cNvPr id="38946" name="Rectangle 40"/>
            <p:cNvSpPr>
              <a:spLocks noChangeArrowheads="1"/>
            </p:cNvSpPr>
            <p:nvPr/>
          </p:nvSpPr>
          <p:spPr bwMode="auto">
            <a:xfrm>
              <a:off x="1104" y="2820"/>
              <a:ext cx="444" cy="1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47" name="Text Box 41"/>
            <p:cNvSpPr txBox="1">
              <a:spLocks noChangeArrowheads="1"/>
            </p:cNvSpPr>
            <p:nvPr/>
          </p:nvSpPr>
          <p:spPr bwMode="auto">
            <a:xfrm>
              <a:off x="1046" y="2771"/>
              <a:ext cx="79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rgbClr val="FF0000"/>
                  </a:solidFill>
                  <a:latin typeface="微软雅黑" panose="020B0503020204020204" pitchFamily="34" charset="-122"/>
                  <a:ea typeface="微软雅黑" panose="020B0503020204020204" pitchFamily="34" charset="-122"/>
                </a:rPr>
                <a:t>&lt;</a:t>
              </a:r>
              <a:r>
                <a:rPr lang="zh-CN" altLang="en-US" sz="2400">
                  <a:solidFill>
                    <a:srgbClr val="FF0000"/>
                  </a:solidFill>
                  <a:latin typeface="微软雅黑" panose="020B0503020204020204" pitchFamily="34" charset="-122"/>
                  <a:ea typeface="微软雅黑" panose="020B0503020204020204" pitchFamily="34" charset="-122"/>
                </a:rPr>
                <a:t>文件</a:t>
              </a:r>
              <a:r>
                <a:rPr lang="en-US" altLang="zh-CN" sz="2400">
                  <a:solidFill>
                    <a:srgbClr val="FF0000"/>
                  </a:solidFill>
                  <a:latin typeface="微软雅黑" panose="020B0503020204020204" pitchFamily="34" charset="-122"/>
                  <a:ea typeface="微软雅黑" panose="020B0503020204020204" pitchFamily="34" charset="-122"/>
                </a:rPr>
                <a:t>&gt;</a:t>
              </a:r>
              <a:endParaRPr lang="en-US" altLang="zh-CN" sz="2400">
                <a:latin typeface="微软雅黑" panose="020B0503020204020204" pitchFamily="34" charset="-122"/>
                <a:ea typeface="微软雅黑" panose="020B0503020204020204" pitchFamily="34" charset="-122"/>
              </a:endParaRPr>
            </a:p>
          </p:txBody>
        </p:sp>
      </p:grpSp>
      <p:sp>
        <p:nvSpPr>
          <p:cNvPr id="38937" name="Line 42"/>
          <p:cNvSpPr>
            <a:spLocks noChangeShapeType="1"/>
          </p:cNvSpPr>
          <p:nvPr/>
        </p:nvSpPr>
        <p:spPr bwMode="auto">
          <a:xfrm>
            <a:off x="4057650" y="1962150"/>
            <a:ext cx="0" cy="3857625"/>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38938" name="Group 43"/>
          <p:cNvGrpSpPr>
            <a:grpSpLocks/>
          </p:cNvGrpSpPr>
          <p:nvPr/>
        </p:nvGrpSpPr>
        <p:grpSpPr bwMode="auto">
          <a:xfrm>
            <a:off x="3679825" y="5068888"/>
            <a:ext cx="793750" cy="457200"/>
            <a:chOff x="2198" y="3205"/>
            <a:chExt cx="500" cy="288"/>
          </a:xfrm>
        </p:grpSpPr>
        <p:sp>
          <p:nvSpPr>
            <p:cNvPr id="38944" name="Rectangle 44"/>
            <p:cNvSpPr>
              <a:spLocks noChangeArrowheads="1"/>
            </p:cNvSpPr>
            <p:nvPr/>
          </p:nvSpPr>
          <p:spPr bwMode="auto">
            <a:xfrm>
              <a:off x="2244" y="3282"/>
              <a:ext cx="408" cy="1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45" name="Text Box 45"/>
            <p:cNvSpPr txBox="1">
              <a:spLocks noChangeArrowheads="1"/>
            </p:cNvSpPr>
            <p:nvPr/>
          </p:nvSpPr>
          <p:spPr bwMode="auto">
            <a:xfrm>
              <a:off x="2198" y="3205"/>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a:solidFill>
                    <a:schemeClr val="accent2"/>
                  </a:solidFill>
                  <a:latin typeface="微软雅黑" panose="020B0503020204020204" pitchFamily="34" charset="-122"/>
                  <a:ea typeface="微软雅黑" panose="020B0503020204020204" pitchFamily="34" charset="-122"/>
                </a:rPr>
                <a:t>时间</a:t>
              </a:r>
              <a:endParaRPr lang="zh-CN" altLang="en-US" sz="2400">
                <a:latin typeface="微软雅黑" panose="020B0503020204020204" pitchFamily="34" charset="-122"/>
                <a:ea typeface="微软雅黑" panose="020B0503020204020204" pitchFamily="34" charset="-122"/>
              </a:endParaRPr>
            </a:p>
          </p:txBody>
        </p:sp>
      </p:grpSp>
      <p:sp>
        <p:nvSpPr>
          <p:cNvPr id="38939" name="AutoShape 46"/>
          <p:cNvSpPr>
            <a:spLocks noChangeArrowheads="1"/>
          </p:cNvSpPr>
          <p:nvPr/>
        </p:nvSpPr>
        <p:spPr bwMode="auto">
          <a:xfrm>
            <a:off x="2660650" y="2376488"/>
            <a:ext cx="1812925" cy="557212"/>
          </a:xfrm>
          <a:prstGeom prst="wedgeRoundRectCallout">
            <a:avLst>
              <a:gd name="adj1" fmla="val 57792"/>
              <a:gd name="adj2" fmla="val 12471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hlink"/>
                </a:solidFill>
                <a:latin typeface="微软雅黑" panose="020B0503020204020204" pitchFamily="34" charset="-122"/>
                <a:ea typeface="微软雅黑" panose="020B0503020204020204" pitchFamily="34" charset="-122"/>
              </a:rPr>
              <a:t>握手报文</a:t>
            </a:r>
            <a:endParaRPr lang="zh-CN" altLang="en-US" sz="2400">
              <a:latin typeface="微软雅黑" panose="020B0503020204020204" pitchFamily="34" charset="-122"/>
              <a:ea typeface="微软雅黑" panose="020B0503020204020204" pitchFamily="34" charset="-122"/>
            </a:endParaRPr>
          </a:p>
        </p:txBody>
      </p:sp>
      <p:sp>
        <p:nvSpPr>
          <p:cNvPr id="38940" name="AutoShape 47"/>
          <p:cNvSpPr>
            <a:spLocks noChangeArrowheads="1"/>
          </p:cNvSpPr>
          <p:nvPr/>
        </p:nvSpPr>
        <p:spPr bwMode="auto">
          <a:xfrm>
            <a:off x="2333625" y="4597400"/>
            <a:ext cx="1812925" cy="565150"/>
          </a:xfrm>
          <a:prstGeom prst="wedgeRoundRectCallout">
            <a:avLst>
              <a:gd name="adj1" fmla="val 75833"/>
              <a:gd name="adj2" fmla="val -4353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hlink"/>
                </a:solidFill>
                <a:latin typeface="微软雅黑" panose="020B0503020204020204" pitchFamily="34" charset="-122"/>
                <a:ea typeface="微软雅黑" panose="020B0503020204020204" pitchFamily="34" charset="-122"/>
              </a:rPr>
              <a:t>数据报文</a:t>
            </a:r>
            <a:r>
              <a:rPr lang="zh-CN" altLang="en-US" sz="2400">
                <a:latin typeface="微软雅黑" panose="020B0503020204020204" pitchFamily="34" charset="-122"/>
                <a:ea typeface="微软雅黑" panose="020B0503020204020204" pitchFamily="34" charset="-122"/>
              </a:rPr>
              <a:t> </a:t>
            </a:r>
          </a:p>
        </p:txBody>
      </p:sp>
      <p:sp>
        <p:nvSpPr>
          <p:cNvPr id="38941" name="AutoShape 48"/>
          <p:cNvSpPr>
            <a:spLocks/>
          </p:cNvSpPr>
          <p:nvPr/>
        </p:nvSpPr>
        <p:spPr bwMode="auto">
          <a:xfrm>
            <a:off x="4711700" y="4151313"/>
            <a:ext cx="184150" cy="917575"/>
          </a:xfrm>
          <a:prstGeom prst="leftBrace">
            <a:avLst>
              <a:gd name="adj1" fmla="val 41523"/>
              <a:gd name="adj2" fmla="val 50000"/>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42" name="AutoShape 49"/>
          <p:cNvSpPr>
            <a:spLocks/>
          </p:cNvSpPr>
          <p:nvPr/>
        </p:nvSpPr>
        <p:spPr bwMode="auto">
          <a:xfrm>
            <a:off x="4711700" y="2887663"/>
            <a:ext cx="184150" cy="917575"/>
          </a:xfrm>
          <a:prstGeom prst="leftBrace">
            <a:avLst>
              <a:gd name="adj1" fmla="val 41523"/>
              <a:gd name="adj2" fmla="val 50000"/>
            </a:avLst>
          </a:prstGeom>
          <a:noFill/>
          <a:ln w="381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38943" name="文本框 1"/>
          <p:cNvSpPr txBox="1">
            <a:spLocks noChangeArrowheads="1"/>
          </p:cNvSpPr>
          <p:nvPr/>
        </p:nvSpPr>
        <p:spPr bwMode="auto">
          <a:xfrm>
            <a:off x="7321297" y="1763713"/>
            <a:ext cx="16610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600">
                <a:solidFill>
                  <a:schemeClr val="accent2"/>
                </a:solidFill>
                <a:latin typeface="微软雅黑" panose="020B0503020204020204" pitchFamily="34" charset="-122"/>
                <a:ea typeface="微软雅黑" panose="020B0503020204020204" pitchFamily="34" charset="-122"/>
              </a:rPr>
              <a:t>报文：</a:t>
            </a:r>
            <a:r>
              <a:rPr lang="en-US" altLang="zh-CN" sz="1600">
                <a:solidFill>
                  <a:schemeClr val="accent2"/>
                </a:solidFill>
                <a:latin typeface="微软雅黑" panose="020B0503020204020204" pitchFamily="34" charset="-122"/>
                <a:ea typeface="微软雅黑" panose="020B0503020204020204" pitchFamily="34" charset="-122"/>
              </a:rPr>
              <a:t>message</a:t>
            </a:r>
            <a:endParaRPr lang="zh-CN" altLang="en-US" sz="160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41FCDF4-3789-4547-AD79-C5BFA7AB4F4E}" type="slidenum">
              <a:rPr lang="en-US" altLang="zh-CN" sz="1400" b="1" smtClean="0">
                <a:latin typeface="微软雅黑" panose="020B0503020204020204" pitchFamily="34" charset="-122"/>
                <a:ea typeface="微软雅黑" panose="020B0503020204020204" pitchFamily="34" charset="-122"/>
              </a:rPr>
              <a:pPr>
                <a:spcBef>
                  <a:spcPct val="0"/>
                </a:spcBef>
                <a:buClrTx/>
                <a:buSzTx/>
                <a:buFontTx/>
                <a:buNone/>
              </a:pPr>
              <a:t>34</a:t>
            </a:fld>
            <a:endParaRPr lang="en-US" altLang="zh-CN" sz="1400" b="1" smtClean="0">
              <a:latin typeface="微软雅黑" panose="020B0503020204020204" pitchFamily="34" charset="-122"/>
              <a:ea typeface="微软雅黑" panose="020B0503020204020204" pitchFamily="34" charset="-122"/>
            </a:endParaRPr>
          </a:p>
        </p:txBody>
      </p:sp>
      <p:sp>
        <p:nvSpPr>
          <p:cNvPr id="237570" name="Rectangle 2"/>
          <p:cNvSpPr>
            <a:spLocks noGrp="1" noChangeArrowheads="1"/>
          </p:cNvSpPr>
          <p:nvPr>
            <p:ph type="title"/>
          </p:nvPr>
        </p:nvSpPr>
        <p:spPr>
          <a:xfrm>
            <a:off x="533400" y="411163"/>
            <a:ext cx="8397875" cy="831850"/>
          </a:xfrm>
        </p:spPr>
        <p:txBody>
          <a:bodyPr/>
          <a:lstStyle/>
          <a:p>
            <a:pPr>
              <a:defRPr/>
            </a:pPr>
            <a:r>
              <a:rPr lang="zh-CN" altLang="en-US" dirty="0" smtClean="0"/>
              <a:t>（</a:t>
            </a:r>
            <a:r>
              <a:rPr lang="en-US" altLang="zh-CN" dirty="0" smtClean="0"/>
              <a:t>1</a:t>
            </a:r>
            <a:r>
              <a:rPr lang="zh-CN" altLang="en-US" dirty="0" smtClean="0"/>
              <a:t>）人类</a:t>
            </a:r>
            <a:r>
              <a:rPr lang="zh-CN" altLang="en-US" dirty="0"/>
              <a:t>活动类比</a:t>
            </a:r>
          </a:p>
        </p:txBody>
      </p:sp>
      <p:sp>
        <p:nvSpPr>
          <p:cNvPr id="40964" name="Rectangle 3"/>
          <p:cNvSpPr>
            <a:spLocks noGrp="1" noChangeArrowheads="1"/>
          </p:cNvSpPr>
          <p:nvPr>
            <p:ph type="body" idx="1"/>
          </p:nvPr>
        </p:nvSpPr>
        <p:spPr>
          <a:xfrm>
            <a:off x="533400" y="1371600"/>
            <a:ext cx="4419600" cy="2054225"/>
          </a:xfrm>
        </p:spPr>
        <p:txBody>
          <a:bodyPr/>
          <a:lstStyle/>
          <a:p>
            <a:pPr eaLnBrk="1">
              <a:buFont typeface="Wingdings" panose="05000000000000000000" pitchFamily="2" charset="2"/>
              <a:buNone/>
            </a:pPr>
            <a:r>
              <a:rPr lang="zh-CN" altLang="en-US" b="1" smtClean="0">
                <a:solidFill>
                  <a:srgbClr val="FF0000"/>
                </a:solidFill>
              </a:rPr>
              <a:t>人类任何时候都在执行协议。</a:t>
            </a:r>
          </a:p>
          <a:p>
            <a:pPr eaLnBrk="1">
              <a:buFont typeface="Wingdings" panose="05000000000000000000" pitchFamily="2" charset="2"/>
              <a:buNone/>
            </a:pPr>
            <a:r>
              <a:rPr lang="zh-CN" altLang="en-US" b="1" smtClean="0"/>
              <a:t>例：问时间。</a:t>
            </a:r>
          </a:p>
          <a:p>
            <a:pPr lvl="1" eaLnBrk="1">
              <a:buClr>
                <a:srgbClr val="4D4D4D"/>
              </a:buClr>
            </a:pPr>
            <a:r>
              <a:rPr lang="zh-CN" altLang="en-US" b="1" smtClean="0">
                <a:solidFill>
                  <a:schemeClr val="accent2"/>
                </a:solidFill>
              </a:rPr>
              <a:t>正常情况：</a:t>
            </a:r>
            <a:r>
              <a:rPr lang="zh-CN" altLang="en-US" b="1" smtClean="0">
                <a:hlinkClick r:id="" action="ppaction://customshow?id=4&amp;return=true"/>
              </a:rPr>
              <a:t>如图</a:t>
            </a:r>
            <a:r>
              <a:rPr lang="en-US" altLang="zh-CN" b="1" smtClean="0">
                <a:hlinkClick r:id="" action="ppaction://customshow?id=4&amp;return=true"/>
              </a:rPr>
              <a:t>1-2 </a:t>
            </a:r>
            <a:endParaRPr lang="en-US" altLang="zh-CN" b="1" smtClean="0"/>
          </a:p>
          <a:p>
            <a:pPr lvl="1" eaLnBrk="1">
              <a:buClr>
                <a:srgbClr val="4D4D4D"/>
              </a:buClr>
            </a:pPr>
            <a:r>
              <a:rPr lang="zh-CN" altLang="en-US" b="1" smtClean="0">
                <a:solidFill>
                  <a:schemeClr val="accent2"/>
                </a:solidFill>
              </a:rPr>
              <a:t>不正常情况：</a:t>
            </a:r>
            <a:r>
              <a:rPr lang="zh-CN" altLang="en-US" b="1" smtClean="0"/>
              <a:t>  </a:t>
            </a:r>
          </a:p>
        </p:txBody>
      </p:sp>
      <p:sp>
        <p:nvSpPr>
          <p:cNvPr id="40965" name="AutoShape 4"/>
          <p:cNvSpPr>
            <a:spLocks noChangeArrowheads="1"/>
          </p:cNvSpPr>
          <p:nvPr/>
        </p:nvSpPr>
        <p:spPr bwMode="auto">
          <a:xfrm rot="2700000">
            <a:off x="1621632" y="4477544"/>
            <a:ext cx="236537" cy="568325"/>
          </a:xfrm>
          <a:prstGeom prst="downArrow">
            <a:avLst>
              <a:gd name="adj1" fmla="val 50000"/>
              <a:gd name="adj2" fmla="val 600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40966" name="AutoShape 25"/>
          <p:cNvSpPr>
            <a:spLocks noChangeArrowheads="1"/>
          </p:cNvSpPr>
          <p:nvPr/>
        </p:nvSpPr>
        <p:spPr bwMode="auto">
          <a:xfrm rot="-2700000">
            <a:off x="3732213" y="4478338"/>
            <a:ext cx="236537" cy="568325"/>
          </a:xfrm>
          <a:prstGeom prst="downArrow">
            <a:avLst>
              <a:gd name="adj1" fmla="val 50000"/>
              <a:gd name="adj2" fmla="val 600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40967" name="Text Box 26"/>
          <p:cNvSpPr txBox="1">
            <a:spLocks noChangeArrowheads="1"/>
          </p:cNvSpPr>
          <p:nvPr/>
        </p:nvSpPr>
        <p:spPr bwMode="auto">
          <a:xfrm>
            <a:off x="304800" y="5241925"/>
            <a:ext cx="27051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a:latin typeface="微软雅黑" panose="020B0503020204020204" pitchFamily="34" charset="-122"/>
                <a:ea typeface="微软雅黑" panose="020B0503020204020204" pitchFamily="34" charset="-122"/>
              </a:rPr>
              <a:t>“不要烦我”</a:t>
            </a:r>
          </a:p>
          <a:p>
            <a:pPr>
              <a:spcBef>
                <a:spcPct val="50000"/>
              </a:spcBef>
              <a:buClrTx/>
              <a:buSzTx/>
              <a:buFontTx/>
              <a:buNone/>
            </a:pPr>
            <a:r>
              <a:rPr lang="zh-CN" altLang="en-US" sz="2400" b="1">
                <a:latin typeface="微软雅黑" panose="020B0503020204020204" pitchFamily="34" charset="-122"/>
                <a:ea typeface="微软雅黑" panose="020B0503020204020204" pitchFamily="34" charset="-122"/>
              </a:rPr>
              <a:t>“我不会说英语”</a:t>
            </a:r>
          </a:p>
        </p:txBody>
      </p:sp>
      <p:sp>
        <p:nvSpPr>
          <p:cNvPr id="40968" name="Text Box 27"/>
          <p:cNvSpPr txBox="1">
            <a:spLocks noChangeArrowheads="1"/>
          </p:cNvSpPr>
          <p:nvPr/>
        </p:nvSpPr>
        <p:spPr bwMode="auto">
          <a:xfrm>
            <a:off x="3359150" y="5241925"/>
            <a:ext cx="1690688"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buFont typeface="Wingdings" panose="05000000000000000000" pitchFamily="2" charset="2"/>
              <a:buNone/>
            </a:pPr>
            <a:r>
              <a:rPr lang="zh-CN" altLang="en-US" sz="2400" b="1">
                <a:latin typeface="微软雅黑" panose="020B0503020204020204" pitchFamily="34" charset="-122"/>
                <a:ea typeface="微软雅黑" panose="020B0503020204020204" pitchFamily="34" charset="-122"/>
              </a:rPr>
              <a:t>得不到任何回答</a:t>
            </a:r>
          </a:p>
        </p:txBody>
      </p:sp>
      <p:sp>
        <p:nvSpPr>
          <p:cNvPr id="40969" name="Text Box 29"/>
          <p:cNvSpPr txBox="1">
            <a:spLocks noChangeArrowheads="1"/>
          </p:cNvSpPr>
          <p:nvPr/>
        </p:nvSpPr>
        <p:spPr bwMode="auto">
          <a:xfrm>
            <a:off x="1385888" y="3851275"/>
            <a:ext cx="263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a:latin typeface="微软雅黑" panose="020B0503020204020204" pitchFamily="34" charset="-122"/>
                <a:ea typeface="微软雅黑" panose="020B0503020204020204" pitchFamily="34" charset="-122"/>
              </a:rPr>
              <a:t>    “你好”</a:t>
            </a:r>
          </a:p>
        </p:txBody>
      </p:sp>
      <p:sp>
        <p:nvSpPr>
          <p:cNvPr id="40970" name="Text Box 30"/>
          <p:cNvSpPr txBox="1">
            <a:spLocks noChangeArrowheads="1"/>
          </p:cNvSpPr>
          <p:nvPr/>
        </p:nvSpPr>
        <p:spPr bwMode="auto">
          <a:xfrm>
            <a:off x="5100638" y="1798638"/>
            <a:ext cx="3830637" cy="3632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15000"/>
              </a:lnSpc>
              <a:spcBef>
                <a:spcPct val="0"/>
              </a:spcBef>
              <a:buClrTx/>
              <a:buSzTx/>
              <a:buFontTx/>
              <a:buNone/>
            </a:pPr>
            <a:r>
              <a:rPr lang="zh-CN" altLang="en-US" sz="2000" b="1" u="sng">
                <a:solidFill>
                  <a:schemeClr val="accent2"/>
                </a:solidFill>
                <a:latin typeface="微软雅黑" panose="020B0503020204020204" pitchFamily="34" charset="-122"/>
                <a:ea typeface="微软雅黑" panose="020B0503020204020204" pitchFamily="34" charset="-122"/>
              </a:rPr>
              <a:t>协议过程：</a:t>
            </a:r>
          </a:p>
          <a:p>
            <a:pPr>
              <a:lnSpc>
                <a:spcPct val="115000"/>
              </a:lnSpc>
              <a:spcBef>
                <a:spcPct val="0"/>
              </a:spcBef>
              <a:buClrTx/>
              <a:buSzTx/>
              <a:buFontTx/>
              <a:buNone/>
            </a:pP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发送“特定”报文</a:t>
            </a:r>
          </a:p>
          <a:p>
            <a:pPr>
              <a:lnSpc>
                <a:spcPct val="115000"/>
              </a:lnSpc>
              <a:spcBef>
                <a:spcPct val="0"/>
              </a:spcBef>
              <a:buClrTx/>
              <a:buSzTx/>
              <a:buFontTx/>
              <a:buNone/>
            </a:pPr>
            <a:r>
              <a:rPr lang="en-US" altLang="zh-CN" sz="2000" b="1">
                <a:latin typeface="微软雅黑" panose="020B0503020204020204" pitchFamily="34" charset="-122"/>
                <a:ea typeface="微软雅黑" panose="020B0503020204020204" pitchFamily="34" charset="-122"/>
              </a:rPr>
              <a:t>…</a:t>
            </a:r>
            <a:r>
              <a:rPr lang="zh-CN" altLang="en-US" sz="2000" b="1">
                <a:latin typeface="微软雅黑" panose="020B0503020204020204" pitchFamily="34" charset="-122"/>
                <a:ea typeface="微软雅黑" panose="020B0503020204020204" pitchFamily="34" charset="-122"/>
              </a:rPr>
              <a:t>根据收到的“应答”报文或其他事件采取动作</a:t>
            </a:r>
          </a:p>
          <a:p>
            <a:pPr>
              <a:lnSpc>
                <a:spcPct val="115000"/>
              </a:lnSpc>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a:p>
            <a:pPr>
              <a:lnSpc>
                <a:spcPct val="115000"/>
              </a:lnSpc>
              <a:spcBef>
                <a:spcPct val="0"/>
              </a:spcBef>
              <a:buClrTx/>
              <a:buSzTx/>
              <a:buFontTx/>
              <a:buNone/>
            </a:pPr>
            <a:r>
              <a:rPr lang="zh-CN" altLang="en-US" sz="2000" b="1" u="sng">
                <a:solidFill>
                  <a:schemeClr val="accent2"/>
                </a:solidFill>
                <a:latin typeface="微软雅黑" panose="020B0503020204020204" pitchFamily="34" charset="-122"/>
                <a:ea typeface="微软雅黑" panose="020B0503020204020204" pitchFamily="34" charset="-122"/>
              </a:rPr>
              <a:t>协议的核心：</a:t>
            </a:r>
            <a:r>
              <a:rPr lang="zh-CN" altLang="en-US" sz="2000" b="1">
                <a:latin typeface="微软雅黑" panose="020B0503020204020204" pitchFamily="34" charset="-122"/>
                <a:ea typeface="微软雅黑" panose="020B0503020204020204" pitchFamily="34" charset="-122"/>
              </a:rPr>
              <a:t>报文的传输、接收及所采取的动作。</a:t>
            </a:r>
          </a:p>
          <a:p>
            <a:pPr>
              <a:lnSpc>
                <a:spcPct val="115000"/>
              </a:lnSpc>
              <a:spcBef>
                <a:spcPct val="0"/>
              </a:spcBef>
              <a:buClrTx/>
              <a:buSzTx/>
              <a:buFontTx/>
              <a:buNone/>
            </a:pPr>
            <a:r>
              <a:rPr lang="zh-CN" altLang="en-US" sz="2000" b="1">
                <a:latin typeface="微软雅黑" panose="020B0503020204020204" pitchFamily="34" charset="-122"/>
                <a:ea typeface="微软雅黑" panose="020B0503020204020204" pitchFamily="34" charset="-122"/>
              </a:rPr>
              <a:t> </a:t>
            </a:r>
          </a:p>
          <a:p>
            <a:pPr>
              <a:lnSpc>
                <a:spcPct val="115000"/>
              </a:lnSpc>
              <a:spcBef>
                <a:spcPct val="0"/>
              </a:spcBef>
              <a:buClrTx/>
              <a:buSzTx/>
              <a:buFontTx/>
              <a:buNone/>
            </a:pPr>
            <a:r>
              <a:rPr lang="zh-CN" altLang="en-US" sz="2000" b="1">
                <a:solidFill>
                  <a:schemeClr val="hlink"/>
                </a:solidFill>
                <a:latin typeface="微软雅黑" panose="020B0503020204020204" pitchFamily="34" charset="-122"/>
                <a:ea typeface="微软雅黑" panose="020B0503020204020204" pitchFamily="34" charset="-122"/>
              </a:rPr>
              <a:t>双方执行不同的协议，就不能互动，不能完成工作</a:t>
            </a:r>
            <a:r>
              <a:rPr lang="zh-CN" altLang="en-US" sz="2000" b="1">
                <a:solidFill>
                  <a:schemeClr val="accent2"/>
                </a:solidFill>
                <a:latin typeface="微软雅黑" panose="020B0503020204020204" pitchFamily="34" charset="-122"/>
                <a:ea typeface="微软雅黑" panose="020B0503020204020204" pitchFamily="34" charset="-122"/>
              </a:rPr>
              <a:t> </a:t>
            </a: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4E091054-B373-46BF-A11C-346417E9C018}"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35</a:t>
            </a:fld>
            <a:endParaRPr lang="en-US" altLang="zh-CN" sz="1400" smtClean="0">
              <a:latin typeface="微软雅黑" panose="020B0503020204020204" pitchFamily="34" charset="-122"/>
              <a:ea typeface="微软雅黑" panose="020B0503020204020204" pitchFamily="34" charset="-122"/>
            </a:endParaRPr>
          </a:p>
        </p:txBody>
      </p:sp>
      <p:sp>
        <p:nvSpPr>
          <p:cNvPr id="240642" name="Rectangle 2"/>
          <p:cNvSpPr>
            <a:spLocks noGrp="1" noChangeArrowheads="1"/>
          </p:cNvSpPr>
          <p:nvPr>
            <p:ph type="title"/>
          </p:nvPr>
        </p:nvSpPr>
        <p:spPr>
          <a:xfrm>
            <a:off x="533400" y="411163"/>
            <a:ext cx="8397875" cy="831850"/>
          </a:xfrm>
        </p:spPr>
        <p:txBody>
          <a:bodyPr/>
          <a:lstStyle/>
          <a:p>
            <a:pPr>
              <a:defRPr/>
            </a:pPr>
            <a:r>
              <a:rPr lang="zh-CN" altLang="en-US" dirty="0" smtClean="0"/>
              <a:t>（</a:t>
            </a:r>
            <a:r>
              <a:rPr lang="en-US" altLang="zh-CN" dirty="0" smtClean="0"/>
              <a:t>2</a:t>
            </a:r>
            <a:r>
              <a:rPr lang="zh-CN" altLang="en-US" dirty="0" smtClean="0"/>
              <a:t>）网络协议（</a:t>
            </a:r>
            <a:r>
              <a:rPr lang="en-US" altLang="zh-CN" dirty="0" smtClean="0"/>
              <a:t>internet protocol</a:t>
            </a:r>
            <a:r>
              <a:rPr lang="zh-CN" altLang="en-US" dirty="0" smtClean="0"/>
              <a:t>）</a:t>
            </a:r>
            <a:endParaRPr lang="zh-CN" altLang="en-US" dirty="0"/>
          </a:p>
        </p:txBody>
      </p:sp>
      <p:sp>
        <p:nvSpPr>
          <p:cNvPr id="41988" name="Rectangle 3"/>
          <p:cNvSpPr>
            <a:spLocks noGrp="1" noChangeArrowheads="1"/>
          </p:cNvSpPr>
          <p:nvPr>
            <p:ph type="body" idx="1"/>
          </p:nvPr>
        </p:nvSpPr>
        <p:spPr>
          <a:xfrm>
            <a:off x="533400" y="1503363"/>
            <a:ext cx="7772400" cy="2597150"/>
          </a:xfrm>
        </p:spPr>
        <p:txBody>
          <a:bodyPr/>
          <a:lstStyle/>
          <a:p>
            <a:pPr eaLnBrk="1">
              <a:lnSpc>
                <a:spcPct val="125000"/>
              </a:lnSpc>
            </a:pPr>
            <a:r>
              <a:rPr lang="zh-CN" altLang="en-US" sz="2000" b="1" smtClean="0"/>
              <a:t>类似人类协议：由某些设备的</a:t>
            </a:r>
            <a:r>
              <a:rPr lang="zh-CN" altLang="en-US" sz="2000" b="1" smtClean="0">
                <a:solidFill>
                  <a:srgbClr val="FF0000"/>
                </a:solidFill>
              </a:rPr>
              <a:t>硬件或软件执行</a:t>
            </a:r>
            <a:r>
              <a:rPr lang="zh-CN" altLang="en-US" sz="2000" b="1" smtClean="0"/>
              <a:t>。</a:t>
            </a:r>
          </a:p>
          <a:p>
            <a:pPr eaLnBrk="1">
              <a:lnSpc>
                <a:spcPct val="125000"/>
              </a:lnSpc>
            </a:pPr>
            <a:r>
              <a:rPr lang="zh-CN" altLang="en-US" sz="2000" b="1" smtClean="0">
                <a:solidFill>
                  <a:srgbClr val="FF0000"/>
                </a:solidFill>
              </a:rPr>
              <a:t>因特网中的所有活动，都受协议制约。</a:t>
            </a:r>
            <a:r>
              <a:rPr lang="zh-CN" altLang="en-US" sz="2000" b="1" smtClean="0"/>
              <a:t>例如，网卡中的协议、端系统中的拥塞控制协议等等。</a:t>
            </a:r>
          </a:p>
          <a:p>
            <a:pPr eaLnBrk="1">
              <a:lnSpc>
                <a:spcPct val="125000"/>
              </a:lnSpc>
            </a:pPr>
            <a:r>
              <a:rPr lang="zh-CN" altLang="en-US" sz="2000" b="1" smtClean="0"/>
              <a:t>因特网的运行离不开协议。</a:t>
            </a:r>
          </a:p>
          <a:p>
            <a:pPr eaLnBrk="1"/>
            <a:r>
              <a:rPr lang="zh-CN" altLang="en-US" sz="2000" b="1" smtClean="0"/>
              <a:t>例，用户通过因特网访问某一个网页。</a:t>
            </a:r>
            <a:r>
              <a:rPr lang="zh-CN" altLang="en-US" sz="2000" b="1" smtClean="0">
                <a:hlinkClick r:id="" action="ppaction://customshow?id=4&amp;return=true"/>
              </a:rPr>
              <a:t>如图</a:t>
            </a:r>
            <a:r>
              <a:rPr lang="en-US" altLang="zh-CN" sz="2000" b="1" smtClean="0">
                <a:hlinkClick r:id="" action="ppaction://customshow?id=4&amp;return=true"/>
              </a:rPr>
              <a:t>1-2</a:t>
            </a:r>
            <a:r>
              <a:rPr lang="zh-CN" altLang="en-US" sz="2000" b="1" smtClean="0"/>
              <a:t>。 </a:t>
            </a:r>
          </a:p>
        </p:txBody>
      </p:sp>
      <p:sp>
        <p:nvSpPr>
          <p:cNvPr id="41989" name="Text Box 4"/>
          <p:cNvSpPr txBox="1">
            <a:spLocks noChangeArrowheads="1"/>
          </p:cNvSpPr>
          <p:nvPr/>
        </p:nvSpPr>
        <p:spPr bwMode="auto">
          <a:xfrm>
            <a:off x="647700" y="4100513"/>
            <a:ext cx="7720013" cy="15700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15000"/>
              </a:lnSpc>
              <a:spcBef>
                <a:spcPct val="50000"/>
              </a:spcBef>
              <a:buClrTx/>
              <a:buSzTx/>
              <a:buFontTx/>
              <a:buNone/>
            </a:pPr>
            <a:r>
              <a:rPr lang="zh-CN" altLang="en-US" sz="2000" b="1">
                <a:solidFill>
                  <a:schemeClr val="hlink"/>
                </a:solidFill>
                <a:latin typeface="微软雅黑" panose="020B0503020204020204" pitchFamily="34" charset="-122"/>
                <a:ea typeface="微软雅黑" panose="020B0503020204020204" pitchFamily="34" charset="-122"/>
              </a:rPr>
              <a:t>协议：</a:t>
            </a:r>
            <a:r>
              <a:rPr lang="zh-CN" altLang="en-US" sz="2000" b="1">
                <a:latin typeface="微软雅黑" panose="020B0503020204020204" pitchFamily="34" charset="-122"/>
                <a:ea typeface="微软雅黑" panose="020B0503020204020204" pitchFamily="34" charset="-122"/>
              </a:rPr>
              <a:t>控制网络中信息的发送和接收。</a:t>
            </a:r>
          </a:p>
          <a:p>
            <a:pPr>
              <a:lnSpc>
                <a:spcPct val="115000"/>
              </a:lnSpc>
              <a:spcBef>
                <a:spcPct val="10000"/>
              </a:spcBef>
              <a:buClrTx/>
              <a:buSzTx/>
              <a:buFontTx/>
              <a:buNone/>
            </a:pPr>
            <a:r>
              <a:rPr lang="zh-CN" altLang="en-US" sz="2000" b="1">
                <a:solidFill>
                  <a:srgbClr val="FF0000"/>
                </a:solidFill>
                <a:latin typeface="微软雅黑" panose="020B0503020204020204" pitchFamily="34" charset="-122"/>
                <a:ea typeface="微软雅黑" panose="020B0503020204020204" pitchFamily="34" charset="-122"/>
              </a:rPr>
              <a:t>定义了通信实体之间发送、接收报文的格式和传输顺序，以及收到报文所采取的动作。</a:t>
            </a:r>
            <a:r>
              <a:rPr lang="zh-CN" altLang="en-US" sz="2000" b="1">
                <a:latin typeface="微软雅黑" panose="020B0503020204020204" pitchFamily="34" charset="-122"/>
                <a:ea typeface="微软雅黑" panose="020B0503020204020204" pitchFamily="34" charset="-122"/>
              </a:rPr>
              <a:t> </a:t>
            </a:r>
          </a:p>
          <a:p>
            <a:pPr>
              <a:lnSpc>
                <a:spcPct val="115000"/>
              </a:lnSpc>
              <a:spcBef>
                <a:spcPct val="10000"/>
              </a:spcBef>
              <a:buClrTx/>
              <a:buSzTx/>
              <a:buFontTx/>
              <a:buNone/>
            </a:pPr>
            <a:r>
              <a:rPr lang="zh-CN" altLang="en-US" sz="2000" b="1">
                <a:latin typeface="微软雅黑" panose="020B0503020204020204" pitchFamily="34" charset="-122"/>
                <a:ea typeface="微软雅黑" panose="020B0503020204020204" pitchFamily="34" charset="-122"/>
              </a:rPr>
              <a:t>不同的协议完成不同的通信任务。 </a:t>
            </a: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defRPr/>
            </a:pPr>
            <a:r>
              <a:rPr lang="en-US" altLang="zh-CN" dirty="0" smtClean="0"/>
              <a:t>1.2 </a:t>
            </a:r>
            <a:r>
              <a:rPr lang="zh-CN" altLang="en-US" dirty="0" smtClean="0"/>
              <a:t>网络边缘</a:t>
            </a:r>
            <a:endParaRPr lang="zh-CN" altLang="en-US" dirty="0"/>
          </a:p>
        </p:txBody>
      </p:sp>
      <p:sp>
        <p:nvSpPr>
          <p:cNvPr id="43011" name="副标题 2"/>
          <p:cNvSpPr>
            <a:spLocks noGrp="1"/>
          </p:cNvSpPr>
          <p:nvPr>
            <p:ph type="subTitle" idx="1"/>
          </p:nvPr>
        </p:nvSpPr>
        <p:spPr/>
        <p:txBody>
          <a:bodyPr/>
          <a:lstStyle/>
          <a:p>
            <a:pPr eaLnBrk="1"/>
            <a:r>
              <a:rPr lang="en-US" altLang="zh-CN" sz="4400" b="1" smtClean="0">
                <a:latin typeface="方正大标宋简体" panose="02010601030101010101" pitchFamily="2" charset="-122"/>
                <a:ea typeface="方正大标宋简体" panose="02010601030101010101" pitchFamily="2" charset="-122"/>
              </a:rPr>
              <a:t>Network Edge</a:t>
            </a:r>
            <a:endParaRPr lang="zh-CN" altLang="en-US" sz="4400" b="1" smtClean="0">
              <a:latin typeface="方正大标宋简体" panose="02010601030101010101" pitchFamily="2" charset="-122"/>
              <a:ea typeface="方正大标宋简体" panose="02010601030101010101" pitchFamily="2" charset="-122"/>
            </a:endParaRPr>
          </a:p>
        </p:txBody>
      </p:sp>
      <p:sp>
        <p:nvSpPr>
          <p:cNvPr id="43012"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4396B65-9658-4D54-B28D-45878E9F3625}" type="slidenum">
              <a:rPr lang="en-US" altLang="zh-CN" sz="1400" b="1" smtClean="0"/>
              <a:pPr>
                <a:spcBef>
                  <a:spcPct val="0"/>
                </a:spcBef>
                <a:buClrTx/>
                <a:buSzTx/>
                <a:buFontTx/>
                <a:buNone/>
              </a:pPr>
              <a:t>36</a:t>
            </a:fld>
            <a:endParaRPr lang="en-US" altLang="zh-CN" sz="1400" b="1" smtClean="0"/>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F35067A-4D77-4C0F-B570-C915792D15FA}"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37</a:t>
            </a:fld>
            <a:endParaRPr lang="en-US" altLang="zh-CN" sz="1400" smtClean="0">
              <a:latin typeface="微软雅黑" panose="020B0503020204020204" pitchFamily="34" charset="-122"/>
              <a:ea typeface="微软雅黑" panose="020B0503020204020204" pitchFamily="34" charset="-122"/>
            </a:endParaRPr>
          </a:p>
        </p:txBody>
      </p:sp>
      <p:sp>
        <p:nvSpPr>
          <p:cNvPr id="9218" name="Rectangle 2"/>
          <p:cNvSpPr>
            <a:spLocks noGrp="1" noChangeArrowheads="1"/>
          </p:cNvSpPr>
          <p:nvPr>
            <p:ph type="title"/>
          </p:nvPr>
        </p:nvSpPr>
        <p:spPr/>
        <p:txBody>
          <a:bodyPr/>
          <a:lstStyle/>
          <a:p>
            <a:pPr>
              <a:defRPr/>
            </a:pPr>
            <a:r>
              <a:rPr lang="en-US" altLang="zh-CN"/>
              <a:t>1.2  </a:t>
            </a:r>
            <a:r>
              <a:rPr lang="zh-CN" altLang="en-US"/>
              <a:t>网络边缘</a:t>
            </a:r>
            <a:endParaRPr lang="en-US" altLang="zh-CN"/>
          </a:p>
        </p:txBody>
      </p:sp>
      <p:sp>
        <p:nvSpPr>
          <p:cNvPr id="44036" name="Freeform 8"/>
          <p:cNvSpPr>
            <a:spLocks/>
          </p:cNvSpPr>
          <p:nvPr/>
        </p:nvSpPr>
        <p:spPr bwMode="auto">
          <a:xfrm>
            <a:off x="6769100" y="2200275"/>
            <a:ext cx="1798638" cy="1674813"/>
          </a:xfrm>
          <a:custGeom>
            <a:avLst/>
            <a:gdLst>
              <a:gd name="T0" fmla="*/ 463191049 w 1292"/>
              <a:gd name="T1" fmla="*/ 12467014 h 1255"/>
              <a:gd name="T2" fmla="*/ 67831762 w 1292"/>
              <a:gd name="T3" fmla="*/ 279604359 h 1255"/>
              <a:gd name="T4" fmla="*/ 56203261 w 1292"/>
              <a:gd name="T5" fmla="*/ 931422895 h 1255"/>
              <a:gd name="T6" fmla="*/ 102715873 w 1292"/>
              <a:gd name="T7" fmla="*/ 1476385693 h 1255"/>
              <a:gd name="T8" fmla="*/ 474819550 w 1292"/>
              <a:gd name="T9" fmla="*/ 1551183776 h 1255"/>
              <a:gd name="T10" fmla="*/ 1253911015 w 1292"/>
              <a:gd name="T11" fmla="*/ 2010661716 h 1255"/>
              <a:gd name="T12" fmla="*/ 1928348756 w 1292"/>
              <a:gd name="T13" fmla="*/ 2147483646 h 1255"/>
              <a:gd name="T14" fmla="*/ 2147483646 w 1292"/>
              <a:gd name="T15" fmla="*/ 1818322455 h 1255"/>
              <a:gd name="T16" fmla="*/ 2147483646 w 1292"/>
              <a:gd name="T17" fmla="*/ 792510836 h 1255"/>
              <a:gd name="T18" fmla="*/ 2147483646 w 1292"/>
              <a:gd name="T19" fmla="*/ 375774657 h 1255"/>
              <a:gd name="T20" fmla="*/ 1451591355 w 1292"/>
              <a:gd name="T21" fmla="*/ 204806276 h 1255"/>
              <a:gd name="T22" fmla="*/ 463191049 w 1292"/>
              <a:gd name="T23" fmla="*/ 12467014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37" name="Freeform 9"/>
          <p:cNvSpPr>
            <a:spLocks/>
          </p:cNvSpPr>
          <p:nvPr/>
        </p:nvSpPr>
        <p:spPr bwMode="auto">
          <a:xfrm>
            <a:off x="4889500" y="2057400"/>
            <a:ext cx="1866900" cy="1589088"/>
          </a:xfrm>
          <a:custGeom>
            <a:avLst/>
            <a:gdLst>
              <a:gd name="T0" fmla="*/ 1067567260 w 1340"/>
              <a:gd name="T1" fmla="*/ 74768525 h 1191"/>
              <a:gd name="T2" fmla="*/ 159164371 w 1340"/>
              <a:gd name="T3" fmla="*/ 106813132 h 1191"/>
              <a:gd name="T4" fmla="*/ 112579643 w 1340"/>
              <a:gd name="T5" fmla="*/ 715645981 h 1191"/>
              <a:gd name="T6" fmla="*/ 54349081 w 1340"/>
              <a:gd name="T7" fmla="*/ 1281754912 h 1191"/>
              <a:gd name="T8" fmla="*/ 217394932 w 1340"/>
              <a:gd name="T9" fmla="*/ 1548787074 h 1191"/>
              <a:gd name="T10" fmla="*/ 1044274200 w 1340"/>
              <a:gd name="T11" fmla="*/ 1559467720 h 1191"/>
              <a:gd name="T12" fmla="*/ 1242260338 w 1340"/>
              <a:gd name="T13" fmla="*/ 2008081539 h 1191"/>
              <a:gd name="T14" fmla="*/ 2147483646 w 1340"/>
              <a:gd name="T15" fmla="*/ 1954675640 h 1191"/>
              <a:gd name="T16" fmla="*/ 2147483646 w 1340"/>
              <a:gd name="T17" fmla="*/ 1014722750 h 1191"/>
              <a:gd name="T18" fmla="*/ 2147483646 w 1340"/>
              <a:gd name="T19" fmla="*/ 608832849 h 1191"/>
              <a:gd name="T20" fmla="*/ 1475183977 w 1340"/>
              <a:gd name="T21" fmla="*/ 512701698 h 1191"/>
              <a:gd name="T22" fmla="*/ 1067567260 w 1340"/>
              <a:gd name="T23" fmla="*/ 74768525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38" name="Freeform 10"/>
          <p:cNvSpPr>
            <a:spLocks/>
          </p:cNvSpPr>
          <p:nvPr/>
        </p:nvSpPr>
        <p:spPr bwMode="auto">
          <a:xfrm>
            <a:off x="5257800" y="3508375"/>
            <a:ext cx="2974975" cy="2219325"/>
          </a:xfrm>
          <a:custGeom>
            <a:avLst/>
            <a:gdLst>
              <a:gd name="T0" fmla="*/ 52425051 w 2135"/>
              <a:gd name="T1" fmla="*/ 1162592467 h 1662"/>
              <a:gd name="T2" fmla="*/ 203872877 w 2135"/>
              <a:gd name="T3" fmla="*/ 135516364 h 1662"/>
              <a:gd name="T4" fmla="*/ 1275663706 w 2135"/>
              <a:gd name="T5" fmla="*/ 349490274 h 1662"/>
              <a:gd name="T6" fmla="*/ 2147483646 w 2135"/>
              <a:gd name="T7" fmla="*/ 178311146 h 1662"/>
              <a:gd name="T8" fmla="*/ 2147483646 w 2135"/>
              <a:gd name="T9" fmla="*/ 723945952 h 1662"/>
              <a:gd name="T10" fmla="*/ 2147483646 w 2135"/>
              <a:gd name="T11" fmla="*/ 2039885496 h 1662"/>
              <a:gd name="T12" fmla="*/ 2147483646 w 2135"/>
              <a:gd name="T13" fmla="*/ 2147483646 h 1662"/>
              <a:gd name="T14" fmla="*/ 1578560751 w 2135"/>
              <a:gd name="T15" fmla="*/ 2147483646 h 1662"/>
              <a:gd name="T16" fmla="*/ 972766661 w 2135"/>
              <a:gd name="T17" fmla="*/ 2147483646 h 1662"/>
              <a:gd name="T18" fmla="*/ 355322096 w 2135"/>
              <a:gd name="T19" fmla="*/ 1900802455 h 1662"/>
              <a:gd name="T20" fmla="*/ 52425051 w 2135"/>
              <a:gd name="T21" fmla="*/ 116259246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44039" name="Group 11"/>
          <p:cNvGrpSpPr>
            <a:grpSpLocks/>
          </p:cNvGrpSpPr>
          <p:nvPr/>
        </p:nvGrpSpPr>
        <p:grpSpPr bwMode="auto">
          <a:xfrm>
            <a:off x="5006975" y="2192338"/>
            <a:ext cx="733425" cy="319087"/>
            <a:chOff x="3552" y="246"/>
            <a:chExt cx="527" cy="248"/>
          </a:xfrm>
        </p:grpSpPr>
        <p:graphicFrame>
          <p:nvGraphicFramePr>
            <p:cNvPr id="44259" name="Object 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5971" name="Clip" r:id="rId4" imgW="1307263" imgH="1084139" progId="MS_ClipArt_Gallery.2">
                    <p:embed/>
                  </p:oleObj>
                </mc:Choice>
                <mc:Fallback>
                  <p:oleObj name="Clip" r:id="rId4" imgW="1307263" imgH="1084139" progId="MS_ClipArt_Gallery.2">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260" name="Object 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5972" name="Clip" r:id="rId6" imgW="681706" imgH="480401" progId="MS_ClipArt_Gallery.2">
                    <p:embed/>
                  </p:oleObj>
                </mc:Choice>
                <mc:Fallback>
                  <p:oleObj name="Clip" r:id="rId6" imgW="681706" imgH="480401" progId="MS_ClipArt_Gallery.2">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261" name="Line 14"/>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040" name="Group 15"/>
          <p:cNvGrpSpPr>
            <a:grpSpLocks/>
          </p:cNvGrpSpPr>
          <p:nvPr/>
        </p:nvGrpSpPr>
        <p:grpSpPr bwMode="auto">
          <a:xfrm>
            <a:off x="5006975" y="2787650"/>
            <a:ext cx="733425" cy="319088"/>
            <a:chOff x="3552" y="246"/>
            <a:chExt cx="527" cy="248"/>
          </a:xfrm>
        </p:grpSpPr>
        <p:graphicFrame>
          <p:nvGraphicFramePr>
            <p:cNvPr id="44256" name="Object 1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5973" name="Clip" r:id="rId8" imgW="1307263" imgH="1084139" progId="MS_ClipArt_Gallery.2">
                    <p:embed/>
                  </p:oleObj>
                </mc:Choice>
                <mc:Fallback>
                  <p:oleObj name="Clip" r:id="rId8" imgW="1307263" imgH="1084139" progId="MS_ClipArt_Gallery.2">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257" name="Object 1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5974" name="Clip" r:id="rId9" imgW="681706" imgH="480401" progId="MS_ClipArt_Gallery.2">
                    <p:embed/>
                  </p:oleObj>
                </mc:Choice>
                <mc:Fallback>
                  <p:oleObj name="Clip" r:id="rId9" imgW="681706" imgH="480401" progId="MS_ClipArt_Gallery.2">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258" name="Line 18"/>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041" name="Group 19"/>
          <p:cNvGrpSpPr>
            <a:grpSpLocks/>
          </p:cNvGrpSpPr>
          <p:nvPr/>
        </p:nvGrpSpPr>
        <p:grpSpPr bwMode="auto">
          <a:xfrm>
            <a:off x="5383213" y="2574925"/>
            <a:ext cx="69850" cy="214313"/>
            <a:chOff x="3842" y="406"/>
            <a:chExt cx="51" cy="167"/>
          </a:xfrm>
        </p:grpSpPr>
        <p:sp>
          <p:nvSpPr>
            <p:cNvPr id="44253" name="Oval 20"/>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54" name="Oval 21"/>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55" name="Oval 22"/>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grpSp>
        <p:nvGrpSpPr>
          <p:cNvPr id="44042" name="Group 23"/>
          <p:cNvGrpSpPr>
            <a:grpSpLocks/>
          </p:cNvGrpSpPr>
          <p:nvPr/>
        </p:nvGrpSpPr>
        <p:grpSpPr bwMode="auto">
          <a:xfrm>
            <a:off x="5853113" y="3078163"/>
            <a:ext cx="209550" cy="395287"/>
            <a:chOff x="4180" y="783"/>
            <a:chExt cx="150" cy="307"/>
          </a:xfrm>
        </p:grpSpPr>
        <p:sp>
          <p:nvSpPr>
            <p:cNvPr id="44245" name="AutoShape 24"/>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46" name="Rectangle 25"/>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47" name="Rectangle 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48" name="AutoShape 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49" name="Line 28"/>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50" name="Line 29"/>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51" name="Rectangle 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52" name="Rectangle 31"/>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grpSp>
        <p:nvGrpSpPr>
          <p:cNvPr id="44043" name="Group 32"/>
          <p:cNvGrpSpPr>
            <a:grpSpLocks/>
          </p:cNvGrpSpPr>
          <p:nvPr/>
        </p:nvGrpSpPr>
        <p:grpSpPr bwMode="auto">
          <a:xfrm rot="-5400000">
            <a:off x="6165850" y="3155950"/>
            <a:ext cx="80963" cy="233363"/>
            <a:chOff x="3842" y="406"/>
            <a:chExt cx="51" cy="167"/>
          </a:xfrm>
        </p:grpSpPr>
        <p:sp>
          <p:nvSpPr>
            <p:cNvPr id="44242" name="Oval 33"/>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43" name="Oval 34"/>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44" name="Oval 35"/>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sp>
        <p:nvSpPr>
          <p:cNvPr id="44044" name="Line 36"/>
          <p:cNvSpPr>
            <a:spLocks noChangeShapeType="1"/>
          </p:cNvSpPr>
          <p:nvPr/>
        </p:nvSpPr>
        <p:spPr bwMode="auto">
          <a:xfrm>
            <a:off x="5989638" y="2986088"/>
            <a:ext cx="495300"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45" name="Line 37"/>
          <p:cNvSpPr>
            <a:spLocks noChangeShapeType="1"/>
          </p:cNvSpPr>
          <p:nvPr/>
        </p:nvSpPr>
        <p:spPr bwMode="auto">
          <a:xfrm>
            <a:off x="5992813" y="2982913"/>
            <a:ext cx="1587" cy="95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46" name="Line 38"/>
          <p:cNvSpPr>
            <a:spLocks noChangeShapeType="1"/>
          </p:cNvSpPr>
          <p:nvPr/>
        </p:nvSpPr>
        <p:spPr bwMode="auto">
          <a:xfrm>
            <a:off x="6488113" y="2981325"/>
            <a:ext cx="1587" cy="82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47" name="Line 39"/>
          <p:cNvSpPr>
            <a:spLocks noChangeShapeType="1"/>
          </p:cNvSpPr>
          <p:nvPr/>
        </p:nvSpPr>
        <p:spPr bwMode="auto">
          <a:xfrm>
            <a:off x="5689600" y="2446338"/>
            <a:ext cx="288925" cy="2651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48" name="Line 40"/>
          <p:cNvSpPr>
            <a:spLocks noChangeShapeType="1"/>
          </p:cNvSpPr>
          <p:nvPr/>
        </p:nvSpPr>
        <p:spPr bwMode="auto">
          <a:xfrm flipV="1">
            <a:off x="5702300" y="2732088"/>
            <a:ext cx="276225" cy="330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49" name="Line 41"/>
          <p:cNvSpPr>
            <a:spLocks noChangeShapeType="1"/>
          </p:cNvSpPr>
          <p:nvPr/>
        </p:nvSpPr>
        <p:spPr bwMode="auto">
          <a:xfrm flipV="1">
            <a:off x="6229350" y="2817813"/>
            <a:ext cx="1588" cy="1635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44050" name="Group 42"/>
          <p:cNvGrpSpPr>
            <a:grpSpLocks/>
          </p:cNvGrpSpPr>
          <p:nvPr/>
        </p:nvGrpSpPr>
        <p:grpSpPr bwMode="auto">
          <a:xfrm>
            <a:off x="6348413" y="3055938"/>
            <a:ext cx="209550" cy="395287"/>
            <a:chOff x="4180" y="783"/>
            <a:chExt cx="150" cy="307"/>
          </a:xfrm>
        </p:grpSpPr>
        <p:sp>
          <p:nvSpPr>
            <p:cNvPr id="44234" name="AutoShape 43"/>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35" name="Rectangle 44"/>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36" name="Rectangle 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37" name="AutoShape 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38" name="Line 47"/>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39" name="Line 48"/>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40" name="Rectangle 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41" name="Rectangle 50"/>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grpSp>
        <p:nvGrpSpPr>
          <p:cNvPr id="44051" name="Group 51"/>
          <p:cNvGrpSpPr>
            <a:grpSpLocks/>
          </p:cNvGrpSpPr>
          <p:nvPr/>
        </p:nvGrpSpPr>
        <p:grpSpPr bwMode="auto">
          <a:xfrm>
            <a:off x="5391150" y="3675063"/>
            <a:ext cx="479425" cy="925512"/>
            <a:chOff x="3314" y="1248"/>
            <a:chExt cx="344" cy="694"/>
          </a:xfrm>
        </p:grpSpPr>
        <p:graphicFrame>
          <p:nvGraphicFramePr>
            <p:cNvPr id="44225" name="Object 52"/>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35975" name="Clip" r:id="rId10" imgW="1307263" imgH="1084139" progId="MS_ClipArt_Gallery.2">
                    <p:embed/>
                  </p:oleObj>
                </mc:Choice>
                <mc:Fallback>
                  <p:oleObj name="Clip" r:id="rId10" imgW="1307263" imgH="1084139" progId="MS_ClipArt_Gallery.2">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226" name="Line 53"/>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aphicFrame>
          <p:nvGraphicFramePr>
            <p:cNvPr id="44227" name="Object 54"/>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35976" name="Clip" r:id="rId11" imgW="1307263" imgH="1084139" progId="MS_ClipArt_Gallery.2">
                    <p:embed/>
                  </p:oleObj>
                </mc:Choice>
                <mc:Fallback>
                  <p:oleObj name="Clip" r:id="rId11" imgW="1307263" imgH="1084139" progId="MS_ClipArt_Gallery.2">
                    <p:embed/>
                    <p:pic>
                      <p:nvPicPr>
                        <p:cNvPr id="0" name="Object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228" name="Line 55"/>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44229" name="Group 56"/>
            <p:cNvGrpSpPr>
              <a:grpSpLocks/>
            </p:cNvGrpSpPr>
            <p:nvPr/>
          </p:nvGrpSpPr>
          <p:grpSpPr bwMode="auto">
            <a:xfrm>
              <a:off x="3404" y="1504"/>
              <a:ext cx="51" cy="167"/>
              <a:chOff x="3842" y="406"/>
              <a:chExt cx="51" cy="167"/>
            </a:xfrm>
          </p:grpSpPr>
          <p:sp>
            <p:nvSpPr>
              <p:cNvPr id="44231" name="Oval 57"/>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32" name="Oval 58"/>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33" name="Oval 59"/>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sp>
          <p:nvSpPr>
            <p:cNvPr id="44230" name="Line 60"/>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aphicFrame>
        <p:nvGraphicFramePr>
          <p:cNvPr id="44052" name="Object 61"/>
          <p:cNvGraphicFramePr>
            <a:graphicFrameLocks noChangeAspect="1"/>
          </p:cNvGraphicFramePr>
          <p:nvPr>
            <p:extLst>
              <p:ext uri="{D42A27DB-BD31-4B8C-83A1-F6EECF244321}">
                <p14:modId xmlns:p14="http://schemas.microsoft.com/office/powerpoint/2010/main" val="2365404238"/>
              </p:ext>
            </p:extLst>
          </p:nvPr>
        </p:nvGraphicFramePr>
        <p:xfrm>
          <a:off x="6259513" y="4684713"/>
          <a:ext cx="417512" cy="331787"/>
        </p:xfrm>
        <a:graphic>
          <a:graphicData uri="http://schemas.openxmlformats.org/presentationml/2006/ole">
            <mc:AlternateContent xmlns:mc="http://schemas.openxmlformats.org/markup-compatibility/2006">
              <mc:Choice xmlns:v="urn:schemas-microsoft-com:vml" Requires="v">
                <p:oleObj spid="_x0000_s235977" name="Clip" r:id="rId12" imgW="1307263" imgH="1084139" progId="MS_ClipArt_Gallery.2">
                  <p:embed/>
                </p:oleObj>
              </mc:Choice>
              <mc:Fallback>
                <p:oleObj name="Clip" r:id="rId12" imgW="1307263" imgH="1084139" progId="MS_ClipArt_Gallery.2">
                  <p:embed/>
                  <p:pic>
                    <p:nvPicPr>
                      <p:cNvPr id="0"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513" y="4684713"/>
                        <a:ext cx="417512"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53" name="Object 62"/>
          <p:cNvGraphicFramePr>
            <a:graphicFrameLocks noChangeAspect="1"/>
          </p:cNvGraphicFramePr>
          <p:nvPr>
            <p:extLst>
              <p:ext uri="{D42A27DB-BD31-4B8C-83A1-F6EECF244321}">
                <p14:modId xmlns:p14="http://schemas.microsoft.com/office/powerpoint/2010/main" val="56519104"/>
              </p:ext>
            </p:extLst>
          </p:nvPr>
        </p:nvGraphicFramePr>
        <p:xfrm>
          <a:off x="5645150" y="4673600"/>
          <a:ext cx="415925" cy="330200"/>
        </p:xfrm>
        <a:graphic>
          <a:graphicData uri="http://schemas.openxmlformats.org/presentationml/2006/ole">
            <mc:AlternateContent xmlns:mc="http://schemas.openxmlformats.org/markup-compatibility/2006">
              <mc:Choice xmlns:v="urn:schemas-microsoft-com:vml" Requires="v">
                <p:oleObj spid="_x0000_s235978" name="Clip" r:id="rId13" imgW="1307263" imgH="1084139" progId="MS_ClipArt_Gallery.2">
                  <p:embed/>
                </p:oleObj>
              </mc:Choice>
              <mc:Fallback>
                <p:oleObj name="Clip" r:id="rId13" imgW="1307263" imgH="1084139" progId="MS_ClipArt_Gallery.2">
                  <p:embed/>
                  <p:pic>
                    <p:nvPicPr>
                      <p:cNvPr id="0" name="Object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5150" y="4673600"/>
                        <a:ext cx="4159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54" name="Oval 63"/>
          <p:cNvSpPr>
            <a:spLocks noChangeArrowheads="1"/>
          </p:cNvSpPr>
          <p:nvPr/>
        </p:nvSpPr>
        <p:spPr bwMode="auto">
          <a:xfrm rot="-5400000">
            <a:off x="6061869" y="4777581"/>
            <a:ext cx="63500" cy="6508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055" name="Oval 64"/>
          <p:cNvSpPr>
            <a:spLocks noChangeArrowheads="1"/>
          </p:cNvSpPr>
          <p:nvPr/>
        </p:nvSpPr>
        <p:spPr bwMode="auto">
          <a:xfrm rot="-5400000">
            <a:off x="6146801" y="4775200"/>
            <a:ext cx="63500" cy="66675"/>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056" name="Oval 65"/>
          <p:cNvSpPr>
            <a:spLocks noChangeArrowheads="1"/>
          </p:cNvSpPr>
          <p:nvPr/>
        </p:nvSpPr>
        <p:spPr bwMode="auto">
          <a:xfrm rot="-5400000">
            <a:off x="6224587" y="4779963"/>
            <a:ext cx="61913" cy="6508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057" name="Line 66"/>
          <p:cNvSpPr>
            <a:spLocks noChangeShapeType="1"/>
          </p:cNvSpPr>
          <p:nvPr/>
        </p:nvSpPr>
        <p:spPr bwMode="auto">
          <a:xfrm rot="-5400000">
            <a:off x="6484144" y="4660107"/>
            <a:ext cx="60325"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58" name="Line 67"/>
          <p:cNvSpPr>
            <a:spLocks noChangeShapeType="1"/>
          </p:cNvSpPr>
          <p:nvPr/>
        </p:nvSpPr>
        <p:spPr bwMode="auto">
          <a:xfrm rot="5400000" flipH="1">
            <a:off x="5857875" y="4651375"/>
            <a:ext cx="635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59" name="Line 68"/>
          <p:cNvSpPr>
            <a:spLocks noChangeShapeType="1"/>
          </p:cNvSpPr>
          <p:nvPr/>
        </p:nvSpPr>
        <p:spPr bwMode="auto">
          <a:xfrm rot="16200000" flipV="1">
            <a:off x="6204744" y="4312444"/>
            <a:ext cx="0" cy="6270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60" name="Line 69"/>
          <p:cNvSpPr>
            <a:spLocks noChangeShapeType="1"/>
          </p:cNvSpPr>
          <p:nvPr/>
        </p:nvSpPr>
        <p:spPr bwMode="auto">
          <a:xfrm flipV="1">
            <a:off x="5870575" y="4251325"/>
            <a:ext cx="93663"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61" name="Line 70"/>
          <p:cNvSpPr>
            <a:spLocks noChangeShapeType="1"/>
          </p:cNvSpPr>
          <p:nvPr/>
        </p:nvSpPr>
        <p:spPr bwMode="auto">
          <a:xfrm>
            <a:off x="6472238" y="4297363"/>
            <a:ext cx="303212" cy="3857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62" name="Line 71"/>
          <p:cNvSpPr>
            <a:spLocks noChangeShapeType="1"/>
          </p:cNvSpPr>
          <p:nvPr/>
        </p:nvSpPr>
        <p:spPr bwMode="auto">
          <a:xfrm flipH="1">
            <a:off x="7267575" y="4294188"/>
            <a:ext cx="279400" cy="3921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aphicFrame>
        <p:nvGraphicFramePr>
          <p:cNvPr id="44063" name="Object 72"/>
          <p:cNvGraphicFramePr>
            <a:graphicFrameLocks noChangeAspect="1"/>
          </p:cNvGraphicFramePr>
          <p:nvPr>
            <p:extLst>
              <p:ext uri="{D42A27DB-BD31-4B8C-83A1-F6EECF244321}">
                <p14:modId xmlns:p14="http://schemas.microsoft.com/office/powerpoint/2010/main" val="813651590"/>
              </p:ext>
            </p:extLst>
          </p:nvPr>
        </p:nvGraphicFramePr>
        <p:xfrm>
          <a:off x="7445375" y="3846513"/>
          <a:ext cx="203200" cy="241300"/>
        </p:xfrm>
        <a:graphic>
          <a:graphicData uri="http://schemas.openxmlformats.org/presentationml/2006/ole">
            <mc:AlternateContent xmlns:mc="http://schemas.openxmlformats.org/markup-compatibility/2006">
              <mc:Choice xmlns:v="urn:schemas-microsoft-com:vml" Requires="v">
                <p:oleObj spid="_x0000_s235979" name="Clip" r:id="rId14" imgW="982811" imgH="1208363" progId="MS_ClipArt_Gallery.2">
                  <p:embed/>
                </p:oleObj>
              </mc:Choice>
              <mc:Fallback>
                <p:oleObj name="Clip" r:id="rId14" imgW="982811" imgH="1208363" progId="MS_ClipArt_Gallery.2">
                  <p:embed/>
                  <p:pic>
                    <p:nvPicPr>
                      <p:cNvPr id="0" name="Object 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45375" y="3846513"/>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4" name="Object 73"/>
          <p:cNvGraphicFramePr>
            <a:graphicFrameLocks noChangeAspect="1"/>
          </p:cNvGraphicFramePr>
          <p:nvPr>
            <p:extLst>
              <p:ext uri="{D42A27DB-BD31-4B8C-83A1-F6EECF244321}">
                <p14:modId xmlns:p14="http://schemas.microsoft.com/office/powerpoint/2010/main" val="3525659217"/>
              </p:ext>
            </p:extLst>
          </p:nvPr>
        </p:nvGraphicFramePr>
        <p:xfrm>
          <a:off x="6108700" y="3927475"/>
          <a:ext cx="203200" cy="239713"/>
        </p:xfrm>
        <a:graphic>
          <a:graphicData uri="http://schemas.openxmlformats.org/presentationml/2006/ole">
            <mc:AlternateContent xmlns:mc="http://schemas.openxmlformats.org/markup-compatibility/2006">
              <mc:Choice xmlns:v="urn:schemas-microsoft-com:vml" Requires="v">
                <p:oleObj spid="_x0000_s235980" name="Clip" r:id="rId16" imgW="982811" imgH="1208363" progId="MS_ClipArt_Gallery.2">
                  <p:embed/>
                </p:oleObj>
              </mc:Choice>
              <mc:Fallback>
                <p:oleObj name="Clip" r:id="rId16" imgW="982811" imgH="1208363" progId="MS_ClipArt_Gallery.2">
                  <p:embed/>
                  <p:pic>
                    <p:nvPicPr>
                      <p:cNvPr id="0" name="Object 7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08700" y="3927475"/>
                        <a:ext cx="203200" cy="23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65" name="Freeform 74"/>
          <p:cNvSpPr>
            <a:spLocks/>
          </p:cNvSpPr>
          <p:nvPr/>
        </p:nvSpPr>
        <p:spPr bwMode="auto">
          <a:xfrm>
            <a:off x="6189663" y="3702050"/>
            <a:ext cx="1354137" cy="304800"/>
          </a:xfrm>
          <a:custGeom>
            <a:avLst/>
            <a:gdLst>
              <a:gd name="T0" fmla="*/ 0 w 972"/>
              <a:gd name="T1" fmla="*/ 407469474 h 228"/>
              <a:gd name="T2" fmla="*/ 838449031 w 972"/>
              <a:gd name="T3" fmla="*/ 16084884 h 228"/>
              <a:gd name="T4" fmla="*/ 1886509274 w 972"/>
              <a:gd name="T5" fmla="*/ 305602105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44066" name="Group 75"/>
          <p:cNvGrpSpPr>
            <a:grpSpLocks/>
          </p:cNvGrpSpPr>
          <p:nvPr/>
        </p:nvGrpSpPr>
        <p:grpSpPr bwMode="auto">
          <a:xfrm>
            <a:off x="6456363" y="5124450"/>
            <a:ext cx="406400" cy="427038"/>
            <a:chOff x="2870" y="1518"/>
            <a:chExt cx="292" cy="320"/>
          </a:xfrm>
        </p:grpSpPr>
        <p:graphicFrame>
          <p:nvGraphicFramePr>
            <p:cNvPr id="44223" name="Object 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5981" name="Clip" r:id="rId17" imgW="826829" imgH="840406" progId="MS_ClipArt_Gallery.2">
                    <p:embed/>
                  </p:oleObj>
                </mc:Choice>
                <mc:Fallback>
                  <p:oleObj name="Clip" r:id="rId17" imgW="826829" imgH="840406" progId="MS_ClipArt_Gallery.2">
                    <p:embed/>
                    <p:pic>
                      <p:nvPicPr>
                        <p:cNvPr id="0" name="Object 7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224" name="Object 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5982" name="Clip" r:id="rId19" imgW="1268295" imgH="1199426" progId="MS_ClipArt_Gallery.2">
                    <p:embed/>
                  </p:oleObj>
                </mc:Choice>
                <mc:Fallback>
                  <p:oleObj name="Clip" r:id="rId19" imgW="1268295" imgH="1199426" progId="MS_ClipArt_Gallery.2">
                    <p:embed/>
                    <p:pic>
                      <p:nvPicPr>
                        <p:cNvPr id="0" name="Object 7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067" name="Group 78"/>
          <p:cNvGrpSpPr>
            <a:grpSpLocks/>
          </p:cNvGrpSpPr>
          <p:nvPr/>
        </p:nvGrpSpPr>
        <p:grpSpPr bwMode="auto">
          <a:xfrm>
            <a:off x="7234238" y="5156200"/>
            <a:ext cx="406400" cy="427038"/>
            <a:chOff x="2870" y="1518"/>
            <a:chExt cx="292" cy="320"/>
          </a:xfrm>
        </p:grpSpPr>
        <p:graphicFrame>
          <p:nvGraphicFramePr>
            <p:cNvPr id="44221" name="Object 7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5983" name="Clip" r:id="rId21" imgW="826829" imgH="840406" progId="MS_ClipArt_Gallery.2">
                    <p:embed/>
                  </p:oleObj>
                </mc:Choice>
                <mc:Fallback>
                  <p:oleObj name="Clip" r:id="rId21" imgW="826829" imgH="840406" progId="MS_ClipArt_Gallery.2">
                    <p:embed/>
                    <p:pic>
                      <p:nvPicPr>
                        <p:cNvPr id="0" name="Object 7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222" name="Object 8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5984" name="Clip" r:id="rId22" imgW="1268295" imgH="1199426" progId="MS_ClipArt_Gallery.2">
                    <p:embed/>
                  </p:oleObj>
                </mc:Choice>
                <mc:Fallback>
                  <p:oleObj name="Clip" r:id="rId22" imgW="1268295" imgH="1199426" progId="MS_ClipArt_Gallery.2">
                    <p:embed/>
                    <p:pic>
                      <p:nvPicPr>
                        <p:cNvPr id="0" name="Object 8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068" name="Group 81"/>
          <p:cNvGrpSpPr>
            <a:grpSpLocks/>
          </p:cNvGrpSpPr>
          <p:nvPr/>
        </p:nvGrpSpPr>
        <p:grpSpPr bwMode="auto">
          <a:xfrm>
            <a:off x="6819900" y="4872038"/>
            <a:ext cx="379413" cy="376237"/>
            <a:chOff x="4733" y="2082"/>
            <a:chExt cx="272" cy="282"/>
          </a:xfrm>
        </p:grpSpPr>
        <p:graphicFrame>
          <p:nvGraphicFramePr>
            <p:cNvPr id="44219" name="Object 82"/>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35985" name="Clip" r:id="rId23" imgW="826829" imgH="840406" progId="MS_ClipArt_Gallery.2">
                    <p:embed/>
                  </p:oleObj>
                </mc:Choice>
                <mc:Fallback>
                  <p:oleObj name="Clip" r:id="rId23" imgW="826829" imgH="840406" progId="MS_ClipArt_Gallery.2">
                    <p:embed/>
                    <p:pic>
                      <p:nvPicPr>
                        <p:cNvPr id="0" name="Object 8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220" name="Rectangle 83"/>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sp>
        <p:nvSpPr>
          <p:cNvPr id="44069" name="Line 84"/>
          <p:cNvSpPr>
            <a:spLocks noChangeShapeType="1"/>
          </p:cNvSpPr>
          <p:nvPr/>
        </p:nvSpPr>
        <p:spPr bwMode="auto">
          <a:xfrm>
            <a:off x="7126288" y="47752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44070" name="Group 85"/>
          <p:cNvGrpSpPr>
            <a:grpSpLocks/>
          </p:cNvGrpSpPr>
          <p:nvPr/>
        </p:nvGrpSpPr>
        <p:grpSpPr bwMode="auto">
          <a:xfrm>
            <a:off x="7847013" y="4198938"/>
            <a:ext cx="207962" cy="409575"/>
            <a:chOff x="4180" y="783"/>
            <a:chExt cx="150" cy="307"/>
          </a:xfrm>
        </p:grpSpPr>
        <p:sp>
          <p:nvSpPr>
            <p:cNvPr id="44211" name="AutoShape 86"/>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12" name="Rectangle 87"/>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13" name="Rectangle 8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14" name="AutoShape 8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15" name="Line 90"/>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16" name="Line 91"/>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17" name="Rectangle 9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18" name="Rectangle 93"/>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grpSp>
        <p:nvGrpSpPr>
          <p:cNvPr id="44071" name="Group 94"/>
          <p:cNvGrpSpPr>
            <a:grpSpLocks/>
          </p:cNvGrpSpPr>
          <p:nvPr/>
        </p:nvGrpSpPr>
        <p:grpSpPr bwMode="auto">
          <a:xfrm>
            <a:off x="7834313" y="4643438"/>
            <a:ext cx="207962" cy="409575"/>
            <a:chOff x="4180" y="783"/>
            <a:chExt cx="150" cy="307"/>
          </a:xfrm>
        </p:grpSpPr>
        <p:sp>
          <p:nvSpPr>
            <p:cNvPr id="44203" name="AutoShape 95"/>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04" name="Rectangle 96"/>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05" name="Rectangle 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06" name="AutoShape 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07" name="Line 99"/>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08" name="Line 100"/>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09" name="Rectangle 1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210" name="Rectangle 102"/>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sp>
        <p:nvSpPr>
          <p:cNvPr id="44072" name="Line 103"/>
          <p:cNvSpPr>
            <a:spLocks noChangeShapeType="1"/>
          </p:cNvSpPr>
          <p:nvPr/>
        </p:nvSpPr>
        <p:spPr bwMode="auto">
          <a:xfrm rot="5400000" flipH="1">
            <a:off x="7460456" y="4572794"/>
            <a:ext cx="6111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73" name="Line 104"/>
          <p:cNvSpPr>
            <a:spLocks noChangeShapeType="1"/>
          </p:cNvSpPr>
          <p:nvPr/>
        </p:nvSpPr>
        <p:spPr bwMode="auto">
          <a:xfrm rot="-5400000">
            <a:off x="7814469" y="4825206"/>
            <a:ext cx="0" cy="103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74" name="Line 105"/>
          <p:cNvSpPr>
            <a:spLocks noChangeShapeType="1"/>
          </p:cNvSpPr>
          <p:nvPr/>
        </p:nvSpPr>
        <p:spPr bwMode="auto">
          <a:xfrm rot="-5400000">
            <a:off x="7804150" y="435610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75" name="Line 106"/>
          <p:cNvSpPr>
            <a:spLocks noChangeShapeType="1"/>
          </p:cNvSpPr>
          <p:nvPr/>
        </p:nvSpPr>
        <p:spPr bwMode="auto">
          <a:xfrm flipV="1">
            <a:off x="6483350" y="2497138"/>
            <a:ext cx="458788"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76" name="Line 107"/>
          <p:cNvSpPr>
            <a:spLocks noChangeShapeType="1"/>
          </p:cNvSpPr>
          <p:nvPr/>
        </p:nvSpPr>
        <p:spPr bwMode="auto">
          <a:xfrm>
            <a:off x="7418388" y="2481263"/>
            <a:ext cx="485775"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77" name="Line 108"/>
          <p:cNvSpPr>
            <a:spLocks noChangeShapeType="1"/>
          </p:cNvSpPr>
          <p:nvPr/>
        </p:nvSpPr>
        <p:spPr bwMode="auto">
          <a:xfrm flipH="1">
            <a:off x="7937500" y="2817813"/>
            <a:ext cx="241300" cy="681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78" name="Line 109"/>
          <p:cNvSpPr>
            <a:spLocks noChangeShapeType="1"/>
          </p:cNvSpPr>
          <p:nvPr/>
        </p:nvSpPr>
        <p:spPr bwMode="auto">
          <a:xfrm>
            <a:off x="7167563" y="2593975"/>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79" name="Line 110"/>
          <p:cNvSpPr>
            <a:spLocks noChangeShapeType="1"/>
          </p:cNvSpPr>
          <p:nvPr/>
        </p:nvSpPr>
        <p:spPr bwMode="auto">
          <a:xfrm>
            <a:off x="7192963" y="3241675"/>
            <a:ext cx="534987" cy="3683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80" name="Line 111"/>
          <p:cNvSpPr>
            <a:spLocks noChangeShapeType="1"/>
          </p:cNvSpPr>
          <p:nvPr/>
        </p:nvSpPr>
        <p:spPr bwMode="auto">
          <a:xfrm flipH="1">
            <a:off x="7653338" y="3706813"/>
            <a:ext cx="266700" cy="3603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81" name="Line 112"/>
          <p:cNvSpPr>
            <a:spLocks noChangeShapeType="1"/>
          </p:cNvSpPr>
          <p:nvPr/>
        </p:nvSpPr>
        <p:spPr bwMode="auto">
          <a:xfrm flipH="1">
            <a:off x="7426325" y="2786063"/>
            <a:ext cx="560388" cy="384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82" name="Line 113"/>
          <p:cNvSpPr>
            <a:spLocks noChangeShapeType="1"/>
          </p:cNvSpPr>
          <p:nvPr/>
        </p:nvSpPr>
        <p:spPr bwMode="auto">
          <a:xfrm flipH="1">
            <a:off x="7435850" y="2225675"/>
            <a:ext cx="350838" cy="255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83" name="Line 114"/>
          <p:cNvSpPr>
            <a:spLocks noChangeShapeType="1"/>
          </p:cNvSpPr>
          <p:nvPr/>
        </p:nvSpPr>
        <p:spPr bwMode="auto">
          <a:xfrm flipH="1">
            <a:off x="8153400" y="2401888"/>
            <a:ext cx="201613" cy="176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44084" name="Group 115"/>
          <p:cNvGrpSpPr>
            <a:grpSpLocks/>
          </p:cNvGrpSpPr>
          <p:nvPr/>
        </p:nvGrpSpPr>
        <p:grpSpPr bwMode="auto">
          <a:xfrm>
            <a:off x="5964238" y="2593975"/>
            <a:ext cx="501650" cy="233363"/>
            <a:chOff x="3600" y="219"/>
            <a:chExt cx="360" cy="175"/>
          </a:xfrm>
        </p:grpSpPr>
        <p:sp>
          <p:nvSpPr>
            <p:cNvPr id="44190" name="Oval 1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91" name="Line 11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92" name="Line 11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93" name="Rectangle 11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94" name="Oval 1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44195" name="Group 121"/>
            <p:cNvGrpSpPr>
              <a:grpSpLocks/>
            </p:cNvGrpSpPr>
            <p:nvPr/>
          </p:nvGrpSpPr>
          <p:grpSpPr bwMode="auto">
            <a:xfrm>
              <a:off x="3686" y="244"/>
              <a:ext cx="177" cy="66"/>
              <a:chOff x="2848" y="848"/>
              <a:chExt cx="140" cy="98"/>
            </a:xfrm>
          </p:grpSpPr>
          <p:sp>
            <p:nvSpPr>
              <p:cNvPr id="44200" name="Line 1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01" name="Line 1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202" name="Line 1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196" name="Group 125"/>
            <p:cNvGrpSpPr>
              <a:grpSpLocks/>
            </p:cNvGrpSpPr>
            <p:nvPr/>
          </p:nvGrpSpPr>
          <p:grpSpPr bwMode="auto">
            <a:xfrm flipV="1">
              <a:off x="3686" y="243"/>
              <a:ext cx="177" cy="66"/>
              <a:chOff x="2848" y="848"/>
              <a:chExt cx="140" cy="98"/>
            </a:xfrm>
          </p:grpSpPr>
          <p:sp>
            <p:nvSpPr>
              <p:cNvPr id="44197" name="Line 12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98" name="Line 12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99" name="Line 12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44085" name="Group 129"/>
          <p:cNvGrpSpPr>
            <a:grpSpLocks/>
          </p:cNvGrpSpPr>
          <p:nvPr/>
        </p:nvGrpSpPr>
        <p:grpSpPr bwMode="auto">
          <a:xfrm>
            <a:off x="6916738" y="2365375"/>
            <a:ext cx="501650" cy="233363"/>
            <a:chOff x="3600" y="219"/>
            <a:chExt cx="360" cy="175"/>
          </a:xfrm>
        </p:grpSpPr>
        <p:sp>
          <p:nvSpPr>
            <p:cNvPr id="44177" name="Oval 1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78" name="Line 13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79" name="Line 13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80" name="Rectangle 13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81" name="Oval 1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44182" name="Group 135"/>
            <p:cNvGrpSpPr>
              <a:grpSpLocks/>
            </p:cNvGrpSpPr>
            <p:nvPr/>
          </p:nvGrpSpPr>
          <p:grpSpPr bwMode="auto">
            <a:xfrm>
              <a:off x="3686" y="244"/>
              <a:ext cx="177" cy="66"/>
              <a:chOff x="2848" y="848"/>
              <a:chExt cx="140" cy="98"/>
            </a:xfrm>
          </p:grpSpPr>
          <p:sp>
            <p:nvSpPr>
              <p:cNvPr id="44187" name="Line 13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88" name="Line 1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89" name="Line 13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183" name="Group 139"/>
            <p:cNvGrpSpPr>
              <a:grpSpLocks/>
            </p:cNvGrpSpPr>
            <p:nvPr/>
          </p:nvGrpSpPr>
          <p:grpSpPr bwMode="auto">
            <a:xfrm flipV="1">
              <a:off x="3686" y="243"/>
              <a:ext cx="177" cy="66"/>
              <a:chOff x="2848" y="848"/>
              <a:chExt cx="140" cy="98"/>
            </a:xfrm>
          </p:grpSpPr>
          <p:sp>
            <p:nvSpPr>
              <p:cNvPr id="44184" name="Line 14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85" name="Line 14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86" name="Line 14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44086" name="Group 143"/>
          <p:cNvGrpSpPr>
            <a:grpSpLocks/>
          </p:cNvGrpSpPr>
          <p:nvPr/>
        </p:nvGrpSpPr>
        <p:grpSpPr bwMode="auto">
          <a:xfrm>
            <a:off x="6934200" y="3022600"/>
            <a:ext cx="501650" cy="233363"/>
            <a:chOff x="3600" y="219"/>
            <a:chExt cx="360" cy="175"/>
          </a:xfrm>
        </p:grpSpPr>
        <p:sp>
          <p:nvSpPr>
            <p:cNvPr id="44164"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65" name="Line 14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66" name="Line 14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67" name="Rectangle 14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68"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44169" name="Group 149"/>
            <p:cNvGrpSpPr>
              <a:grpSpLocks/>
            </p:cNvGrpSpPr>
            <p:nvPr/>
          </p:nvGrpSpPr>
          <p:grpSpPr bwMode="auto">
            <a:xfrm>
              <a:off x="3686" y="244"/>
              <a:ext cx="177" cy="66"/>
              <a:chOff x="2848" y="848"/>
              <a:chExt cx="140" cy="98"/>
            </a:xfrm>
          </p:grpSpPr>
          <p:sp>
            <p:nvSpPr>
              <p:cNvPr id="44174" name="Line 15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75" name="Line 1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76" name="Line 1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170" name="Group 153"/>
            <p:cNvGrpSpPr>
              <a:grpSpLocks/>
            </p:cNvGrpSpPr>
            <p:nvPr/>
          </p:nvGrpSpPr>
          <p:grpSpPr bwMode="auto">
            <a:xfrm flipV="1">
              <a:off x="3686" y="243"/>
              <a:ext cx="177" cy="66"/>
              <a:chOff x="2848" y="848"/>
              <a:chExt cx="140" cy="98"/>
            </a:xfrm>
          </p:grpSpPr>
          <p:sp>
            <p:nvSpPr>
              <p:cNvPr id="44171" name="Line 15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72" name="Line 15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73" name="Line 15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44087" name="Group 157"/>
          <p:cNvGrpSpPr>
            <a:grpSpLocks/>
          </p:cNvGrpSpPr>
          <p:nvPr/>
        </p:nvGrpSpPr>
        <p:grpSpPr bwMode="auto">
          <a:xfrm>
            <a:off x="7904163" y="2573338"/>
            <a:ext cx="500062" cy="233362"/>
            <a:chOff x="3600" y="219"/>
            <a:chExt cx="360" cy="175"/>
          </a:xfrm>
        </p:grpSpPr>
        <p:sp>
          <p:nvSpPr>
            <p:cNvPr id="44151"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52" name="Line 15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53" name="Line 16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54" name="Rectangle 16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55"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44156" name="Group 163"/>
            <p:cNvGrpSpPr>
              <a:grpSpLocks/>
            </p:cNvGrpSpPr>
            <p:nvPr/>
          </p:nvGrpSpPr>
          <p:grpSpPr bwMode="auto">
            <a:xfrm>
              <a:off x="3686" y="244"/>
              <a:ext cx="177" cy="66"/>
              <a:chOff x="2848" y="848"/>
              <a:chExt cx="140" cy="98"/>
            </a:xfrm>
          </p:grpSpPr>
          <p:sp>
            <p:nvSpPr>
              <p:cNvPr id="44161" name="Line 16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62" name="Line 16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63" name="Line 16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157" name="Group 167"/>
            <p:cNvGrpSpPr>
              <a:grpSpLocks/>
            </p:cNvGrpSpPr>
            <p:nvPr/>
          </p:nvGrpSpPr>
          <p:grpSpPr bwMode="auto">
            <a:xfrm flipV="1">
              <a:off x="3686" y="243"/>
              <a:ext cx="177" cy="66"/>
              <a:chOff x="2848" y="848"/>
              <a:chExt cx="140" cy="98"/>
            </a:xfrm>
          </p:grpSpPr>
          <p:sp>
            <p:nvSpPr>
              <p:cNvPr id="44158" name="Line 16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59" name="Line 16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60" name="Line 17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44088" name="Group 171"/>
          <p:cNvGrpSpPr>
            <a:grpSpLocks/>
          </p:cNvGrpSpPr>
          <p:nvPr/>
        </p:nvGrpSpPr>
        <p:grpSpPr bwMode="auto">
          <a:xfrm>
            <a:off x="7710488" y="3470275"/>
            <a:ext cx="501650" cy="233363"/>
            <a:chOff x="3600" y="219"/>
            <a:chExt cx="360" cy="175"/>
          </a:xfrm>
        </p:grpSpPr>
        <p:sp>
          <p:nvSpPr>
            <p:cNvPr id="44138"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39" name="Line 17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40" name="Line 17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41" name="Rectangle 17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42"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44143" name="Group 177"/>
            <p:cNvGrpSpPr>
              <a:grpSpLocks/>
            </p:cNvGrpSpPr>
            <p:nvPr/>
          </p:nvGrpSpPr>
          <p:grpSpPr bwMode="auto">
            <a:xfrm>
              <a:off x="3686" y="244"/>
              <a:ext cx="177" cy="66"/>
              <a:chOff x="2848" y="848"/>
              <a:chExt cx="140" cy="98"/>
            </a:xfrm>
          </p:grpSpPr>
          <p:sp>
            <p:nvSpPr>
              <p:cNvPr id="44148" name="Line 17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49" name="Line 17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50" name="Line 18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144" name="Group 181"/>
            <p:cNvGrpSpPr>
              <a:grpSpLocks/>
            </p:cNvGrpSpPr>
            <p:nvPr/>
          </p:nvGrpSpPr>
          <p:grpSpPr bwMode="auto">
            <a:xfrm flipV="1">
              <a:off x="3686" y="243"/>
              <a:ext cx="177" cy="66"/>
              <a:chOff x="2848" y="848"/>
              <a:chExt cx="140" cy="98"/>
            </a:xfrm>
          </p:grpSpPr>
          <p:sp>
            <p:nvSpPr>
              <p:cNvPr id="44145" name="Line 18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46" name="Line 18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47" name="Line 18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44089" name="Group 185"/>
          <p:cNvGrpSpPr>
            <a:grpSpLocks/>
          </p:cNvGrpSpPr>
          <p:nvPr/>
        </p:nvGrpSpPr>
        <p:grpSpPr bwMode="auto">
          <a:xfrm>
            <a:off x="7377113" y="4054475"/>
            <a:ext cx="501650" cy="234950"/>
            <a:chOff x="3600" y="219"/>
            <a:chExt cx="360" cy="175"/>
          </a:xfrm>
        </p:grpSpPr>
        <p:sp>
          <p:nvSpPr>
            <p:cNvPr id="44125"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26" name="Line 18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27" name="Line 18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28" name="Rectangle 18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29"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44130" name="Group 191"/>
            <p:cNvGrpSpPr>
              <a:grpSpLocks/>
            </p:cNvGrpSpPr>
            <p:nvPr/>
          </p:nvGrpSpPr>
          <p:grpSpPr bwMode="auto">
            <a:xfrm>
              <a:off x="3686" y="244"/>
              <a:ext cx="177" cy="66"/>
              <a:chOff x="2848" y="848"/>
              <a:chExt cx="140" cy="98"/>
            </a:xfrm>
          </p:grpSpPr>
          <p:sp>
            <p:nvSpPr>
              <p:cNvPr id="44135" name="Line 19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36" name="Line 19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37" name="Line 19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131" name="Group 195"/>
            <p:cNvGrpSpPr>
              <a:grpSpLocks/>
            </p:cNvGrpSpPr>
            <p:nvPr/>
          </p:nvGrpSpPr>
          <p:grpSpPr bwMode="auto">
            <a:xfrm flipV="1">
              <a:off x="3686" y="243"/>
              <a:ext cx="177" cy="66"/>
              <a:chOff x="2848" y="848"/>
              <a:chExt cx="140" cy="98"/>
            </a:xfrm>
          </p:grpSpPr>
          <p:sp>
            <p:nvSpPr>
              <p:cNvPr id="44132" name="Line 19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33" name="Line 19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34" name="Line 19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44090" name="Group 199"/>
          <p:cNvGrpSpPr>
            <a:grpSpLocks/>
          </p:cNvGrpSpPr>
          <p:nvPr/>
        </p:nvGrpSpPr>
        <p:grpSpPr bwMode="auto">
          <a:xfrm>
            <a:off x="6767513" y="4543425"/>
            <a:ext cx="500062" cy="233363"/>
            <a:chOff x="3600" y="219"/>
            <a:chExt cx="360" cy="175"/>
          </a:xfrm>
        </p:grpSpPr>
        <p:sp>
          <p:nvSpPr>
            <p:cNvPr id="44112"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13" name="Line 20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14" name="Line 20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15" name="Rectangle 20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16"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44117" name="Group 205"/>
            <p:cNvGrpSpPr>
              <a:grpSpLocks/>
            </p:cNvGrpSpPr>
            <p:nvPr/>
          </p:nvGrpSpPr>
          <p:grpSpPr bwMode="auto">
            <a:xfrm>
              <a:off x="3686" y="244"/>
              <a:ext cx="177" cy="66"/>
              <a:chOff x="2848" y="848"/>
              <a:chExt cx="140" cy="98"/>
            </a:xfrm>
          </p:grpSpPr>
          <p:sp>
            <p:nvSpPr>
              <p:cNvPr id="44122" name="Line 20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23" name="Line 20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24" name="Line 20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118" name="Group 209"/>
            <p:cNvGrpSpPr>
              <a:grpSpLocks/>
            </p:cNvGrpSpPr>
            <p:nvPr/>
          </p:nvGrpSpPr>
          <p:grpSpPr bwMode="auto">
            <a:xfrm flipV="1">
              <a:off x="3686" y="243"/>
              <a:ext cx="177" cy="66"/>
              <a:chOff x="2848" y="848"/>
              <a:chExt cx="140" cy="98"/>
            </a:xfrm>
          </p:grpSpPr>
          <p:sp>
            <p:nvSpPr>
              <p:cNvPr id="44119" name="Line 21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20" name="Line 21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21" name="Line 21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44091" name="Group 213"/>
          <p:cNvGrpSpPr>
            <a:grpSpLocks/>
          </p:cNvGrpSpPr>
          <p:nvPr/>
        </p:nvGrpSpPr>
        <p:grpSpPr bwMode="auto">
          <a:xfrm>
            <a:off x="5964238" y="4167188"/>
            <a:ext cx="501650" cy="233362"/>
            <a:chOff x="3600" y="219"/>
            <a:chExt cx="360" cy="175"/>
          </a:xfrm>
        </p:grpSpPr>
        <p:sp>
          <p:nvSpPr>
            <p:cNvPr id="44099"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00" name="Line 21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01" name="Line 21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02" name="Rectangle 21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44103"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44104" name="Group 219"/>
            <p:cNvGrpSpPr>
              <a:grpSpLocks/>
            </p:cNvGrpSpPr>
            <p:nvPr/>
          </p:nvGrpSpPr>
          <p:grpSpPr bwMode="auto">
            <a:xfrm>
              <a:off x="3686" y="244"/>
              <a:ext cx="177" cy="66"/>
              <a:chOff x="2848" y="848"/>
              <a:chExt cx="140" cy="98"/>
            </a:xfrm>
          </p:grpSpPr>
          <p:sp>
            <p:nvSpPr>
              <p:cNvPr id="44109" name="Line 2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10" name="Line 2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11" name="Line 2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44105" name="Group 223"/>
            <p:cNvGrpSpPr>
              <a:grpSpLocks/>
            </p:cNvGrpSpPr>
            <p:nvPr/>
          </p:nvGrpSpPr>
          <p:grpSpPr bwMode="auto">
            <a:xfrm flipV="1">
              <a:off x="3686" y="243"/>
              <a:ext cx="177" cy="66"/>
              <a:chOff x="2848" y="848"/>
              <a:chExt cx="140" cy="98"/>
            </a:xfrm>
          </p:grpSpPr>
          <p:sp>
            <p:nvSpPr>
              <p:cNvPr id="44106" name="Line 22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07" name="Line 22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108" name="Line 22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
        <p:nvSpPr>
          <p:cNvPr id="44092" name="Line 227"/>
          <p:cNvSpPr>
            <a:spLocks noChangeShapeType="1"/>
          </p:cNvSpPr>
          <p:nvPr/>
        </p:nvSpPr>
        <p:spPr bwMode="auto">
          <a:xfrm flipV="1">
            <a:off x="6200775" y="4389438"/>
            <a:ext cx="1588" cy="230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4093" name="Text Box 229"/>
          <p:cNvSpPr txBox="1">
            <a:spLocks noChangeArrowheads="1"/>
          </p:cNvSpPr>
          <p:nvPr/>
        </p:nvSpPr>
        <p:spPr bwMode="auto">
          <a:xfrm>
            <a:off x="6061075" y="1179513"/>
            <a:ext cx="1704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b="1" u="sng">
                <a:solidFill>
                  <a:schemeClr val="accent2"/>
                </a:solidFill>
                <a:latin typeface="微软雅黑" panose="020B0503020204020204" pitchFamily="34" charset="-122"/>
                <a:ea typeface="微软雅黑" panose="020B0503020204020204" pitchFamily="34" charset="-122"/>
              </a:rPr>
              <a:t>网络结构</a:t>
            </a:r>
          </a:p>
        </p:txBody>
      </p:sp>
      <p:sp>
        <p:nvSpPr>
          <p:cNvPr id="44094" name="Rectangle 232"/>
          <p:cNvSpPr>
            <a:spLocks noChangeArrowheads="1"/>
          </p:cNvSpPr>
          <p:nvPr/>
        </p:nvSpPr>
        <p:spPr bwMode="auto">
          <a:xfrm>
            <a:off x="803275" y="1371600"/>
            <a:ext cx="3810000"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buClr>
                <a:srgbClr val="4D4D4D"/>
              </a:buClr>
              <a:buFont typeface="Wingdings" panose="05000000000000000000" pitchFamily="2" charset="2"/>
              <a:buNone/>
            </a:pPr>
            <a:r>
              <a:rPr lang="zh-CN" altLang="en-US" sz="2400" b="1" u="sng" dirty="0">
                <a:solidFill>
                  <a:schemeClr val="hlink"/>
                </a:solidFill>
                <a:latin typeface="微软雅黑" panose="020B0503020204020204" pitchFamily="34" charset="-122"/>
                <a:ea typeface="微软雅黑" panose="020B0503020204020204" pitchFamily="34" charset="-122"/>
              </a:rPr>
              <a:t>网络划分为两大部分：</a:t>
            </a:r>
            <a:r>
              <a:rPr lang="zh-CN" altLang="en-US" sz="2400" b="1" dirty="0">
                <a:solidFill>
                  <a:srgbClr val="0000FF"/>
                </a:solidFill>
                <a:latin typeface="微软雅黑" panose="020B0503020204020204" pitchFamily="34" charset="-122"/>
                <a:ea typeface="微软雅黑" panose="020B0503020204020204" pitchFamily="34" charset="-122"/>
              </a:rPr>
              <a:t> </a:t>
            </a:r>
            <a:endParaRPr lang="en-US" altLang="zh-CN" sz="2400" b="1" dirty="0">
              <a:solidFill>
                <a:srgbClr val="0000FF"/>
              </a:solidFill>
              <a:latin typeface="微软雅黑" panose="020B0503020204020204" pitchFamily="34" charset="-122"/>
              <a:ea typeface="微软雅黑" panose="020B0503020204020204" pitchFamily="34" charset="-122"/>
            </a:endParaRPr>
          </a:p>
          <a:p>
            <a:pPr eaLnBrk="1">
              <a:buClr>
                <a:srgbClr val="4D4D4D"/>
              </a:buClr>
              <a:buFont typeface="Wingdings" panose="05000000000000000000" pitchFamily="2" charset="2"/>
              <a:buNone/>
            </a:pPr>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a:buClr>
                <a:srgbClr val="4D4D4D"/>
              </a:buClr>
            </a:pPr>
            <a:r>
              <a:rPr lang="zh-CN" altLang="en-US" sz="2400" b="1" dirty="0">
                <a:solidFill>
                  <a:srgbClr val="0000FF"/>
                </a:solidFill>
                <a:latin typeface="微软雅黑" panose="020B0503020204020204" pitchFamily="34" charset="-122"/>
                <a:ea typeface="微软雅黑" panose="020B0503020204020204" pitchFamily="34" charset="-122"/>
              </a:rPr>
              <a:t>网络边缘（</a:t>
            </a:r>
            <a:r>
              <a:rPr lang="zh-CN" altLang="en-US" sz="2400" b="1" dirty="0">
                <a:solidFill>
                  <a:srgbClr val="FF0000"/>
                </a:solidFill>
                <a:latin typeface="微软雅黑" panose="020B0503020204020204" pitchFamily="34" charset="-122"/>
                <a:ea typeface="微软雅黑" panose="020B0503020204020204" pitchFamily="34" charset="-122"/>
              </a:rPr>
              <a:t>资源子网</a:t>
            </a:r>
            <a:r>
              <a:rPr lang="zh-CN" altLang="en-US" sz="2400" b="1" dirty="0">
                <a:solidFill>
                  <a:srgbClr val="0000FF"/>
                </a:solidFill>
                <a:latin typeface="微软雅黑" panose="020B0503020204020204" pitchFamily="34" charset="-122"/>
                <a:ea typeface="微软雅黑" panose="020B0503020204020204" pitchFamily="34" charset="-122"/>
              </a:rPr>
              <a:t>）</a:t>
            </a:r>
            <a:endParaRPr lang="en-US" altLang="zh-CN" sz="2400" b="1" dirty="0">
              <a:solidFill>
                <a:srgbClr val="0000FF"/>
              </a:solidFill>
              <a:latin typeface="微软雅黑" panose="020B0503020204020204" pitchFamily="34" charset="-122"/>
              <a:ea typeface="微软雅黑" panose="020B0503020204020204" pitchFamily="34" charset="-122"/>
            </a:endParaRPr>
          </a:p>
          <a:p>
            <a:pPr eaLnBrk="1">
              <a:buFont typeface="Wingdings" panose="05000000000000000000" pitchFamily="2" charset="2"/>
              <a:buNone/>
            </a:pPr>
            <a:r>
              <a:rPr lang="zh-CN" altLang="en-US" sz="2000" b="1"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800" b="1"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00" b="1" dirty="0">
                <a:latin typeface="微软雅黑" panose="020B0503020204020204" pitchFamily="34" charset="-122"/>
                <a:ea typeface="微软雅黑" panose="020B0503020204020204" pitchFamily="34" charset="-122"/>
              </a:rPr>
              <a:t>   外围部件、主机</a:t>
            </a:r>
          </a:p>
          <a:p>
            <a:pPr eaLnBrk="1">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    </a:t>
            </a:r>
            <a:r>
              <a:rPr lang="zh-CN" altLang="en-US" sz="1800" b="1" dirty="0">
                <a:solidFill>
                  <a:schemeClr val="accent2"/>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b="1" dirty="0">
                <a:latin typeface="微软雅黑" panose="020B0503020204020204" pitchFamily="34" charset="-122"/>
                <a:ea typeface="微软雅黑" panose="020B0503020204020204" pitchFamily="34" charset="-122"/>
                <a:sym typeface="Wingdings" panose="05000000000000000000" pitchFamily="2" charset="2"/>
              </a:rPr>
              <a:t>网络</a:t>
            </a:r>
            <a:r>
              <a:rPr lang="zh-CN" altLang="en-US" sz="2400" b="1" dirty="0">
                <a:latin typeface="微软雅黑" panose="020B0503020204020204" pitchFamily="34" charset="-122"/>
                <a:ea typeface="微软雅黑" panose="020B0503020204020204" pitchFamily="34" charset="-122"/>
              </a:rPr>
              <a:t>应用</a:t>
            </a:r>
          </a:p>
          <a:p>
            <a:pPr eaLnBrk="1">
              <a:buClr>
                <a:srgbClr val="4D4D4D"/>
              </a:buClr>
            </a:pPr>
            <a:r>
              <a:rPr lang="zh-CN" altLang="en-US" sz="2400" b="1" dirty="0">
                <a:solidFill>
                  <a:srgbClr val="0000FF"/>
                </a:solidFill>
                <a:latin typeface="微软雅黑" panose="020B0503020204020204" pitchFamily="34" charset="-122"/>
                <a:ea typeface="微软雅黑" panose="020B0503020204020204" pitchFamily="34" charset="-122"/>
              </a:rPr>
              <a:t>网络核心（</a:t>
            </a:r>
            <a:r>
              <a:rPr lang="zh-CN" altLang="en-US" sz="2400" b="1" dirty="0">
                <a:solidFill>
                  <a:srgbClr val="FF0000"/>
                </a:solidFill>
                <a:latin typeface="微软雅黑" panose="020B0503020204020204" pitchFamily="34" charset="-122"/>
                <a:ea typeface="微软雅黑" panose="020B0503020204020204" pitchFamily="34" charset="-122"/>
              </a:rPr>
              <a:t>通信子网</a:t>
            </a:r>
            <a:r>
              <a:rPr lang="zh-CN" altLang="en-US" sz="2400" b="1" dirty="0">
                <a:solidFill>
                  <a:srgbClr val="0000FF"/>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 </a:t>
            </a:r>
          </a:p>
          <a:p>
            <a:pPr lvl="1" eaLnBrk="1"/>
            <a:r>
              <a:rPr lang="zh-CN" altLang="en-US" b="1" dirty="0">
                <a:latin typeface="微软雅黑" panose="020B0503020204020204" pitchFamily="34" charset="-122"/>
                <a:ea typeface="微软雅黑" panose="020B0503020204020204" pitchFamily="34" charset="-122"/>
              </a:rPr>
              <a:t>路由器</a:t>
            </a:r>
          </a:p>
          <a:p>
            <a:pPr lvl="1" eaLnBrk="1"/>
            <a:r>
              <a:rPr lang="zh-CN" altLang="en-US" b="1" dirty="0">
                <a:latin typeface="微软雅黑" panose="020B0503020204020204" pitchFamily="34" charset="-122"/>
                <a:ea typeface="微软雅黑" panose="020B0503020204020204" pitchFamily="34" charset="-122"/>
              </a:rPr>
              <a:t>通信链路</a:t>
            </a:r>
          </a:p>
          <a:p>
            <a:pPr marL="457200" lvl="1" indent="0" eaLnBrk="1">
              <a:buNone/>
            </a:pPr>
            <a:r>
              <a:rPr lang="zh-CN" altLang="en-US"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9450" name="Freeform 234"/>
          <p:cNvSpPr>
            <a:spLocks/>
          </p:cNvSpPr>
          <p:nvPr/>
        </p:nvSpPr>
        <p:spPr bwMode="auto">
          <a:xfrm>
            <a:off x="5822950" y="1787525"/>
            <a:ext cx="2933700" cy="3144838"/>
          </a:xfrm>
          <a:custGeom>
            <a:avLst/>
            <a:gdLst>
              <a:gd name="T0" fmla="*/ 60483750 w 1848"/>
              <a:gd name="T1" fmla="*/ 922377334 h 1981"/>
              <a:gd name="T2" fmla="*/ 80645000 w 1848"/>
              <a:gd name="T3" fmla="*/ 1494453688 h 1981"/>
              <a:gd name="T4" fmla="*/ 652721263 w 1848"/>
              <a:gd name="T5" fmla="*/ 1847275619 h 1981"/>
              <a:gd name="T6" fmla="*/ 1401206875 w 1848"/>
              <a:gd name="T7" fmla="*/ 1890117488 h 1981"/>
              <a:gd name="T8" fmla="*/ 1489413138 w 1848"/>
              <a:gd name="T9" fmla="*/ 2147483646 h 1981"/>
              <a:gd name="T10" fmla="*/ 1401206875 w 1848"/>
              <a:gd name="T11" fmla="*/ 2147483646 h 1981"/>
              <a:gd name="T12" fmla="*/ 1247478138 w 1848"/>
              <a:gd name="T13" fmla="*/ 2147483646 h 1981"/>
              <a:gd name="T14" fmla="*/ 917336875 w 1848"/>
              <a:gd name="T15" fmla="*/ 2147483646 h 1981"/>
              <a:gd name="T16" fmla="*/ 632560013 w 1848"/>
              <a:gd name="T17" fmla="*/ 2147483646 h 1981"/>
              <a:gd name="T18" fmla="*/ 390625013 w 1848"/>
              <a:gd name="T19" fmla="*/ 2147483646 h 1981"/>
              <a:gd name="T20" fmla="*/ 214214075 w 1848"/>
              <a:gd name="T21" fmla="*/ 2147483646 h 1981"/>
              <a:gd name="T22" fmla="*/ 148690013 w 1848"/>
              <a:gd name="T23" fmla="*/ 2147483646 h 1981"/>
              <a:gd name="T24" fmla="*/ 698084075 w 1848"/>
              <a:gd name="T25" fmla="*/ 2147483646 h 1981"/>
              <a:gd name="T26" fmla="*/ 1093747813 w 1848"/>
              <a:gd name="T27" fmla="*/ 2147483646 h 1981"/>
              <a:gd name="T28" fmla="*/ 1950600938 w 1848"/>
              <a:gd name="T29" fmla="*/ 2147483646 h 1981"/>
              <a:gd name="T30" fmla="*/ 2147483646 w 1848"/>
              <a:gd name="T31" fmla="*/ 2147483646 h 1981"/>
              <a:gd name="T32" fmla="*/ 2147483646 w 1848"/>
              <a:gd name="T33" fmla="*/ 2147483646 h 1981"/>
              <a:gd name="T34" fmla="*/ 2147483646 w 1848"/>
              <a:gd name="T35" fmla="*/ 2147483646 h 1981"/>
              <a:gd name="T36" fmla="*/ 2147483646 w 1848"/>
              <a:gd name="T37" fmla="*/ 2147483646 h 1981"/>
              <a:gd name="T38" fmla="*/ 2147483646 w 1848"/>
              <a:gd name="T39" fmla="*/ 2147483646 h 1981"/>
              <a:gd name="T40" fmla="*/ 2147483646 w 1848"/>
              <a:gd name="T41" fmla="*/ 2147483646 h 1981"/>
              <a:gd name="T42" fmla="*/ 2147483646 w 1848"/>
              <a:gd name="T43" fmla="*/ 2147483646 h 1981"/>
              <a:gd name="T44" fmla="*/ 2147483646 w 1848"/>
              <a:gd name="T45" fmla="*/ 2147483646 h 1981"/>
              <a:gd name="T46" fmla="*/ 2147483646 w 1848"/>
              <a:gd name="T47" fmla="*/ 1958162511 h 1981"/>
              <a:gd name="T48" fmla="*/ 2147483646 w 1848"/>
              <a:gd name="T49" fmla="*/ 1209675192 h 1981"/>
              <a:gd name="T50" fmla="*/ 2147483646 w 1848"/>
              <a:gd name="T51" fmla="*/ 768648572 h 1981"/>
              <a:gd name="T52" fmla="*/ 2147483646 w 1848"/>
              <a:gd name="T53" fmla="*/ 549394150 h 1981"/>
              <a:gd name="T54" fmla="*/ 2147483646 w 1848"/>
              <a:gd name="T55" fmla="*/ 176410966 h 1981"/>
              <a:gd name="T56" fmla="*/ 2147483646 w 1848"/>
              <a:gd name="T57" fmla="*/ 0 h 1981"/>
              <a:gd name="T58" fmla="*/ 476310325 w 1848"/>
              <a:gd name="T59" fmla="*/ 438507257 h 1981"/>
              <a:gd name="T60" fmla="*/ 191531875 w 1848"/>
              <a:gd name="T61" fmla="*/ 637600426 h 1981"/>
              <a:gd name="T62" fmla="*/ 126007813 w 1848"/>
              <a:gd name="T63" fmla="*/ 748487319 h 1981"/>
              <a:gd name="T64" fmla="*/ 15120938 w 1848"/>
              <a:gd name="T65" fmla="*/ 1076107684 h 1981"/>
              <a:gd name="T66" fmla="*/ 15120938 w 1848"/>
              <a:gd name="T67" fmla="*/ 1252518649 h 1981"/>
              <a:gd name="T68" fmla="*/ 60483750 w 1848"/>
              <a:gd name="T69" fmla="*/ 1428929615 h 19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48" h="1981">
                <a:moveTo>
                  <a:pt x="6" y="515"/>
                </a:moveTo>
                <a:cubicBezTo>
                  <a:pt x="0" y="529"/>
                  <a:pt x="29" y="352"/>
                  <a:pt x="24" y="366"/>
                </a:cubicBezTo>
                <a:cubicBezTo>
                  <a:pt x="18" y="384"/>
                  <a:pt x="24" y="576"/>
                  <a:pt x="24" y="576"/>
                </a:cubicBezTo>
                <a:cubicBezTo>
                  <a:pt x="13" y="653"/>
                  <a:pt x="24" y="510"/>
                  <a:pt x="32" y="593"/>
                </a:cubicBezTo>
                <a:cubicBezTo>
                  <a:pt x="5" y="680"/>
                  <a:pt x="120" y="686"/>
                  <a:pt x="181" y="707"/>
                </a:cubicBezTo>
                <a:cubicBezTo>
                  <a:pt x="207" y="716"/>
                  <a:pt x="259" y="733"/>
                  <a:pt x="259" y="733"/>
                </a:cubicBezTo>
                <a:cubicBezTo>
                  <a:pt x="292" y="722"/>
                  <a:pt x="305" y="735"/>
                  <a:pt x="338" y="724"/>
                </a:cubicBezTo>
                <a:cubicBezTo>
                  <a:pt x="421" y="729"/>
                  <a:pt x="482" y="727"/>
                  <a:pt x="556" y="750"/>
                </a:cubicBezTo>
                <a:cubicBezTo>
                  <a:pt x="562" y="768"/>
                  <a:pt x="567" y="785"/>
                  <a:pt x="573" y="803"/>
                </a:cubicBezTo>
                <a:cubicBezTo>
                  <a:pt x="579" y="820"/>
                  <a:pt x="591" y="855"/>
                  <a:pt x="591" y="855"/>
                </a:cubicBezTo>
                <a:cubicBezTo>
                  <a:pt x="586" y="900"/>
                  <a:pt x="584" y="935"/>
                  <a:pt x="573" y="977"/>
                </a:cubicBezTo>
                <a:cubicBezTo>
                  <a:pt x="568" y="995"/>
                  <a:pt x="574" y="1025"/>
                  <a:pt x="556" y="1030"/>
                </a:cubicBezTo>
                <a:cubicBezTo>
                  <a:pt x="547" y="1033"/>
                  <a:pt x="539" y="1035"/>
                  <a:pt x="530" y="1038"/>
                </a:cubicBezTo>
                <a:cubicBezTo>
                  <a:pt x="525" y="1052"/>
                  <a:pt x="513" y="1102"/>
                  <a:pt x="495" y="1117"/>
                </a:cubicBezTo>
                <a:cubicBezTo>
                  <a:pt x="468" y="1139"/>
                  <a:pt x="420" y="1133"/>
                  <a:pt x="390" y="1152"/>
                </a:cubicBezTo>
                <a:cubicBezTo>
                  <a:pt x="381" y="1158"/>
                  <a:pt x="373" y="1165"/>
                  <a:pt x="364" y="1169"/>
                </a:cubicBezTo>
                <a:cubicBezTo>
                  <a:pt x="347" y="1177"/>
                  <a:pt x="312" y="1187"/>
                  <a:pt x="312" y="1187"/>
                </a:cubicBezTo>
                <a:cubicBezTo>
                  <a:pt x="290" y="1208"/>
                  <a:pt x="281" y="1221"/>
                  <a:pt x="251" y="1230"/>
                </a:cubicBezTo>
                <a:cubicBezTo>
                  <a:pt x="231" y="1250"/>
                  <a:pt x="190" y="1274"/>
                  <a:pt x="163" y="1283"/>
                </a:cubicBezTo>
                <a:cubicBezTo>
                  <a:pt x="160" y="1292"/>
                  <a:pt x="161" y="1303"/>
                  <a:pt x="155" y="1309"/>
                </a:cubicBezTo>
                <a:cubicBezTo>
                  <a:pt x="148" y="1316"/>
                  <a:pt x="137" y="1314"/>
                  <a:pt x="128" y="1318"/>
                </a:cubicBezTo>
                <a:cubicBezTo>
                  <a:pt x="105" y="1330"/>
                  <a:pt x="102" y="1335"/>
                  <a:pt x="85" y="1353"/>
                </a:cubicBezTo>
                <a:cubicBezTo>
                  <a:pt x="75" y="1382"/>
                  <a:pt x="64" y="1401"/>
                  <a:pt x="41" y="1422"/>
                </a:cubicBezTo>
                <a:cubicBezTo>
                  <a:pt x="25" y="1469"/>
                  <a:pt x="47" y="1514"/>
                  <a:pt x="59" y="1562"/>
                </a:cubicBezTo>
                <a:cubicBezTo>
                  <a:pt x="63" y="1578"/>
                  <a:pt x="71" y="1649"/>
                  <a:pt x="85" y="1658"/>
                </a:cubicBezTo>
                <a:cubicBezTo>
                  <a:pt x="151" y="1701"/>
                  <a:pt x="196" y="1696"/>
                  <a:pt x="277" y="1702"/>
                </a:cubicBezTo>
                <a:cubicBezTo>
                  <a:pt x="387" y="1727"/>
                  <a:pt x="250" y="1702"/>
                  <a:pt x="338" y="1702"/>
                </a:cubicBezTo>
                <a:cubicBezTo>
                  <a:pt x="370" y="1702"/>
                  <a:pt x="402" y="1715"/>
                  <a:pt x="434" y="1719"/>
                </a:cubicBezTo>
                <a:cubicBezTo>
                  <a:pt x="472" y="1732"/>
                  <a:pt x="494" y="1761"/>
                  <a:pt x="521" y="1789"/>
                </a:cubicBezTo>
                <a:cubicBezTo>
                  <a:pt x="551" y="1875"/>
                  <a:pt x="694" y="1903"/>
                  <a:pt x="774" y="1929"/>
                </a:cubicBezTo>
                <a:cubicBezTo>
                  <a:pt x="809" y="1940"/>
                  <a:pt x="844" y="1951"/>
                  <a:pt x="879" y="1963"/>
                </a:cubicBezTo>
                <a:cubicBezTo>
                  <a:pt x="896" y="1969"/>
                  <a:pt x="931" y="1981"/>
                  <a:pt x="931" y="1981"/>
                </a:cubicBezTo>
                <a:cubicBezTo>
                  <a:pt x="995" y="1972"/>
                  <a:pt x="1044" y="1955"/>
                  <a:pt x="1097" y="1920"/>
                </a:cubicBezTo>
                <a:cubicBezTo>
                  <a:pt x="1120" y="1887"/>
                  <a:pt x="1142" y="1854"/>
                  <a:pt x="1176" y="1833"/>
                </a:cubicBezTo>
                <a:cubicBezTo>
                  <a:pt x="1193" y="1807"/>
                  <a:pt x="1218" y="1784"/>
                  <a:pt x="1228" y="1754"/>
                </a:cubicBezTo>
                <a:cubicBezTo>
                  <a:pt x="1243" y="1710"/>
                  <a:pt x="1257" y="1667"/>
                  <a:pt x="1272" y="1623"/>
                </a:cubicBezTo>
                <a:cubicBezTo>
                  <a:pt x="1289" y="1574"/>
                  <a:pt x="1290" y="1529"/>
                  <a:pt x="1333" y="1501"/>
                </a:cubicBezTo>
                <a:cubicBezTo>
                  <a:pt x="1336" y="1492"/>
                  <a:pt x="1336" y="1482"/>
                  <a:pt x="1341" y="1475"/>
                </a:cubicBezTo>
                <a:cubicBezTo>
                  <a:pt x="1363" y="1445"/>
                  <a:pt x="1397" y="1426"/>
                  <a:pt x="1420" y="1396"/>
                </a:cubicBezTo>
                <a:cubicBezTo>
                  <a:pt x="1442" y="1367"/>
                  <a:pt x="1429" y="1374"/>
                  <a:pt x="1455" y="1353"/>
                </a:cubicBezTo>
                <a:cubicBezTo>
                  <a:pt x="1477" y="1336"/>
                  <a:pt x="1499" y="1322"/>
                  <a:pt x="1516" y="1300"/>
                </a:cubicBezTo>
                <a:cubicBezTo>
                  <a:pt x="1537" y="1272"/>
                  <a:pt x="1565" y="1250"/>
                  <a:pt x="1586" y="1222"/>
                </a:cubicBezTo>
                <a:cubicBezTo>
                  <a:pt x="1640" y="1151"/>
                  <a:pt x="1672" y="1067"/>
                  <a:pt x="1734" y="1003"/>
                </a:cubicBezTo>
                <a:cubicBezTo>
                  <a:pt x="1757" y="937"/>
                  <a:pt x="1724" y="1016"/>
                  <a:pt x="1769" y="960"/>
                </a:cubicBezTo>
                <a:cubicBezTo>
                  <a:pt x="1775" y="953"/>
                  <a:pt x="1774" y="942"/>
                  <a:pt x="1778" y="934"/>
                </a:cubicBezTo>
                <a:cubicBezTo>
                  <a:pt x="1788" y="916"/>
                  <a:pt x="1813" y="881"/>
                  <a:pt x="1813" y="881"/>
                </a:cubicBezTo>
                <a:cubicBezTo>
                  <a:pt x="1826" y="837"/>
                  <a:pt x="1818" y="864"/>
                  <a:pt x="1839" y="803"/>
                </a:cubicBezTo>
                <a:cubicBezTo>
                  <a:pt x="1842" y="794"/>
                  <a:pt x="1848" y="777"/>
                  <a:pt x="1848" y="777"/>
                </a:cubicBezTo>
                <a:cubicBezTo>
                  <a:pt x="1843" y="714"/>
                  <a:pt x="1846" y="624"/>
                  <a:pt x="1795" y="576"/>
                </a:cubicBezTo>
                <a:cubicBezTo>
                  <a:pt x="1783" y="538"/>
                  <a:pt x="1763" y="507"/>
                  <a:pt x="1734" y="480"/>
                </a:cubicBezTo>
                <a:cubicBezTo>
                  <a:pt x="1714" y="421"/>
                  <a:pt x="1676" y="378"/>
                  <a:pt x="1638" y="331"/>
                </a:cubicBezTo>
                <a:cubicBezTo>
                  <a:pt x="1632" y="323"/>
                  <a:pt x="1629" y="311"/>
                  <a:pt x="1621" y="305"/>
                </a:cubicBezTo>
                <a:cubicBezTo>
                  <a:pt x="1614" y="299"/>
                  <a:pt x="1604" y="300"/>
                  <a:pt x="1595" y="297"/>
                </a:cubicBezTo>
                <a:cubicBezTo>
                  <a:pt x="1565" y="267"/>
                  <a:pt x="1532" y="243"/>
                  <a:pt x="1499" y="218"/>
                </a:cubicBezTo>
                <a:cubicBezTo>
                  <a:pt x="1447" y="177"/>
                  <a:pt x="1398" y="125"/>
                  <a:pt x="1333" y="105"/>
                </a:cubicBezTo>
                <a:cubicBezTo>
                  <a:pt x="1308" y="80"/>
                  <a:pt x="1288" y="78"/>
                  <a:pt x="1254" y="70"/>
                </a:cubicBezTo>
                <a:cubicBezTo>
                  <a:pt x="1217" y="44"/>
                  <a:pt x="1175" y="39"/>
                  <a:pt x="1132" y="26"/>
                </a:cubicBezTo>
                <a:cubicBezTo>
                  <a:pt x="1105" y="18"/>
                  <a:pt x="1053" y="0"/>
                  <a:pt x="1053" y="0"/>
                </a:cubicBezTo>
                <a:cubicBezTo>
                  <a:pt x="846" y="6"/>
                  <a:pt x="790" y="3"/>
                  <a:pt x="635" y="26"/>
                </a:cubicBezTo>
                <a:cubicBezTo>
                  <a:pt x="486" y="74"/>
                  <a:pt x="339" y="130"/>
                  <a:pt x="189" y="174"/>
                </a:cubicBezTo>
                <a:cubicBezTo>
                  <a:pt x="156" y="209"/>
                  <a:pt x="191" y="178"/>
                  <a:pt x="137" y="201"/>
                </a:cubicBezTo>
                <a:cubicBezTo>
                  <a:pt x="112" y="211"/>
                  <a:pt x="94" y="234"/>
                  <a:pt x="76" y="253"/>
                </a:cubicBezTo>
                <a:cubicBezTo>
                  <a:pt x="73" y="262"/>
                  <a:pt x="72" y="271"/>
                  <a:pt x="67" y="279"/>
                </a:cubicBezTo>
                <a:cubicBezTo>
                  <a:pt x="63" y="286"/>
                  <a:pt x="54" y="290"/>
                  <a:pt x="50" y="297"/>
                </a:cubicBezTo>
                <a:cubicBezTo>
                  <a:pt x="41" y="315"/>
                  <a:pt x="32" y="352"/>
                  <a:pt x="24" y="375"/>
                </a:cubicBezTo>
                <a:cubicBezTo>
                  <a:pt x="18" y="392"/>
                  <a:pt x="6" y="427"/>
                  <a:pt x="6" y="427"/>
                </a:cubicBezTo>
                <a:cubicBezTo>
                  <a:pt x="9" y="442"/>
                  <a:pt x="15" y="456"/>
                  <a:pt x="15" y="471"/>
                </a:cubicBezTo>
                <a:cubicBezTo>
                  <a:pt x="15" y="480"/>
                  <a:pt x="5" y="488"/>
                  <a:pt x="6" y="497"/>
                </a:cubicBezTo>
                <a:cubicBezTo>
                  <a:pt x="8" y="516"/>
                  <a:pt x="18" y="532"/>
                  <a:pt x="24" y="550"/>
                </a:cubicBezTo>
                <a:cubicBezTo>
                  <a:pt x="26" y="555"/>
                  <a:pt x="24" y="561"/>
                  <a:pt x="24" y="567"/>
                </a:cubicBezTo>
              </a:path>
            </a:pathLst>
          </a:custGeom>
          <a:noFill/>
          <a:ln w="28575"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455" name="AutoShape 239"/>
          <p:cNvSpPr>
            <a:spLocks noChangeArrowheads="1"/>
          </p:cNvSpPr>
          <p:nvPr/>
        </p:nvSpPr>
        <p:spPr bwMode="auto">
          <a:xfrm>
            <a:off x="4322763" y="6013450"/>
            <a:ext cx="1671637" cy="571500"/>
          </a:xfrm>
          <a:prstGeom prst="wedgeRoundRectCallout">
            <a:avLst>
              <a:gd name="adj1" fmla="val 34426"/>
              <a:gd name="adj2" fmla="val -22666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hlink"/>
                </a:solidFill>
                <a:latin typeface="微软雅黑" panose="020B0503020204020204" pitchFamily="34" charset="-122"/>
                <a:ea typeface="微软雅黑" panose="020B0503020204020204" pitchFamily="34" charset="-122"/>
              </a:rPr>
              <a:t>网络边缘</a:t>
            </a:r>
          </a:p>
        </p:txBody>
      </p:sp>
      <p:sp>
        <p:nvSpPr>
          <p:cNvPr id="9456" name="AutoShape 240"/>
          <p:cNvSpPr>
            <a:spLocks noChangeArrowheads="1"/>
          </p:cNvSpPr>
          <p:nvPr/>
        </p:nvSpPr>
        <p:spPr bwMode="auto">
          <a:xfrm>
            <a:off x="7116763" y="635000"/>
            <a:ext cx="1671637" cy="571500"/>
          </a:xfrm>
          <a:prstGeom prst="wedgeRoundRectCallout">
            <a:avLst>
              <a:gd name="adj1" fmla="val -19514"/>
              <a:gd name="adj2" fmla="val 31222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hlink"/>
                </a:solidFill>
                <a:latin typeface="微软雅黑" panose="020B0503020204020204" pitchFamily="34" charset="-122"/>
                <a:ea typeface="微软雅黑" panose="020B0503020204020204" pitchFamily="34" charset="-122"/>
              </a:rPr>
              <a:t>网络核心</a:t>
            </a:r>
          </a:p>
        </p:txBody>
      </p:sp>
      <p:sp>
        <p:nvSpPr>
          <p:cNvPr id="44098" name="AutoShape 241">
            <a:hlinkClick r:id="" action="ppaction://hlinkshowjump?jump=nextslide" highlightClick="1"/>
          </p:cNvPr>
          <p:cNvSpPr>
            <a:spLocks noChangeArrowheads="1"/>
          </p:cNvSpPr>
          <p:nvPr/>
        </p:nvSpPr>
        <p:spPr bwMode="auto">
          <a:xfrm>
            <a:off x="7888288" y="6356350"/>
            <a:ext cx="530225" cy="4572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450"/>
                                        </p:tgtEl>
                                        <p:attrNameLst>
                                          <p:attrName>style.visibility</p:attrName>
                                        </p:attrNameLst>
                                      </p:cBhvr>
                                      <p:to>
                                        <p:strVal val="visible"/>
                                      </p:to>
                                    </p:set>
                                    <p:animEffect transition="in" filter="diamond(in)">
                                      <p:cBhvr>
                                        <p:cTn id="7" dur="1000"/>
                                        <p:tgtEl>
                                          <p:spTgt spid="94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455"/>
                                        </p:tgtEl>
                                        <p:attrNameLst>
                                          <p:attrName>style.visibility</p:attrName>
                                        </p:attrNameLst>
                                      </p:cBhvr>
                                      <p:to>
                                        <p:strVal val="visible"/>
                                      </p:to>
                                    </p:set>
                                    <p:animEffect transition="in" filter="dissolve">
                                      <p:cBhvr>
                                        <p:cTn id="12" dur="500"/>
                                        <p:tgtEl>
                                          <p:spTgt spid="94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456"/>
                                        </p:tgtEl>
                                        <p:attrNameLst>
                                          <p:attrName>style.visibility</p:attrName>
                                        </p:attrNameLst>
                                      </p:cBhvr>
                                      <p:to>
                                        <p:strVal val="visible"/>
                                      </p:to>
                                    </p:set>
                                    <p:animEffect transition="in" filter="dissolve">
                                      <p:cBhvr>
                                        <p:cTn id="17" dur="500"/>
                                        <p:tgtEl>
                                          <p:spTgt spid="9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0" grpId="0" animBg="1"/>
      <p:bldP spid="9455" grpId="0" animBg="1"/>
      <p:bldP spid="945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00BA45EF-D6B9-4AB0-A8F5-182C7C1C9F63}"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38</a:t>
            </a:fld>
            <a:endParaRPr lang="en-US" altLang="zh-CN" sz="1400" smtClean="0">
              <a:latin typeface="微软雅黑" panose="020B0503020204020204" pitchFamily="34" charset="-122"/>
              <a:ea typeface="微软雅黑" panose="020B0503020204020204" pitchFamily="34" charset="-122"/>
            </a:endParaRPr>
          </a:p>
        </p:txBody>
      </p:sp>
      <p:sp>
        <p:nvSpPr>
          <p:cNvPr id="242690"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1.2.1    </a:t>
            </a:r>
            <a:r>
              <a:rPr lang="zh-CN" altLang="en-US">
                <a:solidFill>
                  <a:srgbClr val="008000"/>
                </a:solidFill>
              </a:rPr>
              <a:t>端系统、客户机和服务器</a:t>
            </a:r>
          </a:p>
        </p:txBody>
      </p:sp>
      <p:sp>
        <p:nvSpPr>
          <p:cNvPr id="46084" name="Rectangle 3"/>
          <p:cNvSpPr>
            <a:spLocks noGrp="1" noChangeArrowheads="1"/>
          </p:cNvSpPr>
          <p:nvPr>
            <p:ph type="body" idx="1"/>
          </p:nvPr>
        </p:nvSpPr>
        <p:spPr>
          <a:xfrm>
            <a:off x="533400" y="1371600"/>
            <a:ext cx="7772400" cy="5308600"/>
          </a:xfrm>
        </p:spPr>
        <p:txBody>
          <a:bodyPr/>
          <a:lstStyle/>
          <a:p>
            <a:pPr eaLnBrk="1">
              <a:lnSpc>
                <a:spcPct val="120000"/>
              </a:lnSpc>
              <a:buClr>
                <a:srgbClr val="4D4D4D"/>
              </a:buClr>
            </a:pPr>
            <a:r>
              <a:rPr lang="zh-CN" altLang="en-US" b="1" smtClean="0">
                <a:solidFill>
                  <a:schemeClr val="accent2"/>
                </a:solidFill>
              </a:rPr>
              <a:t>端系统</a:t>
            </a:r>
            <a:r>
              <a:rPr lang="en-US" altLang="zh-CN" b="1" smtClean="0">
                <a:solidFill>
                  <a:schemeClr val="accent2"/>
                </a:solidFill>
              </a:rPr>
              <a:t>(end systems) = </a:t>
            </a:r>
            <a:r>
              <a:rPr lang="zh-CN" altLang="en-US" b="1" smtClean="0">
                <a:solidFill>
                  <a:schemeClr val="accent2"/>
                </a:solidFill>
              </a:rPr>
              <a:t>主机</a:t>
            </a:r>
            <a:r>
              <a:rPr lang="en-US" altLang="zh-CN" b="1" smtClean="0">
                <a:solidFill>
                  <a:schemeClr val="accent2"/>
                </a:solidFill>
              </a:rPr>
              <a:t>(host)</a:t>
            </a:r>
            <a:r>
              <a:rPr lang="zh-CN" altLang="en-US" b="1" smtClean="0">
                <a:solidFill>
                  <a:schemeClr val="accent2"/>
                </a:solidFill>
              </a:rPr>
              <a:t>：</a:t>
            </a:r>
          </a:p>
          <a:p>
            <a:pPr eaLnBrk="1">
              <a:lnSpc>
                <a:spcPct val="120000"/>
              </a:lnSpc>
              <a:buFont typeface="Wingdings" panose="05000000000000000000" pitchFamily="2" charset="2"/>
              <a:buNone/>
            </a:pPr>
            <a:r>
              <a:rPr lang="zh-CN" altLang="en-US" b="1" smtClean="0"/>
              <a:t>   与因特网相连的计算机，</a:t>
            </a:r>
            <a:r>
              <a:rPr lang="zh-CN" altLang="en-US" b="1" smtClean="0">
                <a:hlinkClick r:id="" action="ppaction://customshow?id=6&amp;return=true"/>
              </a:rPr>
              <a:t>如图</a:t>
            </a:r>
            <a:r>
              <a:rPr lang="en-US" altLang="zh-CN" b="1" smtClean="0">
                <a:hlinkClick r:id="" action="ppaction://customshow?id=6&amp;return=true"/>
              </a:rPr>
              <a:t>1-3</a:t>
            </a:r>
            <a:r>
              <a:rPr lang="zh-CN" altLang="en-US" b="1" smtClean="0"/>
              <a:t>。 </a:t>
            </a:r>
          </a:p>
          <a:p>
            <a:pPr lvl="1" eaLnBrk="1">
              <a:lnSpc>
                <a:spcPct val="120000"/>
              </a:lnSpc>
            </a:pPr>
            <a:r>
              <a:rPr lang="zh-CN" altLang="en-US" b="1" smtClean="0"/>
              <a:t>在“</a:t>
            </a:r>
            <a:r>
              <a:rPr lang="zh-CN" altLang="en-US" b="1" smtClean="0">
                <a:solidFill>
                  <a:srgbClr val="FF0000"/>
                </a:solidFill>
              </a:rPr>
              <a:t>网络边缘</a:t>
            </a:r>
            <a:r>
              <a:rPr lang="zh-CN" altLang="en-US" b="1" smtClean="0"/>
              <a:t>”</a:t>
            </a:r>
          </a:p>
          <a:p>
            <a:pPr lvl="1" eaLnBrk="1">
              <a:lnSpc>
                <a:spcPct val="120000"/>
              </a:lnSpc>
            </a:pPr>
            <a:r>
              <a:rPr lang="zh-CN" altLang="en-US" b="1" smtClean="0"/>
              <a:t>运行</a:t>
            </a:r>
            <a:r>
              <a:rPr lang="zh-CN" altLang="en-US" b="1" smtClean="0">
                <a:solidFill>
                  <a:srgbClr val="FF0000"/>
                </a:solidFill>
              </a:rPr>
              <a:t>应用程序</a:t>
            </a:r>
            <a:r>
              <a:rPr lang="zh-CN" altLang="en-US" b="1" smtClean="0"/>
              <a:t>，如</a:t>
            </a:r>
            <a:r>
              <a:rPr lang="en-US" altLang="zh-CN" b="1" smtClean="0"/>
              <a:t>Web</a:t>
            </a:r>
            <a:r>
              <a:rPr lang="zh-CN" altLang="en-US" b="1" smtClean="0"/>
              <a:t>、电子邮件、网络游戏等。</a:t>
            </a:r>
          </a:p>
          <a:p>
            <a:pPr eaLnBrk="1">
              <a:lnSpc>
                <a:spcPct val="120000"/>
              </a:lnSpc>
              <a:buClr>
                <a:srgbClr val="4D4D4D"/>
              </a:buClr>
            </a:pPr>
            <a:r>
              <a:rPr lang="zh-CN" altLang="en-US" b="1" smtClean="0">
                <a:solidFill>
                  <a:schemeClr val="accent2"/>
                </a:solidFill>
              </a:rPr>
              <a:t>端系统按角色分类 </a:t>
            </a:r>
            <a:r>
              <a:rPr lang="zh-CN" altLang="en-US" sz="3200" b="1" smtClean="0">
                <a:solidFill>
                  <a:schemeClr val="accent2"/>
                </a:solidFill>
              </a:rPr>
              <a:t>：</a:t>
            </a:r>
          </a:p>
          <a:p>
            <a:pPr lvl="1" eaLnBrk="1">
              <a:lnSpc>
                <a:spcPct val="120000"/>
              </a:lnSpc>
            </a:pPr>
            <a:r>
              <a:rPr lang="zh-CN" altLang="en-US" b="1" smtClean="0">
                <a:solidFill>
                  <a:srgbClr val="FF0000"/>
                </a:solidFill>
              </a:rPr>
              <a:t>客户机 </a:t>
            </a:r>
            <a:r>
              <a:rPr lang="en-US" altLang="zh-CN" b="1" smtClean="0">
                <a:solidFill>
                  <a:srgbClr val="FF0000"/>
                </a:solidFill>
              </a:rPr>
              <a:t>(client)</a:t>
            </a:r>
            <a:r>
              <a:rPr lang="zh-CN" altLang="en-US" b="1" smtClean="0">
                <a:solidFill>
                  <a:srgbClr val="FF0000"/>
                </a:solidFill>
              </a:rPr>
              <a:t>：用户，</a:t>
            </a:r>
            <a:r>
              <a:rPr lang="zh-CN" altLang="en-US" b="1" smtClean="0"/>
              <a:t>桌面和移动</a:t>
            </a:r>
            <a:r>
              <a:rPr lang="en-US" altLang="zh-CN" b="1" smtClean="0"/>
              <a:t>PC</a:t>
            </a:r>
            <a:r>
              <a:rPr lang="zh-CN" altLang="en-US" b="1" smtClean="0"/>
              <a:t>和</a:t>
            </a:r>
            <a:r>
              <a:rPr lang="en-US" altLang="zh-CN" b="1" smtClean="0"/>
              <a:t>PDA</a:t>
            </a:r>
            <a:r>
              <a:rPr lang="zh-CN" altLang="en-US" b="1" smtClean="0"/>
              <a:t>等等；</a:t>
            </a:r>
          </a:p>
          <a:p>
            <a:pPr lvl="1" eaLnBrk="1">
              <a:lnSpc>
                <a:spcPct val="120000"/>
              </a:lnSpc>
            </a:pPr>
            <a:r>
              <a:rPr lang="zh-CN" altLang="en-US" b="1" smtClean="0">
                <a:solidFill>
                  <a:srgbClr val="FF0000"/>
                </a:solidFill>
              </a:rPr>
              <a:t>服务器</a:t>
            </a:r>
            <a:r>
              <a:rPr lang="en-US" altLang="zh-CN" b="1" smtClean="0">
                <a:solidFill>
                  <a:srgbClr val="FF0000"/>
                </a:solidFill>
              </a:rPr>
              <a:t>(server)</a:t>
            </a:r>
            <a:r>
              <a:rPr lang="zh-CN" altLang="en-US" b="1" smtClean="0">
                <a:solidFill>
                  <a:srgbClr val="FF0000"/>
                </a:solidFill>
              </a:rPr>
              <a:t>：提供服务，</a:t>
            </a:r>
            <a:r>
              <a:rPr lang="zh-CN" altLang="en-US" b="1" smtClean="0"/>
              <a:t>功能更强的机器，如</a:t>
            </a:r>
            <a:r>
              <a:rPr lang="en-US" altLang="zh-CN" b="1" smtClean="0"/>
              <a:t>Web</a:t>
            </a:r>
            <a:r>
              <a:rPr lang="zh-CN" altLang="en-US" b="1" smtClean="0"/>
              <a:t>服务器和邮件服务器。</a:t>
            </a:r>
          </a:p>
          <a:p>
            <a:pPr eaLnBrk="1">
              <a:lnSpc>
                <a:spcPct val="120000"/>
              </a:lnSpc>
              <a:buClr>
                <a:srgbClr val="4D4D4D"/>
              </a:buClr>
            </a:pPr>
            <a:r>
              <a:rPr lang="zh-CN" altLang="en-US" b="1" smtClean="0">
                <a:solidFill>
                  <a:schemeClr val="accent2"/>
                </a:solidFill>
              </a:rPr>
              <a:t>应用程序模式：</a:t>
            </a:r>
            <a:r>
              <a:rPr lang="zh-CN" altLang="en-US" b="1" smtClean="0"/>
              <a:t>客户机 </a:t>
            </a:r>
            <a:r>
              <a:rPr lang="en-US" altLang="zh-CN" b="1" smtClean="0"/>
              <a:t>/</a:t>
            </a:r>
            <a:r>
              <a:rPr lang="zh-CN" altLang="en-US" b="1" smtClean="0"/>
              <a:t>服务器、对等共享、混合等。</a:t>
            </a:r>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A1159CE-0D61-4596-B215-1DEBF1A709A6}"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39</a:t>
            </a:fld>
            <a:endParaRPr lang="en-US" altLang="zh-CN" sz="1400" smtClean="0">
              <a:latin typeface="微软雅黑" panose="020B0503020204020204" pitchFamily="34" charset="-122"/>
              <a:ea typeface="微软雅黑" panose="020B0503020204020204" pitchFamily="34" charset="-122"/>
            </a:endParaRPr>
          </a:p>
        </p:txBody>
      </p:sp>
      <p:sp>
        <p:nvSpPr>
          <p:cNvPr id="244738" name="Rectangle 2"/>
          <p:cNvSpPr>
            <a:spLocks noGrp="1" noChangeArrowheads="1"/>
          </p:cNvSpPr>
          <p:nvPr>
            <p:ph type="title"/>
          </p:nvPr>
        </p:nvSpPr>
        <p:spPr>
          <a:xfrm>
            <a:off x="533400" y="411163"/>
            <a:ext cx="8397875" cy="831850"/>
          </a:xfrm>
        </p:spPr>
        <p:txBody>
          <a:bodyPr/>
          <a:lstStyle/>
          <a:p>
            <a:pPr>
              <a:defRPr/>
            </a:pPr>
            <a:r>
              <a:rPr lang="en-US" altLang="zh-CN" sz="2800" dirty="0" smtClean="0">
                <a:solidFill>
                  <a:srgbClr val="008000"/>
                </a:solidFill>
              </a:rPr>
              <a:t>A. </a:t>
            </a:r>
            <a:r>
              <a:rPr lang="zh-CN" altLang="en-US" sz="2800" dirty="0" smtClean="0">
                <a:solidFill>
                  <a:srgbClr val="008000"/>
                </a:solidFill>
              </a:rPr>
              <a:t>客户</a:t>
            </a:r>
            <a:r>
              <a:rPr lang="zh-CN" altLang="en-US" sz="2800" dirty="0">
                <a:solidFill>
                  <a:srgbClr val="008000"/>
                </a:solidFill>
              </a:rPr>
              <a:t>机</a:t>
            </a:r>
            <a:r>
              <a:rPr lang="en-US" altLang="zh-CN" sz="2800" dirty="0">
                <a:solidFill>
                  <a:srgbClr val="008000"/>
                </a:solidFill>
              </a:rPr>
              <a:t>/</a:t>
            </a:r>
            <a:r>
              <a:rPr lang="zh-CN" altLang="en-US" sz="2800" dirty="0">
                <a:solidFill>
                  <a:srgbClr val="008000"/>
                </a:solidFill>
              </a:rPr>
              <a:t>服务器</a:t>
            </a:r>
            <a:r>
              <a:rPr lang="zh-CN" altLang="en-US" sz="2800" dirty="0" smtClean="0">
                <a:solidFill>
                  <a:srgbClr val="008000"/>
                </a:solidFill>
              </a:rPr>
              <a:t>模式</a:t>
            </a:r>
            <a:r>
              <a:rPr lang="en-US" altLang="zh-CN" sz="2800" dirty="0" smtClean="0">
                <a:solidFill>
                  <a:srgbClr val="008000"/>
                </a:solidFill>
              </a:rPr>
              <a:t>(Client/Server Model)</a:t>
            </a:r>
            <a:endParaRPr lang="zh-CN" altLang="en-US" sz="2800" dirty="0">
              <a:solidFill>
                <a:srgbClr val="008000"/>
              </a:solidFill>
            </a:endParaRPr>
          </a:p>
        </p:txBody>
      </p:sp>
      <p:sp>
        <p:nvSpPr>
          <p:cNvPr id="47108" name="Rectangle 3"/>
          <p:cNvSpPr>
            <a:spLocks noGrp="1" noChangeArrowheads="1"/>
          </p:cNvSpPr>
          <p:nvPr>
            <p:ph type="body" idx="1"/>
          </p:nvPr>
        </p:nvSpPr>
        <p:spPr>
          <a:xfrm>
            <a:off x="533400" y="1622425"/>
            <a:ext cx="7959725" cy="4879975"/>
          </a:xfrm>
        </p:spPr>
        <p:txBody>
          <a:bodyPr/>
          <a:lstStyle/>
          <a:p>
            <a:pPr eaLnBrk="1">
              <a:lnSpc>
                <a:spcPct val="115000"/>
              </a:lnSpc>
              <a:buClr>
                <a:srgbClr val="4D4D4D"/>
              </a:buClr>
              <a:buFont typeface="Wingdings" panose="05000000000000000000" pitchFamily="2" charset="2"/>
              <a:buNone/>
              <a:tabLst>
                <a:tab pos="179388" algn="l"/>
              </a:tabLst>
            </a:pPr>
            <a:r>
              <a:rPr lang="zh-CN" altLang="en-US" sz="2200" b="1" dirty="0" smtClean="0"/>
              <a:t>因特网应用程序广泛采用。如电子邮件、</a:t>
            </a:r>
            <a:r>
              <a:rPr lang="en-US" altLang="zh-CN" sz="2200" b="1" dirty="0" smtClean="0"/>
              <a:t>Web</a:t>
            </a:r>
            <a:r>
              <a:rPr lang="zh-CN" altLang="en-US" sz="2200" b="1" dirty="0" smtClean="0"/>
              <a:t>服务等。</a:t>
            </a:r>
          </a:p>
          <a:p>
            <a:pPr eaLnBrk="1">
              <a:lnSpc>
                <a:spcPct val="115000"/>
              </a:lnSpc>
              <a:buClr>
                <a:schemeClr val="hlink"/>
              </a:buClr>
              <a:tabLst>
                <a:tab pos="179388" algn="l"/>
              </a:tabLst>
            </a:pPr>
            <a:r>
              <a:rPr lang="zh-CN" altLang="en-US" sz="2200" b="1" dirty="0" smtClean="0"/>
              <a:t>是</a:t>
            </a:r>
            <a:r>
              <a:rPr lang="zh-CN" altLang="en-US" sz="2200" b="1" dirty="0" smtClean="0">
                <a:solidFill>
                  <a:srgbClr val="FF33CC"/>
                </a:solidFill>
              </a:rPr>
              <a:t>分布式应用程序</a:t>
            </a:r>
            <a:r>
              <a:rPr lang="zh-CN" altLang="en-US" sz="2200" b="1" dirty="0" smtClean="0"/>
              <a:t>：客户机程序和服务器程序在端系统分别运行。</a:t>
            </a:r>
          </a:p>
          <a:p>
            <a:pPr eaLnBrk="1">
              <a:lnSpc>
                <a:spcPct val="115000"/>
              </a:lnSpc>
              <a:buClr>
                <a:schemeClr val="hlink"/>
              </a:buClr>
              <a:tabLst>
                <a:tab pos="179388" algn="l"/>
              </a:tabLst>
            </a:pPr>
            <a:r>
              <a:rPr lang="zh-CN" altLang="en-US" sz="2200" b="1" dirty="0" smtClean="0"/>
              <a:t> 描述服务和被服务的关系。 </a:t>
            </a:r>
            <a:endParaRPr lang="en-US" altLang="zh-CN" sz="2200" b="1" dirty="0" smtClean="0">
              <a:solidFill>
                <a:schemeClr val="accent2"/>
              </a:solidFill>
            </a:endParaRPr>
          </a:p>
          <a:p>
            <a:pPr lvl="1" eaLnBrk="1">
              <a:lnSpc>
                <a:spcPct val="115000"/>
              </a:lnSpc>
              <a:tabLst>
                <a:tab pos="179388" algn="l"/>
              </a:tabLst>
            </a:pPr>
            <a:r>
              <a:rPr lang="zh-CN" altLang="en-US" b="1" dirty="0" smtClean="0">
                <a:solidFill>
                  <a:srgbClr val="FF0000"/>
                </a:solidFill>
              </a:rPr>
              <a:t>客户机程序</a:t>
            </a:r>
            <a:r>
              <a:rPr lang="en-US" altLang="zh-CN" b="1" dirty="0" smtClean="0">
                <a:solidFill>
                  <a:srgbClr val="FF0000"/>
                </a:solidFill>
              </a:rPr>
              <a:t>(client program)</a:t>
            </a:r>
            <a:r>
              <a:rPr lang="zh-CN" altLang="en-US" b="1" dirty="0" smtClean="0">
                <a:solidFill>
                  <a:srgbClr val="FF0000"/>
                </a:solidFill>
              </a:rPr>
              <a:t>：</a:t>
            </a:r>
            <a:r>
              <a:rPr lang="zh-CN" altLang="en-US" b="1" dirty="0" smtClean="0">
                <a:solidFill>
                  <a:srgbClr val="CC0066"/>
                </a:solidFill>
              </a:rPr>
              <a:t>服务请求方。</a:t>
            </a:r>
            <a:r>
              <a:rPr lang="zh-CN" altLang="en-US" b="1" dirty="0" smtClean="0"/>
              <a:t>发出请求，并从服务器程序接收服务。 </a:t>
            </a:r>
          </a:p>
          <a:p>
            <a:pPr lvl="1" eaLnBrk="1">
              <a:lnSpc>
                <a:spcPct val="115000"/>
              </a:lnSpc>
              <a:tabLst>
                <a:tab pos="179388" algn="l"/>
              </a:tabLst>
            </a:pPr>
            <a:r>
              <a:rPr lang="zh-CN" altLang="en-US" b="1" dirty="0" smtClean="0">
                <a:solidFill>
                  <a:srgbClr val="FF0000"/>
                </a:solidFill>
              </a:rPr>
              <a:t>服务器程序</a:t>
            </a:r>
            <a:r>
              <a:rPr lang="en-US" altLang="zh-CN" b="1" dirty="0" smtClean="0">
                <a:solidFill>
                  <a:srgbClr val="FF0000"/>
                </a:solidFill>
              </a:rPr>
              <a:t>(server program)</a:t>
            </a:r>
            <a:r>
              <a:rPr lang="zh-CN" altLang="en-US" b="1" dirty="0" smtClean="0">
                <a:solidFill>
                  <a:srgbClr val="FF0000"/>
                </a:solidFill>
              </a:rPr>
              <a:t>：</a:t>
            </a:r>
            <a:r>
              <a:rPr lang="zh-CN" altLang="en-US" b="1" dirty="0" smtClean="0">
                <a:solidFill>
                  <a:srgbClr val="CC0066"/>
                </a:solidFill>
              </a:rPr>
              <a:t>服务提供方。</a:t>
            </a:r>
            <a:r>
              <a:rPr lang="zh-CN" altLang="en-US" b="1" dirty="0" smtClean="0"/>
              <a:t>接收客户机请求，并提供服务。</a:t>
            </a:r>
          </a:p>
          <a:p>
            <a:pPr eaLnBrk="1">
              <a:lnSpc>
                <a:spcPct val="115000"/>
              </a:lnSpc>
              <a:buClr>
                <a:srgbClr val="FF0066"/>
              </a:buClr>
              <a:tabLst>
                <a:tab pos="179388" algn="l"/>
              </a:tabLst>
            </a:pPr>
            <a:r>
              <a:rPr lang="zh-CN" altLang="en-US" sz="2200" b="1" dirty="0" smtClean="0"/>
              <a:t>通过因特网互相发送报文进行交互。</a:t>
            </a:r>
          </a:p>
          <a:p>
            <a:pPr eaLnBrk="1">
              <a:lnSpc>
                <a:spcPct val="115000"/>
              </a:lnSpc>
              <a:buClr>
                <a:srgbClr val="FF0066"/>
              </a:buClr>
              <a:tabLst>
                <a:tab pos="179388" algn="l"/>
              </a:tabLst>
            </a:pPr>
            <a:r>
              <a:rPr lang="zh-CN" altLang="en-US" sz="2200" b="1" dirty="0" smtClean="0"/>
              <a:t>路由器、链路和其他部件成为“</a:t>
            </a:r>
            <a:r>
              <a:rPr lang="zh-CN" altLang="en-US" sz="2200" b="1" dirty="0" smtClean="0">
                <a:hlinkClick r:id="" action="ppaction://customshow?id=53&amp;return=true"/>
              </a:rPr>
              <a:t>黑盒子</a:t>
            </a:r>
            <a:r>
              <a:rPr lang="zh-CN" altLang="en-US" sz="2200" b="1" dirty="0" smtClean="0"/>
              <a:t>”：</a:t>
            </a:r>
            <a:r>
              <a:rPr lang="zh-CN" altLang="en-US" sz="2200" b="1" dirty="0" smtClean="0">
                <a:hlinkClick r:id="" action="ppaction://customshow?id=6&amp;return=true"/>
              </a:rPr>
              <a:t>如图</a:t>
            </a:r>
            <a:r>
              <a:rPr lang="en-US" altLang="zh-CN" sz="2200" b="1" dirty="0" smtClean="0">
                <a:hlinkClick r:id="" action="ppaction://customshow?id=6&amp;return=true"/>
              </a:rPr>
              <a:t>1-3</a:t>
            </a:r>
            <a:r>
              <a:rPr lang="zh-CN" altLang="en-US" sz="2200" b="1" dirty="0" smtClean="0"/>
              <a:t>。</a:t>
            </a:r>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E3463A7-5B57-44BE-946C-25722EBACBFE}" type="slidenum">
              <a:rPr lang="en-US" altLang="zh-CN" sz="1400" smtClean="0"/>
              <a:pPr>
                <a:spcBef>
                  <a:spcPct val="0"/>
                </a:spcBef>
                <a:buClrTx/>
                <a:buSzTx/>
                <a:buFontTx/>
                <a:buNone/>
              </a:pPr>
              <a:t>4</a:t>
            </a:fld>
            <a:endParaRPr lang="en-US" altLang="zh-CN" sz="1400" smtClean="0"/>
          </a:p>
        </p:txBody>
      </p:sp>
      <p:sp>
        <p:nvSpPr>
          <p:cNvPr id="419842" name="Rectangle 2"/>
          <p:cNvSpPr>
            <a:spLocks noGrp="1" noChangeArrowheads="1"/>
          </p:cNvSpPr>
          <p:nvPr>
            <p:ph type="title"/>
          </p:nvPr>
        </p:nvSpPr>
        <p:spPr>
          <a:xfrm>
            <a:off x="533400" y="411163"/>
            <a:ext cx="8397875" cy="831850"/>
          </a:xfrm>
        </p:spPr>
        <p:txBody>
          <a:bodyPr/>
          <a:lstStyle/>
          <a:p>
            <a:pPr>
              <a:defRPr/>
            </a:pPr>
            <a:r>
              <a:rPr lang="zh-CN" altLang="en-US" dirty="0">
                <a:solidFill>
                  <a:srgbClr val="008000"/>
                </a:solidFill>
              </a:rPr>
              <a:t>课堂</a:t>
            </a:r>
            <a:r>
              <a:rPr lang="zh-CN" altLang="en-US" dirty="0" smtClean="0">
                <a:solidFill>
                  <a:srgbClr val="008000"/>
                </a:solidFill>
              </a:rPr>
              <a:t>要求</a:t>
            </a:r>
            <a:r>
              <a:rPr lang="zh-CN" altLang="en-US" dirty="0" smtClean="0"/>
              <a:t> </a:t>
            </a:r>
            <a:endParaRPr lang="zh-CN" altLang="en-US" dirty="0"/>
          </a:p>
        </p:txBody>
      </p:sp>
      <p:sp>
        <p:nvSpPr>
          <p:cNvPr id="7172" name="Rectangle 3"/>
          <p:cNvSpPr>
            <a:spLocks noGrp="1" noChangeArrowheads="1"/>
          </p:cNvSpPr>
          <p:nvPr>
            <p:ph type="body" idx="1"/>
          </p:nvPr>
        </p:nvSpPr>
        <p:spPr>
          <a:xfrm>
            <a:off x="533400" y="1489075"/>
            <a:ext cx="8397875" cy="4759325"/>
          </a:xfrm>
        </p:spPr>
        <p:txBody>
          <a:bodyPr/>
          <a:lstStyle/>
          <a:p>
            <a:pPr eaLnBrk="1">
              <a:lnSpc>
                <a:spcPct val="140000"/>
              </a:lnSpc>
            </a:pPr>
            <a:r>
              <a:rPr lang="zh-CN" altLang="en-US" b="1" dirty="0" smtClean="0"/>
              <a:t>上课保持安静、关闭通信设备及其他有声设备。</a:t>
            </a:r>
          </a:p>
          <a:p>
            <a:pPr eaLnBrk="1">
              <a:lnSpc>
                <a:spcPct val="140000"/>
              </a:lnSpc>
            </a:pPr>
            <a:r>
              <a:rPr lang="zh-CN" altLang="en-US" b="1" dirty="0" smtClean="0"/>
              <a:t> 到课率、作业将作为期末平时成绩。</a:t>
            </a:r>
          </a:p>
          <a:p>
            <a:pPr eaLnBrk="1">
              <a:lnSpc>
                <a:spcPct val="140000"/>
              </a:lnSpc>
            </a:pPr>
            <a:r>
              <a:rPr lang="zh-CN" altLang="en-US" b="1" dirty="0" smtClean="0"/>
              <a:t> 欢迎课后提问、及与老师共同讨论。</a:t>
            </a:r>
          </a:p>
        </p:txBody>
      </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09FF7C2A-C75E-452C-8A1E-8E2830A19C75}" type="slidenum">
              <a:rPr lang="en-US" altLang="zh-CN" sz="1400" smtClean="0"/>
              <a:pPr>
                <a:spcBef>
                  <a:spcPct val="0"/>
                </a:spcBef>
                <a:buClrTx/>
                <a:buSzTx/>
                <a:buFontTx/>
                <a:buNone/>
              </a:pPr>
              <a:t>40</a:t>
            </a:fld>
            <a:endParaRPr lang="en-US" altLang="zh-CN" sz="1400" smtClean="0"/>
          </a:p>
        </p:txBody>
      </p:sp>
      <p:sp>
        <p:nvSpPr>
          <p:cNvPr id="245762" name="Rectangle 2"/>
          <p:cNvSpPr>
            <a:spLocks noGrp="1" noChangeArrowheads="1"/>
          </p:cNvSpPr>
          <p:nvPr>
            <p:ph type="title"/>
          </p:nvPr>
        </p:nvSpPr>
        <p:spPr>
          <a:xfrm>
            <a:off x="533400" y="411163"/>
            <a:ext cx="8397875" cy="831850"/>
          </a:xfrm>
        </p:spPr>
        <p:txBody>
          <a:bodyPr/>
          <a:lstStyle/>
          <a:p>
            <a:pPr>
              <a:defRPr/>
            </a:pPr>
            <a:r>
              <a:rPr lang="en-US" altLang="zh-CN" sz="2800" dirty="0" smtClean="0">
                <a:solidFill>
                  <a:srgbClr val="008000"/>
                </a:solidFill>
              </a:rPr>
              <a:t>B. </a:t>
            </a:r>
            <a:r>
              <a:rPr lang="zh-CN" altLang="en-US" sz="2800" dirty="0" smtClean="0">
                <a:solidFill>
                  <a:srgbClr val="008000"/>
                </a:solidFill>
              </a:rPr>
              <a:t>对等模式</a:t>
            </a:r>
            <a:r>
              <a:rPr lang="en-US" altLang="zh-CN" sz="2800" dirty="0" smtClean="0">
                <a:solidFill>
                  <a:srgbClr val="008000"/>
                </a:solidFill>
              </a:rPr>
              <a:t>(point to point model</a:t>
            </a:r>
            <a:r>
              <a:rPr lang="zh-CN" altLang="en-US" sz="2800" dirty="0" smtClean="0">
                <a:solidFill>
                  <a:srgbClr val="008000"/>
                </a:solidFill>
              </a:rPr>
              <a:t>，</a:t>
            </a:r>
            <a:r>
              <a:rPr lang="en-US" altLang="zh-CN" sz="2800" dirty="0" smtClean="0">
                <a:solidFill>
                  <a:srgbClr val="008000"/>
                </a:solidFill>
              </a:rPr>
              <a:t>P2P)</a:t>
            </a:r>
            <a:endParaRPr lang="zh-CN" altLang="en-US" sz="2800" dirty="0">
              <a:solidFill>
                <a:srgbClr val="008000"/>
              </a:solidFill>
            </a:endParaRPr>
          </a:p>
        </p:txBody>
      </p:sp>
      <p:sp>
        <p:nvSpPr>
          <p:cNvPr id="245763" name="Rectangle 3"/>
          <p:cNvSpPr>
            <a:spLocks noGrp="1" noChangeArrowheads="1"/>
          </p:cNvSpPr>
          <p:nvPr>
            <p:ph type="body" idx="1"/>
          </p:nvPr>
        </p:nvSpPr>
        <p:spPr>
          <a:xfrm>
            <a:off x="533400" y="1489075"/>
            <a:ext cx="8397875" cy="4759325"/>
          </a:xfrm>
        </p:spPr>
        <p:txBody>
          <a:bodyPr/>
          <a:lstStyle/>
          <a:p>
            <a:pPr marL="0" indent="0" eaLnBrk="1">
              <a:lnSpc>
                <a:spcPct val="135000"/>
              </a:lnSpc>
              <a:buClr>
                <a:srgbClr val="4D4D4D"/>
              </a:buClr>
              <a:buFont typeface="Wingdings" panose="05000000000000000000" pitchFamily="2" charset="2"/>
              <a:buNone/>
              <a:defRPr/>
            </a:pPr>
            <a:r>
              <a:rPr lang="zh-CN" altLang="en-US" b="1" dirty="0" smtClean="0">
                <a:solidFill>
                  <a:srgbClr val="FF0000"/>
                </a:solidFill>
              </a:rPr>
              <a:t>最小</a:t>
            </a:r>
            <a:r>
              <a:rPr lang="zh-CN" altLang="en-US" b="1" dirty="0">
                <a:solidFill>
                  <a:srgbClr val="FF0000"/>
                </a:solidFill>
              </a:rPr>
              <a:t>限度</a:t>
            </a:r>
            <a:r>
              <a:rPr lang="en-US" altLang="zh-CN" b="1" dirty="0">
                <a:solidFill>
                  <a:srgbClr val="FF0000"/>
                </a:solidFill>
              </a:rPr>
              <a:t>(</a:t>
            </a:r>
            <a:r>
              <a:rPr lang="zh-CN" altLang="en-US" b="1" dirty="0">
                <a:solidFill>
                  <a:srgbClr val="FF0000"/>
                </a:solidFill>
              </a:rPr>
              <a:t>或不</a:t>
            </a:r>
            <a:r>
              <a:rPr lang="en-US" altLang="zh-CN" b="1" dirty="0">
                <a:solidFill>
                  <a:srgbClr val="FF0000"/>
                </a:solidFill>
              </a:rPr>
              <a:t>)</a:t>
            </a:r>
            <a:r>
              <a:rPr lang="zh-CN" altLang="en-US" b="1" dirty="0">
                <a:solidFill>
                  <a:srgbClr val="FF0000"/>
                </a:solidFill>
              </a:rPr>
              <a:t>使用专用服务器。</a:t>
            </a:r>
            <a:r>
              <a:rPr lang="zh-CN" altLang="en-US" b="1" dirty="0"/>
              <a:t>例如，</a:t>
            </a:r>
            <a:r>
              <a:rPr lang="en-US" altLang="zh-CN" b="1" dirty="0"/>
              <a:t>P2P</a:t>
            </a:r>
            <a:r>
              <a:rPr lang="zh-CN" altLang="en-US" b="1" dirty="0"/>
              <a:t>对等文件共享应用程序。</a:t>
            </a:r>
          </a:p>
          <a:p>
            <a:pPr marL="0" indent="0" eaLnBrk="1">
              <a:lnSpc>
                <a:spcPct val="135000"/>
              </a:lnSpc>
              <a:buClr>
                <a:srgbClr val="4D4D4D"/>
              </a:buClr>
              <a:buFont typeface="Wingdings" panose="05000000000000000000" pitchFamily="2" charset="2"/>
              <a:buNone/>
              <a:defRPr/>
            </a:pPr>
            <a:endParaRPr lang="en-US" altLang="zh-CN" b="1" dirty="0" smtClean="0">
              <a:solidFill>
                <a:schemeClr val="accent2"/>
              </a:solidFill>
            </a:endParaRPr>
          </a:p>
          <a:p>
            <a:pPr marL="0" indent="0" eaLnBrk="1">
              <a:lnSpc>
                <a:spcPct val="135000"/>
              </a:lnSpc>
              <a:buClr>
                <a:srgbClr val="4D4D4D"/>
              </a:buClr>
              <a:buFont typeface="Wingdings" panose="05000000000000000000" pitchFamily="2" charset="2"/>
              <a:buNone/>
              <a:defRPr/>
            </a:pPr>
            <a:r>
              <a:rPr lang="zh-CN" altLang="en-US" b="1" dirty="0" smtClean="0">
                <a:solidFill>
                  <a:schemeClr val="accent2"/>
                </a:solidFill>
              </a:rPr>
              <a:t>特点 </a:t>
            </a:r>
            <a:r>
              <a:rPr lang="zh-CN" altLang="en-US" b="1" dirty="0">
                <a:solidFill>
                  <a:schemeClr val="accent2"/>
                </a:solidFill>
              </a:rPr>
              <a:t>：</a:t>
            </a:r>
            <a:r>
              <a:rPr lang="zh-CN" altLang="en-US" b="1" dirty="0"/>
              <a:t>端系统中运行的</a:t>
            </a:r>
            <a:r>
              <a:rPr lang="zh-CN" altLang="en-US" b="1" dirty="0">
                <a:solidFill>
                  <a:srgbClr val="FF33CC"/>
                </a:solidFill>
              </a:rPr>
              <a:t>对等应用程序</a:t>
            </a:r>
            <a:r>
              <a:rPr lang="zh-CN" altLang="en-US" b="1" dirty="0"/>
              <a:t>同时起客户机和服务器程序的</a:t>
            </a:r>
            <a:r>
              <a:rPr lang="zh-CN" altLang="en-US" b="1" dirty="0">
                <a:hlinkClick r:id="" action="ppaction://customshow?id=54&amp;return=true"/>
              </a:rPr>
              <a:t>双重作用</a:t>
            </a:r>
            <a:r>
              <a:rPr lang="zh-CN" altLang="en-US" b="1" dirty="0"/>
              <a:t>。</a:t>
            </a:r>
          </a:p>
          <a:p>
            <a:pPr lvl="1" eaLnBrk="1">
              <a:lnSpc>
                <a:spcPct val="135000"/>
              </a:lnSpc>
              <a:buClr>
                <a:srgbClr val="FF0066"/>
              </a:buClr>
              <a:defRPr/>
            </a:pPr>
            <a:r>
              <a:rPr lang="zh-CN" altLang="en-US" sz="2400" b="1" dirty="0"/>
              <a:t>向另一个对等机请求文件时，起客户机作用；</a:t>
            </a:r>
          </a:p>
          <a:p>
            <a:pPr lvl="1" eaLnBrk="1">
              <a:lnSpc>
                <a:spcPct val="135000"/>
              </a:lnSpc>
              <a:buClr>
                <a:srgbClr val="FF0066"/>
              </a:buClr>
              <a:defRPr/>
            </a:pPr>
            <a:r>
              <a:rPr lang="zh-CN" altLang="en-US" sz="2400" b="1" dirty="0"/>
              <a:t>向另一个对等机发送文件时，起服务器作用。 </a:t>
            </a:r>
          </a:p>
          <a:p>
            <a:pPr eaLnBrk="1">
              <a:lnSpc>
                <a:spcPct val="120000"/>
              </a:lnSpc>
              <a:defRPr/>
            </a:pPr>
            <a:endParaRPr lang="zh-CN" altLang="en-US" b="1" dirty="0"/>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77FFA18-0114-4B46-8578-712F142EC67A}" type="slidenum">
              <a:rPr lang="en-US" altLang="zh-CN" sz="1400" smtClean="0"/>
              <a:pPr>
                <a:spcBef>
                  <a:spcPct val="0"/>
                </a:spcBef>
                <a:buClrTx/>
                <a:buSzTx/>
                <a:buFontTx/>
                <a:buNone/>
              </a:pPr>
              <a:t>41</a:t>
            </a:fld>
            <a:endParaRPr lang="en-US" altLang="zh-CN" sz="1400" smtClean="0"/>
          </a:p>
        </p:txBody>
      </p:sp>
      <p:sp>
        <p:nvSpPr>
          <p:cNvPr id="246786" name="Rectangle 2"/>
          <p:cNvSpPr>
            <a:spLocks noGrp="1" noChangeArrowheads="1"/>
          </p:cNvSpPr>
          <p:nvPr>
            <p:ph type="title"/>
          </p:nvPr>
        </p:nvSpPr>
        <p:spPr>
          <a:xfrm>
            <a:off x="533400" y="411163"/>
            <a:ext cx="8397875" cy="831850"/>
          </a:xfrm>
        </p:spPr>
        <p:txBody>
          <a:bodyPr/>
          <a:lstStyle/>
          <a:p>
            <a:pPr>
              <a:defRPr/>
            </a:pPr>
            <a:r>
              <a:rPr lang="en-US" altLang="zh-CN" dirty="0">
                <a:solidFill>
                  <a:srgbClr val="008000"/>
                </a:solidFill>
              </a:rPr>
              <a:t>1.2.2  </a:t>
            </a:r>
            <a:r>
              <a:rPr lang="zh-CN" altLang="en-US" dirty="0" smtClean="0">
                <a:solidFill>
                  <a:srgbClr val="008000"/>
                </a:solidFill>
              </a:rPr>
              <a:t>无</a:t>
            </a:r>
            <a:r>
              <a:rPr lang="zh-CN" altLang="en-US" dirty="0">
                <a:solidFill>
                  <a:srgbClr val="008000"/>
                </a:solidFill>
              </a:rPr>
              <a:t>连接和面向连接的服务</a:t>
            </a:r>
            <a:r>
              <a:rPr lang="zh-CN" altLang="en-US" dirty="0"/>
              <a:t> </a:t>
            </a:r>
          </a:p>
        </p:txBody>
      </p:sp>
      <p:sp>
        <p:nvSpPr>
          <p:cNvPr id="246787" name="Rectangle 3"/>
          <p:cNvSpPr>
            <a:spLocks noGrp="1" noChangeArrowheads="1"/>
          </p:cNvSpPr>
          <p:nvPr>
            <p:ph type="body" idx="1"/>
          </p:nvPr>
        </p:nvSpPr>
        <p:spPr>
          <a:xfrm>
            <a:off x="533400" y="1657350"/>
            <a:ext cx="7772400" cy="4591050"/>
          </a:xfrm>
        </p:spPr>
        <p:txBody>
          <a:bodyPr/>
          <a:lstStyle/>
          <a:p>
            <a:pPr marL="0" indent="0" eaLnBrk="1">
              <a:lnSpc>
                <a:spcPct val="120000"/>
              </a:lnSpc>
              <a:buFont typeface="Wingdings" panose="05000000000000000000" pitchFamily="2" charset="2"/>
              <a:buNone/>
              <a:defRPr/>
            </a:pPr>
            <a:r>
              <a:rPr lang="zh-CN" altLang="en-US" sz="2800" b="1" dirty="0" smtClean="0"/>
              <a:t>端系统</a:t>
            </a:r>
            <a:r>
              <a:rPr lang="zh-CN" altLang="en-US" sz="2800" b="1" dirty="0"/>
              <a:t>之间通过使用因特网提供的服务传输报文，进行通信</a:t>
            </a:r>
            <a:r>
              <a:rPr lang="zh-CN" altLang="en-US" sz="2800" b="1" dirty="0" smtClean="0"/>
              <a:t>。</a:t>
            </a:r>
            <a:endParaRPr lang="en-US" altLang="zh-CN" sz="2800" b="1" dirty="0" smtClean="0"/>
          </a:p>
          <a:p>
            <a:pPr marL="0" indent="0" eaLnBrk="1">
              <a:lnSpc>
                <a:spcPct val="120000"/>
              </a:lnSpc>
              <a:buFont typeface="Wingdings" panose="05000000000000000000" pitchFamily="2" charset="2"/>
              <a:buNone/>
              <a:defRPr/>
            </a:pPr>
            <a:endParaRPr lang="zh-CN" altLang="en-US" b="1" dirty="0"/>
          </a:p>
          <a:p>
            <a:pPr marL="0" indent="0" eaLnBrk="1">
              <a:lnSpc>
                <a:spcPct val="120000"/>
              </a:lnSpc>
              <a:buClr>
                <a:srgbClr val="4D4D4D"/>
              </a:buClr>
              <a:buNone/>
              <a:defRPr/>
            </a:pPr>
            <a:r>
              <a:rPr lang="zh-CN" altLang="en-US" sz="2800" b="1" dirty="0" smtClean="0">
                <a:solidFill>
                  <a:schemeClr val="accent2"/>
                </a:solidFill>
              </a:rPr>
              <a:t>因特网</a:t>
            </a:r>
            <a:r>
              <a:rPr lang="zh-CN" altLang="en-US" sz="2800" b="1" dirty="0">
                <a:solidFill>
                  <a:schemeClr val="accent2"/>
                </a:solidFill>
              </a:rPr>
              <a:t>服务类型</a:t>
            </a:r>
          </a:p>
          <a:p>
            <a:pPr marL="457200" indent="-457200" eaLnBrk="1">
              <a:lnSpc>
                <a:spcPct val="120000"/>
              </a:lnSpc>
              <a:buFont typeface="+mj-lt"/>
              <a:buAutoNum type="arabicPeriod"/>
              <a:defRPr/>
            </a:pPr>
            <a:r>
              <a:rPr lang="zh-CN" altLang="en-US" b="1" dirty="0" smtClean="0">
                <a:hlinkClick r:id="" action="ppaction://customshow?id=10&amp;return=true"/>
              </a:rPr>
              <a:t>面向</a:t>
            </a:r>
            <a:r>
              <a:rPr lang="zh-CN" altLang="en-US" b="1" dirty="0">
                <a:hlinkClick r:id="" action="ppaction://customshow?id=10&amp;return=true"/>
              </a:rPr>
              <a:t>连接服务</a:t>
            </a:r>
            <a:r>
              <a:rPr lang="zh-CN" altLang="en-US" b="1" dirty="0"/>
              <a:t>（</a:t>
            </a:r>
            <a:r>
              <a:rPr lang="en-US" altLang="zh-CN" b="1" dirty="0"/>
              <a:t>connection-oriented service) </a:t>
            </a:r>
          </a:p>
          <a:p>
            <a:pPr marL="457200" indent="-457200" eaLnBrk="1">
              <a:lnSpc>
                <a:spcPct val="120000"/>
              </a:lnSpc>
              <a:buFont typeface="+mj-lt"/>
              <a:buAutoNum type="arabicPeriod"/>
              <a:defRPr/>
            </a:pPr>
            <a:r>
              <a:rPr lang="zh-CN" altLang="en-US" b="1" dirty="0" smtClean="0">
                <a:hlinkClick r:id="" action="ppaction://customshow?id=11&amp;return=true"/>
              </a:rPr>
              <a:t>无</a:t>
            </a:r>
            <a:r>
              <a:rPr lang="zh-CN" altLang="en-US" b="1" dirty="0">
                <a:hlinkClick r:id="" action="ppaction://customshow?id=11&amp;return=true"/>
              </a:rPr>
              <a:t>连接服务</a:t>
            </a:r>
            <a:r>
              <a:rPr lang="zh-CN" altLang="en-US" b="1" dirty="0"/>
              <a:t>（</a:t>
            </a:r>
            <a:r>
              <a:rPr lang="en-US" altLang="zh-CN" b="1" dirty="0"/>
              <a:t>connectionless service</a:t>
            </a:r>
            <a:r>
              <a:rPr lang="zh-CN" altLang="en-US" b="1" dirty="0"/>
              <a:t>）</a:t>
            </a:r>
            <a:r>
              <a:rPr lang="zh-CN" altLang="en-US" dirty="0"/>
              <a:t> </a:t>
            </a:r>
          </a:p>
          <a:p>
            <a:pPr marL="0" indent="0" eaLnBrk="1">
              <a:lnSpc>
                <a:spcPct val="120000"/>
              </a:lnSpc>
              <a:defRPr/>
            </a:pPr>
            <a:endParaRPr lang="zh-CN" altLang="en-US" dirty="0"/>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53DCE0F-FD8E-4390-8F1A-BB88C8CB9EEF}" type="slidenum">
              <a:rPr lang="en-US" altLang="zh-CN" sz="1400" smtClean="0"/>
              <a:pPr>
                <a:spcBef>
                  <a:spcPct val="0"/>
                </a:spcBef>
                <a:buClrTx/>
                <a:buSzTx/>
                <a:buFontTx/>
                <a:buNone/>
              </a:pPr>
              <a:t>42</a:t>
            </a:fld>
            <a:endParaRPr lang="en-US" altLang="zh-CN" sz="1400" smtClean="0"/>
          </a:p>
        </p:txBody>
      </p:sp>
      <p:sp>
        <p:nvSpPr>
          <p:cNvPr id="247810" name="Rectangle 2"/>
          <p:cNvSpPr>
            <a:spLocks noGrp="1" noChangeArrowheads="1"/>
          </p:cNvSpPr>
          <p:nvPr>
            <p:ph type="title"/>
          </p:nvPr>
        </p:nvSpPr>
        <p:spPr>
          <a:xfrm>
            <a:off x="533400" y="652463"/>
            <a:ext cx="7772400" cy="968375"/>
          </a:xfrm>
        </p:spPr>
        <p:txBody>
          <a:bodyPr/>
          <a:lstStyle/>
          <a:p>
            <a:pPr>
              <a:defRPr/>
            </a:pPr>
            <a:r>
              <a:rPr lang="en-US" altLang="zh-CN" sz="3200" dirty="0">
                <a:solidFill>
                  <a:srgbClr val="008000"/>
                </a:solidFill>
              </a:rPr>
              <a:t>A</a:t>
            </a:r>
            <a:r>
              <a:rPr lang="zh-CN" altLang="en-US" sz="3200" dirty="0" smtClean="0">
                <a:solidFill>
                  <a:srgbClr val="008000"/>
                </a:solidFill>
              </a:rPr>
              <a:t>、</a:t>
            </a:r>
            <a:r>
              <a:rPr lang="zh-CN" altLang="en-US" sz="3200" dirty="0">
                <a:solidFill>
                  <a:srgbClr val="008000"/>
                </a:solidFill>
              </a:rPr>
              <a:t>面向连接服务</a:t>
            </a:r>
            <a:r>
              <a:rPr lang="zh-CN" altLang="en-US" sz="3200" dirty="0"/>
              <a:t> </a:t>
            </a:r>
          </a:p>
        </p:txBody>
      </p:sp>
      <p:sp>
        <p:nvSpPr>
          <p:cNvPr id="50180" name="Rectangle 3"/>
          <p:cNvSpPr>
            <a:spLocks noGrp="1" noChangeArrowheads="1"/>
          </p:cNvSpPr>
          <p:nvPr>
            <p:ph type="body" idx="1"/>
          </p:nvPr>
        </p:nvSpPr>
        <p:spPr>
          <a:xfrm>
            <a:off x="533400" y="1714500"/>
            <a:ext cx="8131175" cy="4865688"/>
          </a:xfrm>
        </p:spPr>
        <p:txBody>
          <a:bodyPr/>
          <a:lstStyle/>
          <a:p>
            <a:pPr marL="0" indent="0" eaLnBrk="1">
              <a:lnSpc>
                <a:spcPct val="135000"/>
              </a:lnSpc>
              <a:buFont typeface="Wingdings" panose="05000000000000000000" pitchFamily="2" charset="2"/>
              <a:buNone/>
            </a:pPr>
            <a:r>
              <a:rPr lang="zh-CN" altLang="en-US" sz="2800" b="1" dirty="0" smtClean="0"/>
              <a:t>两个端系统之间交换数据时，要先通过“</a:t>
            </a:r>
            <a:r>
              <a:rPr lang="zh-CN" altLang="en-US" sz="2800" b="1" dirty="0" smtClean="0">
                <a:solidFill>
                  <a:srgbClr val="FF0000"/>
                </a:solidFill>
              </a:rPr>
              <a:t>握手过程</a:t>
            </a:r>
            <a:r>
              <a:rPr lang="zh-CN" altLang="en-US" sz="2800" b="1" dirty="0" smtClean="0"/>
              <a:t>”建立连接，然后才发送实际数据。</a:t>
            </a:r>
            <a:endParaRPr lang="en-US" altLang="zh-CN" sz="2800" b="1" dirty="0" smtClean="0"/>
          </a:p>
          <a:p>
            <a:pPr marL="0" indent="0" eaLnBrk="1">
              <a:lnSpc>
                <a:spcPct val="135000"/>
              </a:lnSpc>
              <a:buFont typeface="Wingdings" panose="05000000000000000000" pitchFamily="2" charset="2"/>
              <a:buNone/>
            </a:pPr>
            <a:r>
              <a:rPr lang="zh-CN" altLang="en-US" sz="2000" b="1" dirty="0" smtClean="0"/>
              <a:t> </a:t>
            </a:r>
          </a:p>
          <a:p>
            <a:pPr marL="0" indent="0" eaLnBrk="1">
              <a:lnSpc>
                <a:spcPct val="135000"/>
              </a:lnSpc>
              <a:buClr>
                <a:srgbClr val="4D4D4D"/>
              </a:buClr>
            </a:pPr>
            <a:r>
              <a:rPr lang="zh-CN" altLang="en-US" sz="2000" b="1" dirty="0" smtClean="0"/>
              <a:t> </a:t>
            </a:r>
            <a:r>
              <a:rPr lang="zh-CN" altLang="en-US" sz="2000" b="1" dirty="0" smtClean="0">
                <a:solidFill>
                  <a:schemeClr val="accent2"/>
                </a:solidFill>
              </a:rPr>
              <a:t>握手过程：</a:t>
            </a:r>
          </a:p>
          <a:p>
            <a:pPr marL="0" indent="0" eaLnBrk="1">
              <a:lnSpc>
                <a:spcPct val="135000"/>
              </a:lnSpc>
              <a:buFont typeface="Wingdings" panose="05000000000000000000" pitchFamily="2" charset="2"/>
              <a:buNone/>
            </a:pPr>
            <a:r>
              <a:rPr lang="zh-CN" altLang="en-US" sz="2000" b="1" dirty="0" smtClean="0">
                <a:solidFill>
                  <a:srgbClr val="FF0000"/>
                </a:solidFill>
              </a:rPr>
              <a:t>互相发送“控制”分组</a:t>
            </a:r>
            <a:r>
              <a:rPr lang="zh-CN" altLang="en-US" sz="2000" b="1" dirty="0" smtClean="0"/>
              <a:t>，使双方做好接收后面数据分组的准备，即</a:t>
            </a:r>
            <a:r>
              <a:rPr lang="zh-CN" altLang="en-US" sz="2000" b="1" dirty="0" smtClean="0">
                <a:solidFill>
                  <a:srgbClr val="FF0000"/>
                </a:solidFill>
              </a:rPr>
              <a:t>在两个端系统之间创建连接。</a:t>
            </a:r>
            <a:r>
              <a:rPr lang="zh-CN" altLang="en-US" sz="2000" b="1" dirty="0" smtClean="0"/>
              <a:t>例，</a:t>
            </a:r>
            <a:r>
              <a:rPr lang="zh-CN" altLang="en-US" sz="2000" b="1" dirty="0" smtClean="0">
                <a:hlinkClick r:id="" action="ppaction://customshow?id=4&amp;return=true"/>
              </a:rPr>
              <a:t>图</a:t>
            </a:r>
            <a:r>
              <a:rPr lang="en-US" altLang="zh-CN" sz="2000" b="1" dirty="0" smtClean="0">
                <a:hlinkClick r:id="" action="ppaction://customshow?id=4&amp;return=true"/>
              </a:rPr>
              <a:t>1- 2</a:t>
            </a:r>
            <a:r>
              <a:rPr lang="zh-CN" altLang="en-US" sz="2000" b="1" dirty="0" smtClean="0"/>
              <a:t>的</a:t>
            </a:r>
            <a:r>
              <a:rPr lang="en-US" altLang="zh-CN" sz="2000" b="1" dirty="0" smtClean="0"/>
              <a:t>Web</a:t>
            </a:r>
            <a:r>
              <a:rPr lang="zh-CN" altLang="en-US" sz="2000" b="1" dirty="0" smtClean="0"/>
              <a:t>交互。</a:t>
            </a:r>
          </a:p>
          <a:p>
            <a:pPr lvl="1" eaLnBrk="1">
              <a:lnSpc>
                <a:spcPct val="135000"/>
              </a:lnSpc>
            </a:pPr>
            <a:r>
              <a:rPr lang="zh-CN" altLang="en-US" b="1" dirty="0" smtClean="0"/>
              <a:t> 前两个报文是握手报文；</a:t>
            </a:r>
          </a:p>
          <a:p>
            <a:pPr lvl="1" eaLnBrk="1">
              <a:lnSpc>
                <a:spcPct val="135000"/>
              </a:lnSpc>
            </a:pPr>
            <a:r>
              <a:rPr lang="zh-CN" altLang="en-US" b="1" dirty="0" smtClean="0"/>
              <a:t> 后两个报文</a:t>
            </a:r>
            <a:r>
              <a:rPr lang="en-US" altLang="zh-CN" b="1" dirty="0" smtClean="0"/>
              <a:t>(GET</a:t>
            </a:r>
            <a:r>
              <a:rPr lang="zh-CN" altLang="en-US" b="1" dirty="0" smtClean="0"/>
              <a:t>报文和响应报文</a:t>
            </a:r>
            <a:r>
              <a:rPr lang="en-US" altLang="zh-CN" b="1" dirty="0" smtClean="0"/>
              <a:t>)</a:t>
            </a:r>
            <a:r>
              <a:rPr lang="zh-CN" altLang="en-US" b="1" dirty="0" smtClean="0"/>
              <a:t>含有实际数据。</a:t>
            </a:r>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DEF227B-32A3-4F46-B24A-961A1B819BF6}" type="slidenum">
              <a:rPr lang="en-US" altLang="zh-CN" sz="1400" smtClean="0"/>
              <a:pPr>
                <a:spcBef>
                  <a:spcPct val="0"/>
                </a:spcBef>
                <a:buClrTx/>
                <a:buSzTx/>
                <a:buFontTx/>
                <a:buNone/>
              </a:pPr>
              <a:t>43</a:t>
            </a:fld>
            <a:endParaRPr lang="en-US" altLang="zh-CN" sz="1400" smtClean="0"/>
          </a:p>
        </p:txBody>
      </p:sp>
      <p:sp>
        <p:nvSpPr>
          <p:cNvPr id="376834" name="Rectangle 2"/>
          <p:cNvSpPr>
            <a:spLocks noGrp="1" noChangeArrowheads="1"/>
          </p:cNvSpPr>
          <p:nvPr>
            <p:ph type="title"/>
          </p:nvPr>
        </p:nvSpPr>
        <p:spPr>
          <a:xfrm>
            <a:off x="533400" y="920750"/>
            <a:ext cx="7772400" cy="831850"/>
          </a:xfrm>
        </p:spPr>
        <p:txBody>
          <a:bodyPr/>
          <a:lstStyle/>
          <a:p>
            <a:pPr>
              <a:defRPr/>
            </a:pPr>
            <a:r>
              <a:rPr lang="zh-CN" altLang="en-US" sz="3200" dirty="0">
                <a:solidFill>
                  <a:srgbClr val="008000"/>
                </a:solidFill>
              </a:rPr>
              <a:t>面向连接服务特性：</a:t>
            </a:r>
          </a:p>
        </p:txBody>
      </p:sp>
      <p:sp>
        <p:nvSpPr>
          <p:cNvPr id="51204" name="Rectangle 3"/>
          <p:cNvSpPr>
            <a:spLocks noGrp="1" noChangeArrowheads="1"/>
          </p:cNvSpPr>
          <p:nvPr>
            <p:ph type="body" idx="1"/>
          </p:nvPr>
        </p:nvSpPr>
        <p:spPr>
          <a:xfrm>
            <a:off x="533400" y="1489075"/>
            <a:ext cx="8397875" cy="4759325"/>
          </a:xfrm>
        </p:spPr>
        <p:txBody>
          <a:bodyPr/>
          <a:lstStyle/>
          <a:p>
            <a:pPr eaLnBrk="1">
              <a:buClr>
                <a:srgbClr val="4D4D4D"/>
              </a:buClr>
            </a:pPr>
            <a:endParaRPr lang="zh-CN" altLang="en-US" sz="2800" b="1" dirty="0" smtClean="0">
              <a:solidFill>
                <a:schemeClr val="accent2"/>
              </a:solidFill>
              <a:sym typeface="Wingdings" panose="05000000000000000000" pitchFamily="2" charset="2"/>
            </a:endParaRPr>
          </a:p>
          <a:p>
            <a:pPr marL="514350" indent="-514350" eaLnBrk="1">
              <a:buFont typeface="+mj-lt"/>
              <a:buAutoNum type="arabicPeriod"/>
            </a:pPr>
            <a:r>
              <a:rPr lang="zh-CN" altLang="en-US" sz="2800" b="1" dirty="0" smtClean="0"/>
              <a:t>  </a:t>
            </a:r>
            <a:r>
              <a:rPr lang="zh-CN" altLang="en-US" sz="2800" b="1" dirty="0" smtClean="0">
                <a:hlinkClick r:id="" action="ppaction://customshow?id=7&amp;return=true"/>
              </a:rPr>
              <a:t>可靠的数据传送</a:t>
            </a:r>
            <a:r>
              <a:rPr lang="en-US" altLang="zh-CN" sz="2800" b="1" dirty="0" smtClean="0"/>
              <a:t>(reliable data transfer)</a:t>
            </a:r>
            <a:endParaRPr lang="zh-CN" altLang="en-US" sz="2800" b="1" dirty="0" smtClean="0"/>
          </a:p>
          <a:p>
            <a:pPr marL="514350" indent="-514350" eaLnBrk="1">
              <a:buFont typeface="+mj-lt"/>
              <a:buAutoNum type="arabicPeriod"/>
            </a:pPr>
            <a:r>
              <a:rPr lang="zh-CN" altLang="en-US" sz="2800" b="1" dirty="0" smtClean="0"/>
              <a:t>  </a:t>
            </a:r>
            <a:r>
              <a:rPr lang="zh-CN" altLang="en-US" sz="2800" b="1" dirty="0" smtClean="0">
                <a:hlinkClick r:id="" action="ppaction://customshow?id=8&amp;return=true"/>
              </a:rPr>
              <a:t>流控制</a:t>
            </a:r>
            <a:r>
              <a:rPr lang="en-US" altLang="zh-CN" sz="2800" b="1" dirty="0" smtClean="0"/>
              <a:t>(flow control)</a:t>
            </a:r>
            <a:endParaRPr lang="zh-CN" altLang="en-US" sz="2800" b="1" dirty="0" smtClean="0"/>
          </a:p>
          <a:p>
            <a:pPr marL="514350" indent="-514350" eaLnBrk="1">
              <a:buFont typeface="+mj-lt"/>
              <a:buAutoNum type="arabicPeriod"/>
            </a:pPr>
            <a:r>
              <a:rPr lang="zh-CN" altLang="en-US" sz="2800" b="1" dirty="0" smtClean="0"/>
              <a:t>  </a:t>
            </a:r>
            <a:r>
              <a:rPr lang="zh-CN" altLang="en-US" sz="2800" b="1" dirty="0" smtClean="0">
                <a:hlinkClick r:id="" action="ppaction://customshow?id=9&amp;return=true"/>
              </a:rPr>
              <a:t>拥塞控制</a:t>
            </a:r>
            <a:r>
              <a:rPr lang="en-US" altLang="zh-CN" sz="2800" b="1" dirty="0" smtClean="0"/>
              <a:t>(congestion control)</a:t>
            </a:r>
            <a:endParaRPr lang="zh-CN" altLang="en-US" sz="2800" b="1" dirty="0" smtClean="0"/>
          </a:p>
          <a:p>
            <a:pPr eaLnBrk="1"/>
            <a:endParaRPr lang="zh-CN" altLang="en-US" sz="2800" b="1" dirty="0" smtClean="0">
              <a:latin typeface="方正大标宋简体" panose="02010601030101010101" pitchFamily="2" charset="-122"/>
              <a:ea typeface="方正大标宋简体" panose="02010601030101010101" pitchFamily="2" charset="-122"/>
            </a:endParaRPr>
          </a:p>
        </p:txBody>
      </p:sp>
      <p:sp>
        <p:nvSpPr>
          <p:cNvPr id="376836" name="AutoShape 4"/>
          <p:cNvSpPr>
            <a:spLocks noChangeArrowheads="1"/>
          </p:cNvSpPr>
          <p:nvPr/>
        </p:nvSpPr>
        <p:spPr bwMode="auto">
          <a:xfrm>
            <a:off x="4868863" y="4246563"/>
            <a:ext cx="2238375" cy="1317625"/>
          </a:xfrm>
          <a:prstGeom prst="wedgeRoundRectCallout">
            <a:avLst>
              <a:gd name="adj1" fmla="val -75870"/>
              <a:gd name="adj2" fmla="val -89681"/>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rgbClr val="FF0000"/>
                </a:solidFill>
                <a:latin typeface="微软雅黑" panose="020B0503020204020204" pitchFamily="34" charset="-122"/>
                <a:ea typeface="微软雅黑" panose="020B0503020204020204" pitchFamily="34" charset="-122"/>
              </a:rPr>
              <a:t>有些面向连接服务可能只具备其中一些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6836"/>
                                        </p:tgtEl>
                                        <p:attrNameLst>
                                          <p:attrName>style.visibility</p:attrName>
                                        </p:attrNameLst>
                                      </p:cBhvr>
                                      <p:to>
                                        <p:strVal val="visible"/>
                                      </p:to>
                                    </p:set>
                                    <p:animEffect transition="in" filter="wipe(down)">
                                      <p:cBhvr>
                                        <p:cTn id="7" dur="500"/>
                                        <p:tgtEl>
                                          <p:spTgt spid="376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8D9556F-FE1F-4284-8CDC-EA26D7017A76}"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44</a:t>
            </a:fld>
            <a:endParaRPr lang="en-US" altLang="zh-CN" sz="1400" smtClean="0">
              <a:latin typeface="微软雅黑" panose="020B0503020204020204" pitchFamily="34" charset="-122"/>
              <a:ea typeface="微软雅黑" panose="020B0503020204020204" pitchFamily="34" charset="-122"/>
            </a:endParaRPr>
          </a:p>
        </p:txBody>
      </p:sp>
      <p:sp>
        <p:nvSpPr>
          <p:cNvPr id="248834" name="Rectangle 2"/>
          <p:cNvSpPr>
            <a:spLocks noGrp="1" noChangeArrowheads="1"/>
          </p:cNvSpPr>
          <p:nvPr>
            <p:ph type="title"/>
          </p:nvPr>
        </p:nvSpPr>
        <p:spPr>
          <a:xfrm>
            <a:off x="454025" y="793750"/>
            <a:ext cx="7772400" cy="831850"/>
          </a:xfrm>
        </p:spPr>
        <p:txBody>
          <a:bodyPr/>
          <a:lstStyle/>
          <a:p>
            <a:pPr>
              <a:defRPr/>
            </a:pPr>
            <a:r>
              <a:rPr lang="zh-CN" altLang="en-US" sz="2800" dirty="0">
                <a:solidFill>
                  <a:srgbClr val="008000"/>
                </a:solidFill>
              </a:rPr>
              <a:t>（</a:t>
            </a:r>
            <a:r>
              <a:rPr lang="en-US" altLang="zh-CN" sz="2800" dirty="0">
                <a:solidFill>
                  <a:srgbClr val="008000"/>
                </a:solidFill>
              </a:rPr>
              <a:t>1</a:t>
            </a:r>
            <a:r>
              <a:rPr lang="zh-CN" altLang="en-US" sz="2800" dirty="0">
                <a:solidFill>
                  <a:srgbClr val="008000"/>
                </a:solidFill>
              </a:rPr>
              <a:t>）可靠的数据</a:t>
            </a:r>
            <a:r>
              <a:rPr lang="zh-CN" altLang="en-US" sz="2800" dirty="0" smtClean="0">
                <a:solidFill>
                  <a:srgbClr val="008000"/>
                </a:solidFill>
              </a:rPr>
              <a:t>传送</a:t>
            </a:r>
            <a:endParaRPr lang="zh-CN" altLang="en-US" sz="2800" dirty="0">
              <a:solidFill>
                <a:srgbClr val="008000"/>
              </a:solidFill>
            </a:endParaRPr>
          </a:p>
        </p:txBody>
      </p:sp>
      <p:sp>
        <p:nvSpPr>
          <p:cNvPr id="52228" name="Rectangle 3"/>
          <p:cNvSpPr>
            <a:spLocks noGrp="1" noChangeArrowheads="1"/>
          </p:cNvSpPr>
          <p:nvPr>
            <p:ph type="body" idx="1"/>
          </p:nvPr>
        </p:nvSpPr>
        <p:spPr>
          <a:xfrm>
            <a:off x="533400" y="1790700"/>
            <a:ext cx="8074025" cy="4457701"/>
          </a:xfrm>
        </p:spPr>
        <p:txBody>
          <a:bodyPr/>
          <a:lstStyle/>
          <a:p>
            <a:pPr marL="0" indent="0" eaLnBrk="1">
              <a:lnSpc>
                <a:spcPct val="120000"/>
              </a:lnSpc>
              <a:buFont typeface="Wingdings" panose="05000000000000000000" pitchFamily="2" charset="2"/>
              <a:buNone/>
            </a:pPr>
            <a:r>
              <a:rPr lang="zh-CN" altLang="en-US" sz="2800" b="1" dirty="0" smtClean="0"/>
              <a:t>应用程序通过该连接可以</a:t>
            </a:r>
            <a:r>
              <a:rPr lang="zh-CN" altLang="en-US" sz="2800" b="1" dirty="0" smtClean="0">
                <a:solidFill>
                  <a:srgbClr val="FF0000"/>
                </a:solidFill>
              </a:rPr>
              <a:t>无差错、按序地传递</a:t>
            </a:r>
            <a:r>
              <a:rPr lang="zh-CN" altLang="en-US" sz="2800" b="1" dirty="0" smtClean="0"/>
              <a:t>所有数据。</a:t>
            </a:r>
            <a:endParaRPr lang="en-US" altLang="zh-CN" sz="2800" b="1" dirty="0" smtClean="0"/>
          </a:p>
          <a:p>
            <a:pPr marL="0" indent="0" eaLnBrk="1">
              <a:lnSpc>
                <a:spcPct val="120000"/>
              </a:lnSpc>
              <a:buFont typeface="Wingdings" panose="05000000000000000000" pitchFamily="2" charset="2"/>
              <a:buNone/>
            </a:pPr>
            <a:endParaRPr lang="en-US" altLang="zh-CN" sz="2800" b="1" dirty="0" smtClean="0"/>
          </a:p>
          <a:p>
            <a:pPr marL="0" indent="0" eaLnBrk="1">
              <a:lnSpc>
                <a:spcPct val="120000"/>
              </a:lnSpc>
              <a:buClr>
                <a:srgbClr val="4D4D4D"/>
              </a:buClr>
            </a:pPr>
            <a:r>
              <a:rPr lang="zh-CN" altLang="en-US" b="1" i="1" dirty="0" smtClean="0"/>
              <a:t> </a:t>
            </a:r>
            <a:r>
              <a:rPr lang="zh-CN" altLang="en-US" b="1" dirty="0" smtClean="0">
                <a:solidFill>
                  <a:schemeClr val="accent2"/>
                </a:solidFill>
              </a:rPr>
              <a:t>确认：</a:t>
            </a:r>
            <a:r>
              <a:rPr lang="zh-CN" altLang="en-US" b="1" dirty="0" smtClean="0"/>
              <a:t>当接收端</a:t>
            </a:r>
            <a:r>
              <a:rPr lang="zh-CN" altLang="en-US" b="1" dirty="0" smtClean="0">
                <a:solidFill>
                  <a:srgbClr val="FF0000"/>
                </a:solidFill>
              </a:rPr>
              <a:t>收到</a:t>
            </a:r>
            <a:r>
              <a:rPr lang="zh-CN" altLang="en-US" b="1" dirty="0" smtClean="0"/>
              <a:t>发送端发送的</a:t>
            </a:r>
            <a:r>
              <a:rPr lang="zh-CN" altLang="en-US" b="1" dirty="0" smtClean="0">
                <a:solidFill>
                  <a:srgbClr val="FF0000"/>
                </a:solidFill>
              </a:rPr>
              <a:t>分组时，要回发一个“确认”</a:t>
            </a:r>
            <a:r>
              <a:rPr lang="en-US" altLang="zh-CN" b="1" dirty="0" smtClean="0">
                <a:solidFill>
                  <a:srgbClr val="FF0000"/>
                </a:solidFill>
              </a:rPr>
              <a:t>ACK</a:t>
            </a:r>
            <a:r>
              <a:rPr lang="zh-CN" altLang="en-US" b="1" dirty="0" smtClean="0"/>
              <a:t>，使发送端知道相应的分组已被接收。</a:t>
            </a:r>
            <a:endParaRPr lang="en-US" altLang="zh-CN" b="1" dirty="0" smtClean="0"/>
          </a:p>
          <a:p>
            <a:pPr marL="0" indent="0" eaLnBrk="1">
              <a:lnSpc>
                <a:spcPct val="120000"/>
              </a:lnSpc>
              <a:buClr>
                <a:srgbClr val="4D4D4D"/>
              </a:buClr>
            </a:pPr>
            <a:r>
              <a:rPr lang="zh-CN" altLang="en-US" b="1" dirty="0" smtClean="0">
                <a:solidFill>
                  <a:schemeClr val="accent2"/>
                </a:solidFill>
              </a:rPr>
              <a:t> 重传：</a:t>
            </a:r>
            <a:r>
              <a:rPr lang="zh-CN" altLang="en-US" b="1" dirty="0" smtClean="0"/>
              <a:t>如果</a:t>
            </a:r>
            <a:r>
              <a:rPr lang="zh-CN" altLang="en-US" b="1" dirty="0" smtClean="0">
                <a:solidFill>
                  <a:srgbClr val="FF0000"/>
                </a:solidFill>
              </a:rPr>
              <a:t>发送端系统没有收到任何“确认”</a:t>
            </a:r>
            <a:r>
              <a:rPr lang="zh-CN" altLang="en-US" b="1" dirty="0" smtClean="0"/>
              <a:t>，认为发送的分组没有被接收方收到，</a:t>
            </a:r>
            <a:r>
              <a:rPr lang="zh-CN" altLang="en-US" b="1" dirty="0" smtClean="0">
                <a:solidFill>
                  <a:srgbClr val="FF0000"/>
                </a:solidFill>
              </a:rPr>
              <a:t>重传该分组</a:t>
            </a:r>
            <a:r>
              <a:rPr lang="zh-CN" altLang="en-US" b="1" dirty="0" smtClean="0"/>
              <a:t>。</a:t>
            </a:r>
          </a:p>
        </p:txBody>
      </p:sp>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C72286C-99C0-40AA-8252-82BBCB48033A}" type="slidenum">
              <a:rPr lang="en-US" altLang="zh-CN" sz="1400" smtClean="0"/>
              <a:pPr>
                <a:spcBef>
                  <a:spcPct val="0"/>
                </a:spcBef>
                <a:buClrTx/>
                <a:buSzTx/>
                <a:buFontTx/>
                <a:buNone/>
              </a:pPr>
              <a:t>45</a:t>
            </a:fld>
            <a:endParaRPr lang="en-US" altLang="zh-CN" sz="1400" smtClean="0"/>
          </a:p>
        </p:txBody>
      </p:sp>
      <p:sp>
        <p:nvSpPr>
          <p:cNvPr id="249858" name="Rectangle 2"/>
          <p:cNvSpPr>
            <a:spLocks noGrp="1" noChangeArrowheads="1"/>
          </p:cNvSpPr>
          <p:nvPr>
            <p:ph type="title"/>
          </p:nvPr>
        </p:nvSpPr>
        <p:spPr>
          <a:xfrm>
            <a:off x="533400" y="814388"/>
            <a:ext cx="7772400" cy="831850"/>
          </a:xfrm>
        </p:spPr>
        <p:txBody>
          <a:bodyPr/>
          <a:lstStyle/>
          <a:p>
            <a:pPr>
              <a:defRPr/>
            </a:pPr>
            <a:r>
              <a:rPr lang="zh-CN" altLang="en-US" sz="2800" dirty="0">
                <a:solidFill>
                  <a:srgbClr val="008000"/>
                </a:solidFill>
              </a:rPr>
              <a:t>（</a:t>
            </a:r>
            <a:r>
              <a:rPr lang="en-US" altLang="zh-CN" sz="2800" dirty="0">
                <a:solidFill>
                  <a:srgbClr val="008000"/>
                </a:solidFill>
              </a:rPr>
              <a:t>2</a:t>
            </a:r>
            <a:r>
              <a:rPr lang="zh-CN" altLang="en-US" sz="2800" dirty="0">
                <a:solidFill>
                  <a:srgbClr val="008000"/>
                </a:solidFill>
              </a:rPr>
              <a:t>）</a:t>
            </a:r>
            <a:r>
              <a:rPr lang="zh-CN" altLang="en-US" sz="2800" dirty="0" smtClean="0">
                <a:solidFill>
                  <a:srgbClr val="008000"/>
                </a:solidFill>
              </a:rPr>
              <a:t>流控制</a:t>
            </a:r>
            <a:endParaRPr lang="zh-CN" altLang="en-US" sz="2800" dirty="0">
              <a:solidFill>
                <a:srgbClr val="008000"/>
              </a:solidFill>
            </a:endParaRPr>
          </a:p>
        </p:txBody>
      </p:sp>
      <p:sp>
        <p:nvSpPr>
          <p:cNvPr id="53252" name="Rectangle 3"/>
          <p:cNvSpPr>
            <a:spLocks noGrp="1" noChangeArrowheads="1"/>
          </p:cNvSpPr>
          <p:nvPr>
            <p:ph type="body" idx="1"/>
          </p:nvPr>
        </p:nvSpPr>
        <p:spPr>
          <a:xfrm>
            <a:off x="533400" y="1854200"/>
            <a:ext cx="7962900" cy="4394200"/>
          </a:xfrm>
        </p:spPr>
        <p:txBody>
          <a:bodyPr/>
          <a:lstStyle/>
          <a:p>
            <a:pPr eaLnBrk="1">
              <a:lnSpc>
                <a:spcPct val="120000"/>
              </a:lnSpc>
              <a:buClr>
                <a:srgbClr val="4D4D4D"/>
              </a:buClr>
            </a:pPr>
            <a:r>
              <a:rPr lang="zh-CN" altLang="en-US" b="1" dirty="0" smtClean="0"/>
              <a:t>确保任何一方都</a:t>
            </a:r>
            <a:r>
              <a:rPr lang="zh-CN" altLang="en-US" b="1" dirty="0" smtClean="0">
                <a:solidFill>
                  <a:srgbClr val="FF0000"/>
                </a:solidFill>
              </a:rPr>
              <a:t>不会过快地发送过量的分组</a:t>
            </a:r>
            <a:r>
              <a:rPr lang="zh-CN" altLang="en-US" b="1" dirty="0" smtClean="0"/>
              <a:t>而造成分组丢失</a:t>
            </a:r>
            <a:r>
              <a:rPr lang="zh-CN" altLang="en-US" b="1" dirty="0" smtClean="0"/>
              <a:t>。</a:t>
            </a:r>
            <a:endParaRPr lang="en-US" altLang="zh-CN" b="1" dirty="0" smtClean="0"/>
          </a:p>
          <a:p>
            <a:pPr eaLnBrk="1">
              <a:lnSpc>
                <a:spcPct val="120000"/>
              </a:lnSpc>
              <a:buClr>
                <a:srgbClr val="4D4D4D"/>
              </a:buClr>
            </a:pPr>
            <a:r>
              <a:rPr lang="zh-CN" altLang="en-US" b="1" dirty="0" smtClean="0"/>
              <a:t>因特网通过在通信的端系统中使用发送方和接收方缓存来实践流控制</a:t>
            </a:r>
            <a:endParaRPr lang="en-US" altLang="zh-CN" b="1" dirty="0" smtClean="0"/>
          </a:p>
          <a:p>
            <a:pPr marL="0" indent="0" eaLnBrk="1">
              <a:lnSpc>
                <a:spcPct val="120000"/>
              </a:lnSpc>
              <a:buClr>
                <a:srgbClr val="4D4D4D"/>
              </a:buClr>
              <a:buFont typeface="Wingdings" panose="05000000000000000000" pitchFamily="2" charset="2"/>
              <a:buNone/>
            </a:pPr>
            <a:endParaRPr lang="zh-CN" altLang="en-US" sz="1800" b="1" dirty="0" smtClean="0"/>
          </a:p>
          <a:p>
            <a:pPr marL="0" indent="0" eaLnBrk="1">
              <a:lnSpc>
                <a:spcPct val="120000"/>
              </a:lnSpc>
              <a:buClr>
                <a:srgbClr val="4D4D4D"/>
              </a:buClr>
              <a:buNone/>
            </a:pPr>
            <a:r>
              <a:rPr lang="zh-CN" altLang="en-US" b="1" dirty="0" smtClean="0">
                <a:solidFill>
                  <a:schemeClr val="accent2"/>
                </a:solidFill>
              </a:rPr>
              <a:t>控制发送速率：</a:t>
            </a:r>
          </a:p>
          <a:p>
            <a:pPr marL="0" indent="0" eaLnBrk="1">
              <a:lnSpc>
                <a:spcPct val="120000"/>
              </a:lnSpc>
              <a:buFont typeface="Wingdings" panose="05000000000000000000" pitchFamily="2" charset="2"/>
              <a:buNone/>
            </a:pPr>
            <a:r>
              <a:rPr lang="zh-CN" altLang="en-US" b="1" dirty="0" smtClean="0"/>
              <a:t>当接收方来不及接收时，发送端降低发送速率。 </a:t>
            </a:r>
          </a:p>
        </p:txBody>
      </p:sp>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E2F9AB9-59F7-4392-ABD2-4394EC0F3D34}"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46</a:t>
            </a:fld>
            <a:endParaRPr lang="en-US" altLang="zh-CN" sz="1400" smtClean="0">
              <a:latin typeface="微软雅黑" panose="020B0503020204020204" pitchFamily="34" charset="-122"/>
              <a:ea typeface="微软雅黑" panose="020B0503020204020204" pitchFamily="34" charset="-122"/>
            </a:endParaRPr>
          </a:p>
        </p:txBody>
      </p:sp>
      <p:sp>
        <p:nvSpPr>
          <p:cNvPr id="250882" name="Rectangle 2"/>
          <p:cNvSpPr>
            <a:spLocks noGrp="1" noChangeArrowheads="1"/>
          </p:cNvSpPr>
          <p:nvPr>
            <p:ph type="title"/>
          </p:nvPr>
        </p:nvSpPr>
        <p:spPr>
          <a:xfrm>
            <a:off x="533400" y="742949"/>
            <a:ext cx="7772400" cy="831850"/>
          </a:xfrm>
        </p:spPr>
        <p:txBody>
          <a:bodyPr/>
          <a:lstStyle/>
          <a:p>
            <a:pPr>
              <a:defRPr/>
            </a:pPr>
            <a:r>
              <a:rPr lang="zh-CN" altLang="en-US" sz="2800" dirty="0">
                <a:solidFill>
                  <a:srgbClr val="008000"/>
                </a:solidFill>
                <a:latin typeface="微软雅黑" panose="020B0503020204020204" pitchFamily="34" charset="-122"/>
                <a:ea typeface="微软雅黑" panose="020B0503020204020204" pitchFamily="34" charset="-122"/>
              </a:rPr>
              <a:t>（</a:t>
            </a:r>
            <a:r>
              <a:rPr lang="en-US" altLang="zh-CN" sz="2800" dirty="0">
                <a:solidFill>
                  <a:srgbClr val="008000"/>
                </a:solidFill>
                <a:latin typeface="微软雅黑" panose="020B0503020204020204" pitchFamily="34" charset="-122"/>
                <a:ea typeface="微软雅黑" panose="020B0503020204020204" pitchFamily="34" charset="-122"/>
              </a:rPr>
              <a:t>3</a:t>
            </a:r>
            <a:r>
              <a:rPr lang="zh-CN" altLang="en-US" sz="2800" dirty="0">
                <a:solidFill>
                  <a:srgbClr val="008000"/>
                </a:solidFill>
                <a:latin typeface="微软雅黑" panose="020B0503020204020204" pitchFamily="34" charset="-122"/>
                <a:ea typeface="微软雅黑" panose="020B0503020204020204" pitchFamily="34" charset="-122"/>
              </a:rPr>
              <a:t>）</a:t>
            </a:r>
            <a:r>
              <a:rPr lang="zh-CN" altLang="en-US" sz="2800" dirty="0" smtClean="0">
                <a:solidFill>
                  <a:srgbClr val="008000"/>
                </a:solidFill>
                <a:latin typeface="微软雅黑" panose="020B0503020204020204" pitchFamily="34" charset="-122"/>
                <a:ea typeface="微软雅黑" panose="020B0503020204020204" pitchFamily="34" charset="-122"/>
              </a:rPr>
              <a:t>拥塞控制</a:t>
            </a:r>
            <a:endParaRPr lang="zh-CN" altLang="en-US" sz="2800" dirty="0">
              <a:solidFill>
                <a:srgbClr val="008000"/>
              </a:solidFill>
              <a:latin typeface="微软雅黑" panose="020B0503020204020204" pitchFamily="34" charset="-122"/>
              <a:ea typeface="微软雅黑" panose="020B0503020204020204" pitchFamily="34" charset="-122"/>
            </a:endParaRPr>
          </a:p>
        </p:txBody>
      </p:sp>
      <p:sp>
        <p:nvSpPr>
          <p:cNvPr id="250883" name="Rectangle 3"/>
          <p:cNvSpPr>
            <a:spLocks noGrp="1" noChangeArrowheads="1"/>
          </p:cNvSpPr>
          <p:nvPr>
            <p:ph type="body" idx="1"/>
          </p:nvPr>
        </p:nvSpPr>
        <p:spPr>
          <a:xfrm>
            <a:off x="533400" y="1689099"/>
            <a:ext cx="8061325" cy="4559301"/>
          </a:xfrm>
        </p:spPr>
        <p:txBody>
          <a:bodyPr/>
          <a:lstStyle/>
          <a:p>
            <a:pPr marL="0" indent="0" eaLnBrk="1">
              <a:lnSpc>
                <a:spcPct val="130000"/>
              </a:lnSpc>
              <a:buFont typeface="Wingdings" panose="05000000000000000000" pitchFamily="2" charset="2"/>
              <a:buNone/>
              <a:defRPr/>
            </a:pPr>
            <a:r>
              <a:rPr lang="zh-CN" altLang="en-US" sz="2800" b="1" dirty="0" smtClean="0">
                <a:latin typeface="微软雅黑" panose="020B0503020204020204" pitchFamily="34" charset="-122"/>
                <a:ea typeface="微软雅黑" panose="020B0503020204020204" pitchFamily="34" charset="-122"/>
              </a:rPr>
              <a:t>防止</a:t>
            </a:r>
            <a:r>
              <a:rPr lang="zh-CN" altLang="en-US" sz="2800" b="1" dirty="0">
                <a:latin typeface="微软雅黑" panose="020B0503020204020204" pitchFamily="34" charset="-122"/>
                <a:ea typeface="微软雅黑" panose="020B0503020204020204" pitchFamily="34" charset="-122"/>
              </a:rPr>
              <a:t>因特网进入</a:t>
            </a:r>
            <a:r>
              <a:rPr lang="zh-CN" altLang="en-US" sz="2800" b="1" dirty="0" smtClean="0">
                <a:solidFill>
                  <a:srgbClr val="FF0000"/>
                </a:solidFill>
                <a:latin typeface="微软雅黑" panose="020B0503020204020204" pitchFamily="34" charset="-122"/>
                <a:ea typeface="微软雅黑" panose="020B0503020204020204" pitchFamily="34" charset="-122"/>
              </a:rPr>
              <a:t>迟滞</a:t>
            </a:r>
            <a:r>
              <a:rPr lang="zh-CN" altLang="en-US" sz="2800" b="1" dirty="0" smtClean="0">
                <a:latin typeface="微软雅黑" panose="020B0503020204020204" pitchFamily="34" charset="-122"/>
                <a:ea typeface="微软雅黑" panose="020B0503020204020204" pitchFamily="34" charset="-122"/>
              </a:rPr>
              <a:t>状态。</a:t>
            </a:r>
            <a:endParaRPr lang="en-US" altLang="zh-CN" sz="2800" b="1" dirty="0" smtClean="0">
              <a:latin typeface="微软雅黑" panose="020B0503020204020204" pitchFamily="34" charset="-122"/>
              <a:ea typeface="微软雅黑" panose="020B0503020204020204" pitchFamily="34" charset="-122"/>
            </a:endParaRPr>
          </a:p>
          <a:p>
            <a:pPr marL="0" indent="0" eaLnBrk="1">
              <a:lnSpc>
                <a:spcPct val="130000"/>
              </a:lnSpc>
              <a:buNone/>
              <a:defRPr/>
            </a:pPr>
            <a:endParaRPr lang="zh-CN" altLang="en-US" b="1" dirty="0">
              <a:solidFill>
                <a:schemeClr val="accent2"/>
              </a:solidFill>
              <a:latin typeface="微软雅黑" panose="020B0503020204020204" pitchFamily="34" charset="-122"/>
              <a:ea typeface="微软雅黑" panose="020B0503020204020204" pitchFamily="34" charset="-122"/>
            </a:endParaRPr>
          </a:p>
          <a:p>
            <a:pPr marL="0" indent="0" eaLnBrk="1">
              <a:lnSpc>
                <a:spcPct val="130000"/>
              </a:lnSpc>
              <a:buFont typeface="Wingdings" panose="05000000000000000000" pitchFamily="2" charset="2"/>
              <a:buNone/>
              <a:defRPr/>
            </a:pPr>
            <a:r>
              <a:rPr lang="zh-CN" altLang="en-US" b="1" dirty="0" smtClean="0">
                <a:solidFill>
                  <a:srgbClr val="FF0000"/>
                </a:solidFill>
                <a:latin typeface="微软雅黑" panose="020B0503020204020204" pitchFamily="34" charset="-122"/>
                <a:ea typeface="微软雅黑" panose="020B0503020204020204" pitchFamily="34" charset="-122"/>
              </a:rPr>
              <a:t>路由器</a:t>
            </a:r>
            <a:r>
              <a:rPr lang="zh-CN" altLang="en-US" b="1" dirty="0">
                <a:solidFill>
                  <a:srgbClr val="FF0000"/>
                </a:solidFill>
                <a:latin typeface="微软雅黑" panose="020B0503020204020204" pitchFamily="34" charset="-122"/>
                <a:ea typeface="微软雅黑" panose="020B0503020204020204" pitchFamily="34" charset="-122"/>
              </a:rPr>
              <a:t>拥塞。</a:t>
            </a:r>
            <a:r>
              <a:rPr lang="zh-CN" altLang="en-US" b="1" dirty="0">
                <a:latin typeface="微软雅黑" panose="020B0503020204020204" pitchFamily="34" charset="-122"/>
                <a:ea typeface="微软雅黑" panose="020B0503020204020204" pitchFamily="34" charset="-122"/>
              </a:rPr>
              <a:t>其</a:t>
            </a:r>
            <a:r>
              <a:rPr lang="zh-CN" altLang="en-US" b="1" dirty="0">
                <a:solidFill>
                  <a:srgbClr val="FF0000"/>
                </a:solidFill>
                <a:latin typeface="微软雅黑" panose="020B0503020204020204" pitchFamily="34" charset="-122"/>
                <a:ea typeface="微软雅黑" panose="020B0503020204020204" pitchFamily="34" charset="-122"/>
              </a:rPr>
              <a:t>缓存出现溢出和分组丢失</a:t>
            </a:r>
            <a:r>
              <a:rPr lang="zh-CN" altLang="en-US" b="1" dirty="0">
                <a:latin typeface="微软雅黑" panose="020B0503020204020204" pitchFamily="34" charset="-122"/>
                <a:ea typeface="微软雅黑" panose="020B0503020204020204" pitchFamily="34" charset="-122"/>
              </a:rPr>
              <a:t>，若通信双方仍继续以快的速率向网络传送分组，迟滞就会持续，几乎</a:t>
            </a:r>
            <a:r>
              <a:rPr lang="zh-CN" altLang="en-US" b="1" dirty="0">
                <a:solidFill>
                  <a:srgbClr val="FF0000"/>
                </a:solidFill>
                <a:latin typeface="微软雅黑" panose="020B0503020204020204" pitchFamily="34" charset="-122"/>
                <a:ea typeface="微软雅黑" panose="020B0503020204020204" pitchFamily="34" charset="-122"/>
              </a:rPr>
              <a:t>不会有分组能传递到其目的地</a:t>
            </a:r>
            <a:r>
              <a:rPr lang="zh-CN" altLang="en-US" b="1" dirty="0">
                <a:latin typeface="微软雅黑" panose="020B0503020204020204" pitchFamily="34" charset="-122"/>
                <a:ea typeface="微软雅黑" panose="020B0503020204020204" pitchFamily="34" charset="-122"/>
              </a:rPr>
              <a:t>。</a:t>
            </a:r>
          </a:p>
          <a:p>
            <a:pPr marL="0" indent="0" eaLnBrk="1">
              <a:lnSpc>
                <a:spcPct val="130000"/>
              </a:lnSpc>
              <a:buNone/>
              <a:defRPr/>
            </a:pPr>
            <a:endParaRPr lang="zh-CN" altLang="en-US" b="1" dirty="0" smtClean="0">
              <a:solidFill>
                <a:schemeClr val="accent2"/>
              </a:solidFill>
              <a:latin typeface="微软雅黑" panose="020B0503020204020204" pitchFamily="34" charset="-122"/>
              <a:ea typeface="微软雅黑" panose="020B0503020204020204" pitchFamily="34" charset="-122"/>
            </a:endParaRPr>
          </a:p>
          <a:p>
            <a:pPr marL="0" indent="0" eaLnBrk="1">
              <a:lnSpc>
                <a:spcPct val="130000"/>
              </a:lnSpc>
              <a:buFont typeface="Wingdings" panose="05000000000000000000" pitchFamily="2" charset="2"/>
              <a:buNone/>
              <a:defRPr/>
            </a:pPr>
            <a:r>
              <a:rPr lang="zh-CN" altLang="en-US" b="1" dirty="0" smtClean="0">
                <a:latin typeface="微软雅黑" panose="020B0503020204020204" pitchFamily="34" charset="-122"/>
                <a:ea typeface="微软雅黑" panose="020B0503020204020204" pitchFamily="34" charset="-122"/>
              </a:rPr>
              <a:t>当网络拥塞时，降低向网络发送分组的速率。</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2FF370D-8D30-4D9C-91AB-EC8956D0040A}" type="slidenum">
              <a:rPr lang="en-US" altLang="zh-CN" sz="1400" smtClean="0"/>
              <a:pPr>
                <a:spcBef>
                  <a:spcPct val="0"/>
                </a:spcBef>
                <a:buClrTx/>
                <a:buSzTx/>
                <a:buFontTx/>
                <a:buNone/>
              </a:pPr>
              <a:t>47</a:t>
            </a:fld>
            <a:endParaRPr lang="en-US" altLang="zh-CN" sz="1400" smtClean="0"/>
          </a:p>
        </p:txBody>
      </p:sp>
      <p:sp>
        <p:nvSpPr>
          <p:cNvPr id="251906" name="Rectangle 2"/>
          <p:cNvSpPr>
            <a:spLocks noGrp="1" noChangeArrowheads="1"/>
          </p:cNvSpPr>
          <p:nvPr>
            <p:ph type="title"/>
          </p:nvPr>
        </p:nvSpPr>
        <p:spPr>
          <a:xfrm>
            <a:off x="533400" y="411163"/>
            <a:ext cx="8397875" cy="831850"/>
          </a:xfrm>
        </p:spPr>
        <p:txBody>
          <a:bodyPr/>
          <a:lstStyle/>
          <a:p>
            <a:pPr>
              <a:defRPr/>
            </a:pPr>
            <a:r>
              <a:rPr lang="zh-CN" altLang="en-US" sz="2800" dirty="0" smtClean="0">
                <a:solidFill>
                  <a:srgbClr val="008000"/>
                </a:solidFill>
              </a:rPr>
              <a:t>例，传输控制协议 </a:t>
            </a:r>
            <a:r>
              <a:rPr lang="en-US" altLang="zh-CN" sz="2800" dirty="0" smtClean="0">
                <a:solidFill>
                  <a:srgbClr val="008000"/>
                </a:solidFill>
              </a:rPr>
              <a:t>- TCP</a:t>
            </a:r>
            <a:endParaRPr lang="zh-CN" altLang="en-US" sz="2800" dirty="0">
              <a:solidFill>
                <a:srgbClr val="008000"/>
              </a:solidFill>
            </a:endParaRPr>
          </a:p>
        </p:txBody>
      </p:sp>
      <p:sp>
        <p:nvSpPr>
          <p:cNvPr id="55300" name="Rectangle 3"/>
          <p:cNvSpPr>
            <a:spLocks noGrp="1" noChangeArrowheads="1"/>
          </p:cNvSpPr>
          <p:nvPr>
            <p:ph type="body" idx="1"/>
          </p:nvPr>
        </p:nvSpPr>
        <p:spPr>
          <a:xfrm>
            <a:off x="533400" y="1489075"/>
            <a:ext cx="8397875" cy="4759325"/>
          </a:xfrm>
        </p:spPr>
        <p:txBody>
          <a:bodyPr/>
          <a:lstStyle/>
          <a:p>
            <a:pPr eaLnBrk="1">
              <a:lnSpc>
                <a:spcPct val="125000"/>
              </a:lnSpc>
            </a:pPr>
            <a:r>
              <a:rPr lang="en-US" altLang="zh-CN" b="1" dirty="0" smtClean="0">
                <a:solidFill>
                  <a:schemeClr val="hlink"/>
                </a:solidFill>
              </a:rPr>
              <a:t>TCP(Transmission Control Protocol)</a:t>
            </a:r>
          </a:p>
          <a:p>
            <a:pPr eaLnBrk="1">
              <a:lnSpc>
                <a:spcPct val="125000"/>
              </a:lnSpc>
            </a:pPr>
            <a:r>
              <a:rPr lang="zh-CN" altLang="en-US" b="1" dirty="0" smtClean="0">
                <a:solidFill>
                  <a:schemeClr val="hlink"/>
                </a:solidFill>
              </a:rPr>
              <a:t>面向连接服务：</a:t>
            </a:r>
            <a:r>
              <a:rPr lang="zh-CN" altLang="en-US" b="1" dirty="0" smtClean="0"/>
              <a:t> 提供的服务可同时包括三种特性。</a:t>
            </a:r>
          </a:p>
          <a:p>
            <a:pPr eaLnBrk="1">
              <a:lnSpc>
                <a:spcPct val="125000"/>
              </a:lnSpc>
            </a:pPr>
            <a:r>
              <a:rPr lang="zh-CN" altLang="en-US" b="1" dirty="0" smtClean="0">
                <a:solidFill>
                  <a:schemeClr val="hlink"/>
                </a:solidFill>
              </a:rPr>
              <a:t>使用</a:t>
            </a:r>
            <a:r>
              <a:rPr lang="en-US" altLang="zh-CN" b="1" dirty="0" smtClean="0">
                <a:solidFill>
                  <a:schemeClr val="hlink"/>
                </a:solidFill>
              </a:rPr>
              <a:t>TCP</a:t>
            </a:r>
            <a:r>
              <a:rPr lang="zh-CN" altLang="en-US" b="1" dirty="0" smtClean="0">
                <a:solidFill>
                  <a:schemeClr val="hlink"/>
                </a:solidFill>
              </a:rPr>
              <a:t>的应用程序：</a:t>
            </a:r>
          </a:p>
          <a:p>
            <a:pPr eaLnBrk="1">
              <a:lnSpc>
                <a:spcPct val="125000"/>
              </a:lnSpc>
              <a:buFont typeface="Wingdings" panose="05000000000000000000" pitchFamily="2" charset="2"/>
              <a:buNone/>
            </a:pPr>
            <a:r>
              <a:rPr lang="zh-CN" altLang="en-US" b="1" dirty="0" smtClean="0"/>
              <a:t>   如</a:t>
            </a:r>
            <a:r>
              <a:rPr lang="en-US" altLang="zh-CN" b="1" dirty="0" smtClean="0"/>
              <a:t>Telnet</a:t>
            </a:r>
            <a:r>
              <a:rPr lang="zh-CN" altLang="en-US" b="1" dirty="0" smtClean="0"/>
              <a:t>（远程注册）、</a:t>
            </a:r>
            <a:r>
              <a:rPr lang="en-US" altLang="zh-CN" b="1" dirty="0" smtClean="0"/>
              <a:t>SMTP</a:t>
            </a:r>
            <a:r>
              <a:rPr lang="zh-CN" altLang="en-US" b="1" dirty="0" smtClean="0"/>
              <a:t>（电子邮件）、</a:t>
            </a:r>
            <a:r>
              <a:rPr lang="en-US" altLang="zh-CN" b="1" dirty="0" smtClean="0"/>
              <a:t>FTP</a:t>
            </a:r>
            <a:r>
              <a:rPr lang="zh-CN" altLang="en-US" b="1" dirty="0" smtClean="0"/>
              <a:t>（文件传输）和</a:t>
            </a:r>
            <a:r>
              <a:rPr lang="en-US" altLang="zh-CN" b="1" dirty="0" smtClean="0"/>
              <a:t>HTTP</a:t>
            </a:r>
            <a:r>
              <a:rPr lang="zh-CN" altLang="en-US" b="1" dirty="0" smtClean="0"/>
              <a:t>（</a:t>
            </a:r>
            <a:r>
              <a:rPr lang="en-US" altLang="zh-CN" b="1" dirty="0" smtClean="0"/>
              <a:t>Web</a:t>
            </a:r>
            <a:r>
              <a:rPr lang="zh-CN" altLang="en-US" b="1" dirty="0" smtClean="0"/>
              <a:t>）等。</a:t>
            </a:r>
          </a:p>
        </p:txBody>
      </p:sp>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3C842C5-495B-480E-97CE-9549CF8A08DE}" type="slidenum">
              <a:rPr lang="en-US" altLang="zh-CN" sz="1400" smtClean="0"/>
              <a:pPr>
                <a:spcBef>
                  <a:spcPct val="0"/>
                </a:spcBef>
                <a:buClrTx/>
                <a:buSzTx/>
                <a:buFontTx/>
                <a:buNone/>
              </a:pPr>
              <a:t>48</a:t>
            </a:fld>
            <a:endParaRPr lang="en-US" altLang="zh-CN" sz="1400" smtClean="0"/>
          </a:p>
        </p:txBody>
      </p:sp>
      <p:sp>
        <p:nvSpPr>
          <p:cNvPr id="252930" name="Rectangle 2"/>
          <p:cNvSpPr>
            <a:spLocks noGrp="1" noChangeArrowheads="1"/>
          </p:cNvSpPr>
          <p:nvPr>
            <p:ph type="title"/>
          </p:nvPr>
        </p:nvSpPr>
        <p:spPr>
          <a:xfrm>
            <a:off x="533400" y="411163"/>
            <a:ext cx="8397875" cy="831850"/>
          </a:xfrm>
        </p:spPr>
        <p:txBody>
          <a:bodyPr/>
          <a:lstStyle/>
          <a:p>
            <a:pPr>
              <a:defRPr/>
            </a:pPr>
            <a:r>
              <a:rPr lang="en-US" altLang="zh-CN" sz="3200" dirty="0">
                <a:solidFill>
                  <a:srgbClr val="008000"/>
                </a:solidFill>
              </a:rPr>
              <a:t>B</a:t>
            </a:r>
            <a:r>
              <a:rPr lang="zh-CN" altLang="en-US" sz="3200" dirty="0" smtClean="0">
                <a:solidFill>
                  <a:srgbClr val="008000"/>
                </a:solidFill>
              </a:rPr>
              <a:t>、</a:t>
            </a:r>
            <a:r>
              <a:rPr lang="zh-CN" altLang="en-US" sz="3200" dirty="0">
                <a:solidFill>
                  <a:srgbClr val="008000"/>
                </a:solidFill>
              </a:rPr>
              <a:t>无连接服务</a:t>
            </a:r>
          </a:p>
        </p:txBody>
      </p:sp>
      <p:sp>
        <p:nvSpPr>
          <p:cNvPr id="252931" name="Rectangle 3"/>
          <p:cNvSpPr>
            <a:spLocks noGrp="1" noChangeArrowheads="1"/>
          </p:cNvSpPr>
          <p:nvPr>
            <p:ph type="body" idx="1"/>
          </p:nvPr>
        </p:nvSpPr>
        <p:spPr>
          <a:xfrm>
            <a:off x="533401" y="1489075"/>
            <a:ext cx="8115300" cy="4759325"/>
          </a:xfrm>
        </p:spPr>
        <p:txBody>
          <a:bodyPr/>
          <a:lstStyle/>
          <a:p>
            <a:pPr marL="0" indent="0" eaLnBrk="1">
              <a:lnSpc>
                <a:spcPct val="120000"/>
              </a:lnSpc>
              <a:buFont typeface="Wingdings" panose="05000000000000000000" pitchFamily="2" charset="2"/>
              <a:buNone/>
            </a:pPr>
            <a:r>
              <a:rPr lang="zh-CN" altLang="en-US" b="1" dirty="0" smtClean="0"/>
              <a:t> 两个端系统之间交换数据时，</a:t>
            </a:r>
            <a:r>
              <a:rPr lang="zh-CN" altLang="en-US" b="1" dirty="0" smtClean="0">
                <a:solidFill>
                  <a:srgbClr val="FF0000"/>
                </a:solidFill>
              </a:rPr>
              <a:t>不需要“握手过程”</a:t>
            </a:r>
            <a:r>
              <a:rPr lang="zh-CN" altLang="en-US" b="1" dirty="0" smtClean="0"/>
              <a:t>，可</a:t>
            </a:r>
            <a:r>
              <a:rPr lang="zh-CN" altLang="en-US" b="1" dirty="0" smtClean="0">
                <a:solidFill>
                  <a:srgbClr val="FF0000"/>
                </a:solidFill>
              </a:rPr>
              <a:t>直接发送分组</a:t>
            </a:r>
            <a:r>
              <a:rPr lang="zh-CN" altLang="en-US" b="1" dirty="0" smtClean="0"/>
              <a:t>，数据传递更快。</a:t>
            </a:r>
            <a:endParaRPr lang="en-US" altLang="zh-CN" b="1" dirty="0" smtClean="0"/>
          </a:p>
          <a:p>
            <a:pPr marL="0" indent="0" eaLnBrk="1">
              <a:lnSpc>
                <a:spcPct val="120000"/>
              </a:lnSpc>
              <a:buClr>
                <a:srgbClr val="4D4D4D"/>
              </a:buClr>
              <a:buNone/>
            </a:pPr>
            <a:r>
              <a:rPr lang="zh-CN" altLang="en-US" b="1" dirty="0" smtClean="0">
                <a:solidFill>
                  <a:schemeClr val="accent2"/>
                </a:solidFill>
              </a:rPr>
              <a:t>特点：</a:t>
            </a:r>
            <a:endParaRPr lang="zh-CN" altLang="en-US" b="1" dirty="0" smtClean="0">
              <a:solidFill>
                <a:schemeClr val="accent2"/>
              </a:solidFill>
              <a:sym typeface="Wingdings" panose="05000000000000000000" pitchFamily="2" charset="2"/>
            </a:endParaRPr>
          </a:p>
          <a:p>
            <a:pPr lvl="1" eaLnBrk="1">
              <a:lnSpc>
                <a:spcPct val="120000"/>
              </a:lnSpc>
            </a:pPr>
            <a:r>
              <a:rPr lang="zh-CN" altLang="en-US" sz="2400" b="1" i="1" dirty="0" smtClean="0"/>
              <a:t> </a:t>
            </a:r>
            <a:r>
              <a:rPr lang="zh-CN" altLang="en-US" sz="2400" b="1" dirty="0" smtClean="0">
                <a:solidFill>
                  <a:srgbClr val="FF0000"/>
                </a:solidFill>
              </a:rPr>
              <a:t>不可靠：</a:t>
            </a:r>
            <a:r>
              <a:rPr lang="zh-CN" altLang="en-US" sz="2400" b="1" dirty="0" smtClean="0"/>
              <a:t>源主机不能确定分组是否已经到达目的地。</a:t>
            </a:r>
          </a:p>
          <a:p>
            <a:pPr lvl="1" eaLnBrk="1">
              <a:lnSpc>
                <a:spcPct val="120000"/>
              </a:lnSpc>
            </a:pPr>
            <a:r>
              <a:rPr lang="zh-CN" altLang="en-US" sz="2400" b="1" i="1" dirty="0" smtClean="0"/>
              <a:t> </a:t>
            </a:r>
            <a:r>
              <a:rPr lang="zh-CN" altLang="en-US" sz="2400" b="1" dirty="0" smtClean="0">
                <a:solidFill>
                  <a:srgbClr val="FF0000"/>
                </a:solidFill>
              </a:rPr>
              <a:t>无流控制或拥塞控制的功能。</a:t>
            </a:r>
          </a:p>
          <a:p>
            <a:pPr marL="0" indent="0" eaLnBrk="1">
              <a:lnSpc>
                <a:spcPct val="120000"/>
              </a:lnSpc>
              <a:buClr>
                <a:srgbClr val="4D4D4D"/>
              </a:buClr>
              <a:buFont typeface="Wingdings" panose="05000000000000000000" pitchFamily="2" charset="2"/>
              <a:buNone/>
            </a:pPr>
            <a:endParaRPr lang="en-US" altLang="zh-CN" b="1" dirty="0" smtClean="0">
              <a:solidFill>
                <a:schemeClr val="accent2"/>
              </a:solidFill>
            </a:endParaRPr>
          </a:p>
          <a:p>
            <a:pPr marL="0" indent="0" eaLnBrk="1">
              <a:lnSpc>
                <a:spcPct val="120000"/>
              </a:lnSpc>
              <a:buClr>
                <a:srgbClr val="4D4D4D"/>
              </a:buClr>
              <a:buFont typeface="Wingdings" panose="05000000000000000000" pitchFamily="2" charset="2"/>
              <a:buNone/>
            </a:pPr>
            <a:r>
              <a:rPr lang="zh-CN" altLang="en-US" b="1" dirty="0" smtClean="0">
                <a:solidFill>
                  <a:schemeClr val="accent2"/>
                </a:solidFill>
              </a:rPr>
              <a:t>例、用户数据报协议 </a:t>
            </a:r>
            <a:r>
              <a:rPr lang="en-US" altLang="zh-CN" b="1" dirty="0" smtClean="0">
                <a:solidFill>
                  <a:schemeClr val="accent2"/>
                </a:solidFill>
              </a:rPr>
              <a:t>UDP(User Datagram Protocol)</a:t>
            </a:r>
            <a:r>
              <a:rPr lang="zh-CN" altLang="en-US" b="1" dirty="0" smtClean="0">
                <a:solidFill>
                  <a:schemeClr val="accent2"/>
                </a:solidFill>
              </a:rPr>
              <a:t>是</a:t>
            </a:r>
            <a:r>
              <a:rPr lang="zh-CN" altLang="en-US" b="1" dirty="0" smtClean="0"/>
              <a:t>因特网的无连接服务。应用程序有如因特网电话、视频会议等。</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52931">
                                            <p:txEl>
                                              <p:pRg st="1" end="1"/>
                                            </p:txEl>
                                          </p:spTgt>
                                        </p:tgtEl>
                                        <p:attrNameLst>
                                          <p:attrName>style.visibility</p:attrName>
                                        </p:attrNameLst>
                                      </p:cBhvr>
                                      <p:to>
                                        <p:strVal val="visible"/>
                                      </p:to>
                                    </p:set>
                                    <p:animEffect transition="in" filter="blinds(horizontal)">
                                      <p:cBhvr>
                                        <p:cTn id="7" dur="500"/>
                                        <p:tgtEl>
                                          <p:spTgt spid="25293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2931">
                                            <p:txEl>
                                              <p:pRg st="2" end="2"/>
                                            </p:txEl>
                                          </p:spTgt>
                                        </p:tgtEl>
                                        <p:attrNameLst>
                                          <p:attrName>style.visibility</p:attrName>
                                        </p:attrNameLst>
                                      </p:cBhvr>
                                      <p:to>
                                        <p:strVal val="visible"/>
                                      </p:to>
                                    </p:set>
                                    <p:animEffect transition="in" filter="blinds(horizontal)">
                                      <p:cBhvr>
                                        <p:cTn id="10" dur="500"/>
                                        <p:tgtEl>
                                          <p:spTgt spid="25293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52931">
                                            <p:txEl>
                                              <p:pRg st="3" end="3"/>
                                            </p:txEl>
                                          </p:spTgt>
                                        </p:tgtEl>
                                        <p:attrNameLst>
                                          <p:attrName>style.visibility</p:attrName>
                                        </p:attrNameLst>
                                      </p:cBhvr>
                                      <p:to>
                                        <p:strVal val="visible"/>
                                      </p:to>
                                    </p:set>
                                    <p:animEffect transition="in" filter="blinds(horizontal)">
                                      <p:cBhvr>
                                        <p:cTn id="13" dur="500"/>
                                        <p:tgtEl>
                                          <p:spTgt spid="252931">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52931">
                                            <p:txEl>
                                              <p:pRg st="5" end="5"/>
                                            </p:txEl>
                                          </p:spTgt>
                                        </p:tgtEl>
                                        <p:attrNameLst>
                                          <p:attrName>style.visibility</p:attrName>
                                        </p:attrNameLst>
                                      </p:cBhvr>
                                      <p:to>
                                        <p:strVal val="visible"/>
                                      </p:to>
                                    </p:set>
                                    <p:animEffect transition="in" filter="blinds(horizontal)">
                                      <p:cBhvr>
                                        <p:cTn id="18" dur="500"/>
                                        <p:tgtEl>
                                          <p:spTgt spid="2529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defRPr/>
            </a:pPr>
            <a:r>
              <a:rPr lang="en-US" altLang="zh-CN" dirty="0" smtClean="0"/>
              <a:t>1.3 </a:t>
            </a:r>
            <a:r>
              <a:rPr lang="zh-CN" altLang="en-US" dirty="0" smtClean="0"/>
              <a:t>网络核心</a:t>
            </a:r>
            <a:endParaRPr lang="zh-CN" altLang="en-US" dirty="0"/>
          </a:p>
        </p:txBody>
      </p:sp>
      <p:sp>
        <p:nvSpPr>
          <p:cNvPr id="57347" name="副标题 2"/>
          <p:cNvSpPr>
            <a:spLocks noGrp="1"/>
          </p:cNvSpPr>
          <p:nvPr>
            <p:ph type="subTitle" idx="1"/>
          </p:nvPr>
        </p:nvSpPr>
        <p:spPr/>
        <p:txBody>
          <a:bodyPr/>
          <a:lstStyle/>
          <a:p>
            <a:pPr marL="457200" indent="-457200" algn="r" eaLnBrk="1">
              <a:buFont typeface="Times New Roman" panose="02020603050405020304" pitchFamily="18" charset="0"/>
              <a:buAutoNum type="arabicPeriod"/>
            </a:pPr>
            <a:r>
              <a:rPr lang="zh-CN" altLang="en-US" b="1" dirty="0" smtClean="0"/>
              <a:t>电路交换</a:t>
            </a:r>
            <a:r>
              <a:rPr lang="en-US" altLang="zh-CN" b="1" dirty="0" smtClean="0"/>
              <a:t>(circuit switch)</a:t>
            </a:r>
          </a:p>
          <a:p>
            <a:pPr marL="457200" indent="-457200" algn="r" eaLnBrk="1">
              <a:buFont typeface="Times New Roman" panose="02020603050405020304" pitchFamily="18" charset="0"/>
              <a:buAutoNum type="arabicPeriod"/>
            </a:pPr>
            <a:r>
              <a:rPr lang="zh-CN" altLang="en-US" b="1" dirty="0" smtClean="0"/>
              <a:t>分组交换</a:t>
            </a:r>
            <a:r>
              <a:rPr lang="en-US" altLang="zh-CN" b="1" dirty="0" smtClean="0"/>
              <a:t>(packet switch)</a:t>
            </a:r>
            <a:endParaRPr lang="zh-CN" altLang="en-US" b="1" dirty="0" smtClean="0"/>
          </a:p>
        </p:txBody>
      </p:sp>
      <p:sp>
        <p:nvSpPr>
          <p:cNvPr id="57348"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6F064F6-69C0-4FC5-B292-260C97346BA3}" type="slidenum">
              <a:rPr lang="en-US" altLang="zh-CN" sz="1400" smtClean="0"/>
              <a:pPr>
                <a:spcBef>
                  <a:spcPct val="0"/>
                </a:spcBef>
                <a:buClrTx/>
                <a:buSzTx/>
                <a:buFontTx/>
                <a:buNone/>
              </a:pPr>
              <a:t>49</a:t>
            </a:fld>
            <a:endParaRPr lang="en-US" altLang="zh-CN" sz="1400" smtClean="0"/>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BC5708C-8E2B-4372-A3B1-BC52A9FD1752}" type="slidenum">
              <a:rPr lang="en-US" altLang="zh-CN" sz="1400" smtClean="0"/>
              <a:pPr>
                <a:spcBef>
                  <a:spcPct val="0"/>
                </a:spcBef>
                <a:buClrTx/>
                <a:buSzTx/>
                <a:buFontTx/>
                <a:buNone/>
              </a:pPr>
              <a:t>5</a:t>
            </a:fld>
            <a:endParaRPr lang="en-US" altLang="zh-CN" sz="1400" smtClean="0"/>
          </a:p>
        </p:txBody>
      </p:sp>
      <p:sp>
        <p:nvSpPr>
          <p:cNvPr id="211970" name="Rectangle 2"/>
          <p:cNvSpPr>
            <a:spLocks noGrp="1" noChangeArrowheads="1"/>
          </p:cNvSpPr>
          <p:nvPr>
            <p:ph type="title"/>
          </p:nvPr>
        </p:nvSpPr>
        <p:spPr>
          <a:xfrm>
            <a:off x="533400" y="411163"/>
            <a:ext cx="8397875" cy="831850"/>
          </a:xfrm>
        </p:spPr>
        <p:txBody>
          <a:bodyPr/>
          <a:lstStyle/>
          <a:p>
            <a:pPr>
              <a:defRPr/>
            </a:pPr>
            <a:r>
              <a:rPr lang="zh-CN" altLang="en-US"/>
              <a:t>本书特色</a:t>
            </a:r>
          </a:p>
        </p:txBody>
      </p:sp>
      <p:sp>
        <p:nvSpPr>
          <p:cNvPr id="8196" name="Rectangle 3"/>
          <p:cNvSpPr>
            <a:spLocks noGrp="1" noChangeArrowheads="1"/>
          </p:cNvSpPr>
          <p:nvPr>
            <p:ph type="body" idx="1"/>
          </p:nvPr>
        </p:nvSpPr>
        <p:spPr>
          <a:xfrm>
            <a:off x="279400" y="876300"/>
            <a:ext cx="5554663" cy="5567363"/>
          </a:xfrm>
        </p:spPr>
        <p:txBody>
          <a:bodyPr/>
          <a:lstStyle/>
          <a:p>
            <a:pPr marL="0" indent="0" eaLnBrk="1">
              <a:lnSpc>
                <a:spcPct val="120000"/>
              </a:lnSpc>
              <a:buClr>
                <a:srgbClr val="4D4D4D"/>
              </a:buClr>
              <a:buFont typeface="Wingdings" panose="05000000000000000000" pitchFamily="2" charset="2"/>
              <a:buNone/>
            </a:pPr>
            <a:endParaRPr lang="zh-CN" altLang="en-US" sz="2000" b="1" dirty="0" smtClean="0">
              <a:solidFill>
                <a:srgbClr val="FF0000"/>
              </a:solidFill>
            </a:endParaRPr>
          </a:p>
          <a:p>
            <a:pPr marL="0" indent="0" eaLnBrk="1">
              <a:lnSpc>
                <a:spcPct val="120000"/>
              </a:lnSpc>
              <a:buClr>
                <a:srgbClr val="4D4D4D"/>
              </a:buClr>
            </a:pPr>
            <a:r>
              <a:rPr lang="zh-CN" altLang="en-US" sz="2000" b="1" dirty="0" smtClean="0">
                <a:solidFill>
                  <a:schemeClr val="accent2"/>
                </a:solidFill>
              </a:rPr>
              <a:t> 以因特网为研究目标</a:t>
            </a:r>
          </a:p>
          <a:p>
            <a:pPr marL="0" indent="0" eaLnBrk="1">
              <a:lnSpc>
                <a:spcPct val="120000"/>
              </a:lnSpc>
              <a:buClr>
                <a:srgbClr val="4D4D4D"/>
              </a:buClr>
              <a:buFont typeface="Wingdings" panose="05000000000000000000" pitchFamily="2" charset="2"/>
              <a:buNone/>
            </a:pPr>
            <a:r>
              <a:rPr lang="zh-CN" altLang="en-US" sz="2000" b="1" dirty="0" smtClean="0"/>
              <a:t>以</a:t>
            </a:r>
            <a:r>
              <a:rPr lang="zh-CN" altLang="en-US" sz="2000" b="1" dirty="0" smtClean="0">
                <a:solidFill>
                  <a:srgbClr val="FF0000"/>
                </a:solidFill>
              </a:rPr>
              <a:t>因特网为中心</a:t>
            </a:r>
            <a:r>
              <a:rPr lang="zh-CN" altLang="en-US" sz="2000" b="1" dirty="0" smtClean="0"/>
              <a:t>。围绕因特网体系结构</a:t>
            </a:r>
            <a:r>
              <a:rPr lang="en-US" altLang="zh-CN" sz="2000" b="1" dirty="0" smtClean="0"/>
              <a:t>5</a:t>
            </a:r>
            <a:r>
              <a:rPr lang="zh-CN" altLang="en-US" sz="2000" b="1" dirty="0" smtClean="0"/>
              <a:t>层模型学习，了解掌握计算机网络的</a:t>
            </a:r>
            <a:r>
              <a:rPr lang="zh-CN" altLang="en-US" sz="2000" b="1" dirty="0" smtClean="0">
                <a:solidFill>
                  <a:srgbClr val="FF0000"/>
                </a:solidFill>
              </a:rPr>
              <a:t>基本概念和基本原理</a:t>
            </a:r>
            <a:r>
              <a:rPr lang="zh-CN" altLang="en-US" sz="2000" b="1" dirty="0" smtClean="0"/>
              <a:t>。</a:t>
            </a:r>
          </a:p>
          <a:p>
            <a:pPr marL="0" indent="0" eaLnBrk="1">
              <a:lnSpc>
                <a:spcPct val="120000"/>
              </a:lnSpc>
              <a:buClr>
                <a:srgbClr val="4D4D4D"/>
              </a:buClr>
            </a:pPr>
            <a:r>
              <a:rPr lang="zh-CN" altLang="en-US" sz="2000" b="1" dirty="0" smtClean="0">
                <a:solidFill>
                  <a:schemeClr val="accent2"/>
                </a:solidFill>
              </a:rPr>
              <a:t>自顶向下方法</a:t>
            </a:r>
          </a:p>
          <a:p>
            <a:pPr marL="0" indent="0" eaLnBrk="1">
              <a:lnSpc>
                <a:spcPct val="120000"/>
              </a:lnSpc>
              <a:buClr>
                <a:srgbClr val="4D4D4D"/>
              </a:buClr>
              <a:buFont typeface="Wingdings" panose="05000000000000000000" pitchFamily="2" charset="2"/>
              <a:buNone/>
            </a:pPr>
            <a:r>
              <a:rPr lang="zh-CN" altLang="en-US" sz="2000" b="1" dirty="0" smtClean="0"/>
              <a:t>自上而下组织介绍内容，</a:t>
            </a:r>
            <a:r>
              <a:rPr lang="zh-CN" altLang="en-US" sz="2000" b="1" dirty="0" smtClean="0">
                <a:solidFill>
                  <a:srgbClr val="FF0000"/>
                </a:solidFill>
              </a:rPr>
              <a:t>从应用层开始向下逐层讲解到物理层。</a:t>
            </a:r>
            <a:endParaRPr lang="zh-CN" altLang="en-US" sz="2000" b="1" dirty="0" smtClean="0"/>
          </a:p>
          <a:p>
            <a:pPr marL="0" indent="0" eaLnBrk="1">
              <a:lnSpc>
                <a:spcPct val="120000"/>
              </a:lnSpc>
              <a:buClr>
                <a:srgbClr val="4D4D4D"/>
              </a:buClr>
            </a:pPr>
            <a:r>
              <a:rPr lang="zh-CN" altLang="en-US" sz="2000" b="1" dirty="0" smtClean="0"/>
              <a:t> </a:t>
            </a:r>
            <a:r>
              <a:rPr lang="zh-CN" altLang="en-US" sz="2000" b="1" dirty="0" smtClean="0">
                <a:solidFill>
                  <a:schemeClr val="accent2"/>
                </a:solidFill>
              </a:rPr>
              <a:t>着重原理</a:t>
            </a:r>
          </a:p>
          <a:p>
            <a:pPr marL="0" indent="0" eaLnBrk="1">
              <a:lnSpc>
                <a:spcPct val="120000"/>
              </a:lnSpc>
              <a:buClr>
                <a:srgbClr val="4D4D4D"/>
              </a:buClr>
              <a:buFont typeface="Wingdings" panose="05000000000000000000" pitchFamily="2" charset="2"/>
              <a:buNone/>
            </a:pPr>
            <a:r>
              <a:rPr lang="zh-CN" altLang="en-US" sz="2000" b="1" dirty="0" smtClean="0">
                <a:solidFill>
                  <a:srgbClr val="FF0000"/>
                </a:solidFill>
              </a:rPr>
              <a:t>网络基础</a:t>
            </a:r>
            <a:r>
              <a:rPr lang="zh-CN" altLang="en-US" sz="2000" b="1" dirty="0" smtClean="0"/>
              <a:t>问题及解决方法和技术。</a:t>
            </a:r>
            <a:endParaRPr lang="en-US" altLang="zh-CN" sz="2000" b="1" dirty="0" smtClean="0"/>
          </a:p>
          <a:p>
            <a:pPr marL="0" indent="0" eaLnBrk="1">
              <a:lnSpc>
                <a:spcPct val="120000"/>
              </a:lnSpc>
              <a:buClr>
                <a:srgbClr val="4D4D4D"/>
              </a:buClr>
              <a:buFont typeface="Wingdings" panose="05000000000000000000" pitchFamily="2" charset="2"/>
              <a:buNone/>
            </a:pPr>
            <a:endParaRPr lang="en-US" altLang="zh-CN" sz="2000" b="1" dirty="0" smtClean="0"/>
          </a:p>
          <a:p>
            <a:pPr marL="0" indent="0" eaLnBrk="1">
              <a:lnSpc>
                <a:spcPct val="120000"/>
              </a:lnSpc>
              <a:buClr>
                <a:srgbClr val="4D4D4D"/>
              </a:buClr>
              <a:buFont typeface="Wingdings" panose="05000000000000000000" pitchFamily="2" charset="2"/>
              <a:buNone/>
            </a:pPr>
            <a:r>
              <a:rPr lang="zh-CN" altLang="en-US" sz="2000" b="1" dirty="0" smtClean="0"/>
              <a:t> </a:t>
            </a:r>
          </a:p>
        </p:txBody>
      </p:sp>
      <p:grpSp>
        <p:nvGrpSpPr>
          <p:cNvPr id="8197" name="Group 11"/>
          <p:cNvGrpSpPr>
            <a:grpSpLocks/>
          </p:cNvGrpSpPr>
          <p:nvPr/>
        </p:nvGrpSpPr>
        <p:grpSpPr bwMode="auto">
          <a:xfrm>
            <a:off x="6553200" y="2005013"/>
            <a:ext cx="1987550" cy="3644900"/>
            <a:chOff x="4084" y="1080"/>
            <a:chExt cx="1252" cy="2296"/>
          </a:xfrm>
        </p:grpSpPr>
        <p:sp>
          <p:nvSpPr>
            <p:cNvPr id="8202" name="Rectangle 12"/>
            <p:cNvSpPr>
              <a:spLocks noChangeArrowheads="1"/>
            </p:cNvSpPr>
            <p:nvPr/>
          </p:nvSpPr>
          <p:spPr bwMode="auto">
            <a:xfrm>
              <a:off x="4144" y="1080"/>
              <a:ext cx="1192" cy="2224"/>
            </a:xfrm>
            <a:prstGeom prst="rect">
              <a:avLst/>
            </a:prstGeom>
            <a:solidFill>
              <a:schemeClr val="accent2"/>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8203" name="Group 13"/>
            <p:cNvGrpSpPr>
              <a:grpSpLocks/>
            </p:cNvGrpSpPr>
            <p:nvPr/>
          </p:nvGrpSpPr>
          <p:grpSpPr bwMode="auto">
            <a:xfrm>
              <a:off x="4084" y="1152"/>
              <a:ext cx="1251" cy="2224"/>
              <a:chOff x="3060" y="888"/>
              <a:chExt cx="1251" cy="2224"/>
            </a:xfrm>
          </p:grpSpPr>
          <p:sp>
            <p:nvSpPr>
              <p:cNvPr id="8204" name="Rectangle 14"/>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8205" name="Text Box 15"/>
              <p:cNvSpPr txBox="1">
                <a:spLocks noChangeArrowheads="1"/>
              </p:cNvSpPr>
              <p:nvPr/>
            </p:nvSpPr>
            <p:spPr bwMode="auto">
              <a:xfrm>
                <a:off x="3060" y="933"/>
                <a:ext cx="1251" cy="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600" b="1">
                    <a:latin typeface="微软雅黑" panose="020B0503020204020204" pitchFamily="34" charset="-122"/>
                    <a:ea typeface="微软雅黑" panose="020B0503020204020204" pitchFamily="34" charset="-122"/>
                  </a:rPr>
                  <a:t>应用层</a:t>
                </a:r>
                <a:endParaRPr lang="en-US" altLang="zh-CN" sz="1600" b="1">
                  <a:latin typeface="微软雅黑" panose="020B0503020204020204" pitchFamily="34" charset="-122"/>
                  <a:ea typeface="微软雅黑" panose="020B0503020204020204" pitchFamily="34" charset="-122"/>
                </a:endParaRPr>
              </a:p>
              <a:p>
                <a:pPr algn="ctr">
                  <a:spcBef>
                    <a:spcPct val="0"/>
                  </a:spcBef>
                  <a:buClrTx/>
                  <a:buSzTx/>
                  <a:buFontTx/>
                  <a:buNone/>
                </a:pPr>
                <a:r>
                  <a:rPr lang="en-US" altLang="zh-CN" sz="1600" b="1">
                    <a:latin typeface="微软雅黑" panose="020B0503020204020204" pitchFamily="34" charset="-122"/>
                    <a:ea typeface="微软雅黑" panose="020B0503020204020204" pitchFamily="34" charset="-122"/>
                  </a:rPr>
                  <a:t>Application Layer</a:t>
                </a:r>
                <a:endParaRPr lang="zh-CN" altLang="en-US" sz="1600" b="1">
                  <a:latin typeface="微软雅黑" panose="020B0503020204020204" pitchFamily="34" charset="-122"/>
                  <a:ea typeface="微软雅黑" panose="020B0503020204020204" pitchFamily="34" charset="-122"/>
                </a:endParaRPr>
              </a:p>
              <a:p>
                <a:pPr algn="ctr">
                  <a:spcBef>
                    <a:spcPct val="0"/>
                  </a:spcBef>
                  <a:buClrTx/>
                  <a:buSzTx/>
                  <a:buFontTx/>
                  <a:buNone/>
                </a:pPr>
                <a:endParaRPr lang="en-US" altLang="zh-CN" sz="1600" b="1">
                  <a:latin typeface="微软雅黑" panose="020B0503020204020204" pitchFamily="34" charset="-122"/>
                  <a:ea typeface="微软雅黑" panose="020B0503020204020204" pitchFamily="34" charset="-122"/>
                </a:endParaRPr>
              </a:p>
              <a:p>
                <a:pPr algn="ctr">
                  <a:spcBef>
                    <a:spcPct val="0"/>
                  </a:spcBef>
                  <a:buClrTx/>
                  <a:buSzTx/>
                  <a:buFontTx/>
                  <a:buNone/>
                </a:pPr>
                <a:r>
                  <a:rPr lang="zh-CN" altLang="en-US" sz="1600" b="1">
                    <a:latin typeface="微软雅黑" panose="020B0503020204020204" pitchFamily="34" charset="-122"/>
                    <a:ea typeface="微软雅黑" panose="020B0503020204020204" pitchFamily="34" charset="-122"/>
                  </a:rPr>
                  <a:t>运输层</a:t>
                </a:r>
              </a:p>
              <a:p>
                <a:pPr algn="ctr">
                  <a:spcBef>
                    <a:spcPct val="0"/>
                  </a:spcBef>
                  <a:buClrTx/>
                  <a:buSzTx/>
                  <a:buFontTx/>
                  <a:buNone/>
                </a:pPr>
                <a:r>
                  <a:rPr lang="en-US" altLang="zh-CN" sz="1600" b="1">
                    <a:latin typeface="微软雅黑" panose="020B0503020204020204" pitchFamily="34" charset="-122"/>
                    <a:ea typeface="微软雅黑" panose="020B0503020204020204" pitchFamily="34" charset="-122"/>
                  </a:rPr>
                  <a:t>Transport Layer</a:t>
                </a:r>
              </a:p>
              <a:p>
                <a:pPr algn="ctr">
                  <a:spcBef>
                    <a:spcPct val="0"/>
                  </a:spcBef>
                  <a:buClrTx/>
                  <a:buSzTx/>
                  <a:buFontTx/>
                  <a:buNone/>
                </a:pPr>
                <a:endParaRPr lang="en-US" altLang="zh-CN" sz="1200" b="1">
                  <a:latin typeface="微软雅黑" panose="020B0503020204020204" pitchFamily="34" charset="-122"/>
                  <a:ea typeface="微软雅黑" panose="020B0503020204020204" pitchFamily="34" charset="-122"/>
                </a:endParaRPr>
              </a:p>
              <a:p>
                <a:pPr algn="ctr">
                  <a:spcBef>
                    <a:spcPct val="0"/>
                  </a:spcBef>
                  <a:buClrTx/>
                  <a:buSzTx/>
                  <a:buFontTx/>
                  <a:buNone/>
                </a:pPr>
                <a:r>
                  <a:rPr lang="zh-CN" altLang="en-US" sz="1600" b="1">
                    <a:latin typeface="微软雅黑" panose="020B0503020204020204" pitchFamily="34" charset="-122"/>
                    <a:ea typeface="微软雅黑" panose="020B0503020204020204" pitchFamily="34" charset="-122"/>
                  </a:rPr>
                  <a:t>网络层</a:t>
                </a:r>
              </a:p>
              <a:p>
                <a:pPr algn="ctr">
                  <a:spcBef>
                    <a:spcPct val="0"/>
                  </a:spcBef>
                  <a:buClrTx/>
                  <a:buSzTx/>
                  <a:buFontTx/>
                  <a:buNone/>
                </a:pPr>
                <a:r>
                  <a:rPr lang="en-US" altLang="zh-CN" sz="1600" b="1">
                    <a:latin typeface="微软雅黑" panose="020B0503020204020204" pitchFamily="34" charset="-122"/>
                    <a:ea typeface="微软雅黑" panose="020B0503020204020204" pitchFamily="34" charset="-122"/>
                  </a:rPr>
                  <a:t>Network Layer</a:t>
                </a:r>
              </a:p>
              <a:p>
                <a:pPr algn="ctr">
                  <a:spcBef>
                    <a:spcPct val="0"/>
                  </a:spcBef>
                  <a:buClrTx/>
                  <a:buSzTx/>
                  <a:buFontTx/>
                  <a:buNone/>
                </a:pPr>
                <a:endParaRPr lang="en-US" altLang="zh-CN" sz="1200" b="1">
                  <a:latin typeface="微软雅黑" panose="020B0503020204020204" pitchFamily="34" charset="-122"/>
                  <a:ea typeface="微软雅黑" panose="020B0503020204020204" pitchFamily="34" charset="-122"/>
                </a:endParaRPr>
              </a:p>
              <a:p>
                <a:pPr algn="ctr">
                  <a:spcBef>
                    <a:spcPct val="0"/>
                  </a:spcBef>
                  <a:buClrTx/>
                  <a:buSzTx/>
                  <a:buFontTx/>
                  <a:buNone/>
                </a:pPr>
                <a:r>
                  <a:rPr lang="zh-CN" altLang="en-US" sz="1600" b="1">
                    <a:latin typeface="微软雅黑" panose="020B0503020204020204" pitchFamily="34" charset="-122"/>
                    <a:ea typeface="微软雅黑" panose="020B0503020204020204" pitchFamily="34" charset="-122"/>
                  </a:rPr>
                  <a:t>链路层</a:t>
                </a:r>
                <a:endParaRPr lang="en-US" altLang="zh-CN" sz="1600" b="1">
                  <a:latin typeface="微软雅黑" panose="020B0503020204020204" pitchFamily="34" charset="-122"/>
                  <a:ea typeface="微软雅黑" panose="020B0503020204020204" pitchFamily="34" charset="-122"/>
                </a:endParaRPr>
              </a:p>
              <a:p>
                <a:pPr algn="ctr">
                  <a:spcBef>
                    <a:spcPct val="0"/>
                  </a:spcBef>
                  <a:buClrTx/>
                  <a:buSzTx/>
                  <a:buFontTx/>
                  <a:buNone/>
                </a:pPr>
                <a:r>
                  <a:rPr lang="en-US" altLang="zh-CN" sz="1600" b="1">
                    <a:latin typeface="微软雅黑" panose="020B0503020204020204" pitchFamily="34" charset="-122"/>
                    <a:ea typeface="微软雅黑" panose="020B0503020204020204" pitchFamily="34" charset="-122"/>
                  </a:rPr>
                  <a:t>Data Link Layer</a:t>
                </a:r>
                <a:endParaRPr lang="zh-CN" altLang="en-US" sz="1600" b="1">
                  <a:latin typeface="微软雅黑" panose="020B0503020204020204" pitchFamily="34" charset="-122"/>
                  <a:ea typeface="微软雅黑" panose="020B0503020204020204" pitchFamily="34" charset="-122"/>
                </a:endParaRPr>
              </a:p>
              <a:p>
                <a:pPr algn="ctr">
                  <a:spcBef>
                    <a:spcPct val="0"/>
                  </a:spcBef>
                  <a:buClrTx/>
                  <a:buSzTx/>
                  <a:buFontTx/>
                  <a:buNone/>
                </a:pPr>
                <a:endParaRPr lang="en-US" altLang="zh-CN" sz="1600" b="1">
                  <a:latin typeface="微软雅黑" panose="020B0503020204020204" pitchFamily="34" charset="-122"/>
                  <a:ea typeface="微软雅黑" panose="020B0503020204020204" pitchFamily="34" charset="-122"/>
                </a:endParaRPr>
              </a:p>
              <a:p>
                <a:pPr algn="ctr">
                  <a:spcBef>
                    <a:spcPct val="0"/>
                  </a:spcBef>
                  <a:buClrTx/>
                  <a:buSzTx/>
                  <a:buFontTx/>
                  <a:buNone/>
                </a:pPr>
                <a:r>
                  <a:rPr lang="zh-CN" altLang="en-US" sz="1600" b="1">
                    <a:latin typeface="微软雅黑" panose="020B0503020204020204" pitchFamily="34" charset="-122"/>
                    <a:ea typeface="微软雅黑" panose="020B0503020204020204" pitchFamily="34" charset="-122"/>
                  </a:rPr>
                  <a:t>物理层</a:t>
                </a:r>
                <a:endParaRPr lang="en-US" altLang="zh-CN" sz="1600" b="1">
                  <a:latin typeface="微软雅黑" panose="020B0503020204020204" pitchFamily="34" charset="-122"/>
                  <a:ea typeface="微软雅黑" panose="020B0503020204020204" pitchFamily="34" charset="-122"/>
                </a:endParaRPr>
              </a:p>
              <a:p>
                <a:pPr algn="ctr">
                  <a:spcBef>
                    <a:spcPct val="0"/>
                  </a:spcBef>
                  <a:buClrTx/>
                  <a:buSzTx/>
                  <a:buFontTx/>
                  <a:buNone/>
                </a:pPr>
                <a:r>
                  <a:rPr lang="en-US" altLang="zh-CN" sz="1600" b="1">
                    <a:latin typeface="微软雅黑" panose="020B0503020204020204" pitchFamily="34" charset="-122"/>
                    <a:ea typeface="微软雅黑" panose="020B0503020204020204" pitchFamily="34" charset="-122"/>
                  </a:rPr>
                  <a:t>Physical Layer</a:t>
                </a:r>
                <a:endParaRPr lang="zh-CN" altLang="en-US" sz="1600" b="1">
                  <a:latin typeface="微软雅黑" panose="020B0503020204020204" pitchFamily="34" charset="-122"/>
                  <a:ea typeface="微软雅黑" panose="020B0503020204020204" pitchFamily="34" charset="-122"/>
                </a:endParaRPr>
              </a:p>
            </p:txBody>
          </p:sp>
          <p:sp>
            <p:nvSpPr>
              <p:cNvPr id="8206" name="Line 16"/>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207" name="Line 17"/>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208" name="Line 18"/>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209" name="Line 19"/>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
        <p:nvSpPr>
          <p:cNvPr id="8198" name="AutoShape 20">
            <a:hlinkClick r:id="" action="ppaction://hlinkshowjump?jump=nextslide" highlightClick="1"/>
          </p:cNvPr>
          <p:cNvSpPr>
            <a:spLocks noChangeArrowheads="1"/>
          </p:cNvSpPr>
          <p:nvPr/>
        </p:nvSpPr>
        <p:spPr bwMode="auto">
          <a:xfrm>
            <a:off x="8094663" y="6443663"/>
            <a:ext cx="369887" cy="219075"/>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8199" name="Line 21"/>
          <p:cNvSpPr>
            <a:spLocks noChangeShapeType="1"/>
          </p:cNvSpPr>
          <p:nvPr/>
        </p:nvSpPr>
        <p:spPr bwMode="auto">
          <a:xfrm>
            <a:off x="6261100" y="2190750"/>
            <a:ext cx="0" cy="302895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0" name="AutoShape 22"/>
          <p:cNvSpPr>
            <a:spLocks noChangeArrowheads="1"/>
          </p:cNvSpPr>
          <p:nvPr/>
        </p:nvSpPr>
        <p:spPr bwMode="auto">
          <a:xfrm>
            <a:off x="7067550" y="508000"/>
            <a:ext cx="1473200" cy="1028700"/>
          </a:xfrm>
          <a:prstGeom prst="wedgeRoundRectCallout">
            <a:avLst>
              <a:gd name="adj1" fmla="val -55389"/>
              <a:gd name="adj2" fmla="val 11820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rgbClr val="FF0066"/>
                </a:solidFill>
              </a:rPr>
              <a:t>各种网络应用</a:t>
            </a:r>
            <a:r>
              <a:rPr lang="zh-CN" altLang="en-US" sz="2400"/>
              <a:t> </a:t>
            </a:r>
          </a:p>
        </p:txBody>
      </p:sp>
      <p:sp>
        <p:nvSpPr>
          <p:cNvPr id="8201" name="文本框 1"/>
          <p:cNvSpPr txBox="1">
            <a:spLocks noChangeArrowheads="1"/>
          </p:cNvSpPr>
          <p:nvPr/>
        </p:nvSpPr>
        <p:spPr bwMode="auto">
          <a:xfrm>
            <a:off x="6043613" y="5911850"/>
            <a:ext cx="2955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b="1" dirty="0">
                <a:solidFill>
                  <a:srgbClr val="FF0000"/>
                </a:solidFill>
                <a:latin typeface="微软雅黑" panose="020B0503020204020204" pitchFamily="34" charset="-122"/>
                <a:ea typeface="微软雅黑" panose="020B0503020204020204" pitchFamily="34" charset="-122"/>
              </a:rPr>
              <a:t>计算机网络体系结构</a:t>
            </a: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73C6289-2F5D-4A60-9A02-F4A4D83E21C2}" type="slidenum">
              <a:rPr lang="en-US" altLang="zh-CN" sz="1400" smtClean="0"/>
              <a:pPr>
                <a:spcBef>
                  <a:spcPct val="0"/>
                </a:spcBef>
                <a:buClrTx/>
                <a:buSzTx/>
                <a:buFontTx/>
                <a:buNone/>
              </a:pPr>
              <a:t>50</a:t>
            </a:fld>
            <a:endParaRPr lang="en-US" altLang="zh-CN" sz="1400" smtClean="0"/>
          </a:p>
        </p:txBody>
      </p:sp>
      <p:sp>
        <p:nvSpPr>
          <p:cNvPr id="13314" name="Rectangle 2"/>
          <p:cNvSpPr>
            <a:spLocks noGrp="1" noChangeArrowheads="1"/>
          </p:cNvSpPr>
          <p:nvPr>
            <p:ph type="title"/>
          </p:nvPr>
        </p:nvSpPr>
        <p:spPr/>
        <p:txBody>
          <a:bodyPr/>
          <a:lstStyle/>
          <a:p>
            <a:pPr>
              <a:defRPr/>
            </a:pPr>
            <a:r>
              <a:rPr lang="en-US" altLang="zh-CN">
                <a:solidFill>
                  <a:srgbClr val="008000"/>
                </a:solidFill>
              </a:rPr>
              <a:t>1.3  </a:t>
            </a:r>
            <a:r>
              <a:rPr lang="zh-CN" altLang="en-US">
                <a:solidFill>
                  <a:srgbClr val="008000"/>
                </a:solidFill>
              </a:rPr>
              <a:t>网络核心</a:t>
            </a:r>
          </a:p>
        </p:txBody>
      </p:sp>
      <p:sp>
        <p:nvSpPr>
          <p:cNvPr id="13315" name="Rectangle 3"/>
          <p:cNvSpPr>
            <a:spLocks noGrp="1" noChangeArrowheads="1"/>
          </p:cNvSpPr>
          <p:nvPr>
            <p:ph type="body" sz="half" idx="1"/>
          </p:nvPr>
        </p:nvSpPr>
        <p:spPr>
          <a:xfrm>
            <a:off x="533400" y="1536701"/>
            <a:ext cx="8293100" cy="4927600"/>
          </a:xfrm>
        </p:spPr>
        <p:txBody>
          <a:bodyPr/>
          <a:lstStyle/>
          <a:p>
            <a:pPr marL="0" indent="0" eaLnBrk="1">
              <a:buFont typeface="Wingdings" panose="05000000000000000000" pitchFamily="2" charset="2"/>
              <a:buNone/>
              <a:defRPr/>
            </a:pPr>
            <a:r>
              <a:rPr lang="zh-CN" altLang="en-US" sz="2400" b="1" dirty="0"/>
              <a:t>网络“内部”。连接端系统的</a:t>
            </a:r>
            <a:r>
              <a:rPr lang="zh-CN" altLang="en-US" sz="2400" b="1" dirty="0">
                <a:solidFill>
                  <a:srgbClr val="FF0000"/>
                </a:solidFill>
              </a:rPr>
              <a:t>分组交换</a:t>
            </a:r>
            <a:r>
              <a:rPr lang="zh-CN" altLang="en-US" sz="2400" b="1" dirty="0" smtClean="0">
                <a:solidFill>
                  <a:srgbClr val="FF0000"/>
                </a:solidFill>
              </a:rPr>
              <a:t>机</a:t>
            </a:r>
            <a:r>
              <a:rPr lang="en-US" altLang="zh-CN" sz="2400" b="1" dirty="0" smtClean="0">
                <a:solidFill>
                  <a:srgbClr val="FF0000"/>
                </a:solidFill>
              </a:rPr>
              <a:t>(circuit switching)</a:t>
            </a:r>
            <a:r>
              <a:rPr lang="zh-CN" altLang="en-US" sz="2400" b="1" dirty="0" smtClean="0">
                <a:solidFill>
                  <a:srgbClr val="FF0000"/>
                </a:solidFill>
              </a:rPr>
              <a:t>和</a:t>
            </a:r>
            <a:r>
              <a:rPr lang="zh-CN" altLang="en-US" sz="2400" b="1" dirty="0">
                <a:solidFill>
                  <a:srgbClr val="FF0000"/>
                </a:solidFill>
              </a:rPr>
              <a:t>链路</a:t>
            </a:r>
            <a:r>
              <a:rPr lang="zh-CN" altLang="en-US" sz="2400" b="1" dirty="0" smtClean="0">
                <a:solidFill>
                  <a:srgbClr val="FF0000"/>
                </a:solidFill>
              </a:rPr>
              <a:t>形成</a:t>
            </a:r>
            <a:r>
              <a:rPr lang="en-US" altLang="zh-CN" sz="2400" b="1" dirty="0" smtClean="0">
                <a:solidFill>
                  <a:srgbClr val="FF0000"/>
                </a:solidFill>
              </a:rPr>
              <a:t>(packet switching)</a:t>
            </a:r>
            <a:r>
              <a:rPr lang="zh-CN" altLang="en-US" sz="2400" b="1" dirty="0" smtClean="0">
                <a:solidFill>
                  <a:srgbClr val="FF0000"/>
                </a:solidFill>
              </a:rPr>
              <a:t>的</a:t>
            </a:r>
            <a:r>
              <a:rPr lang="zh-CN" altLang="en-US" sz="2400" b="1" dirty="0">
                <a:solidFill>
                  <a:srgbClr val="FF0000"/>
                </a:solidFill>
              </a:rPr>
              <a:t>网状网络。</a:t>
            </a:r>
            <a:endParaRPr lang="en-US" altLang="zh-CN" sz="2400" b="1" dirty="0">
              <a:solidFill>
                <a:srgbClr val="FF0000"/>
              </a:solidFill>
            </a:endParaRPr>
          </a:p>
          <a:p>
            <a:pPr marL="0" indent="0" eaLnBrk="1">
              <a:buFont typeface="Wingdings" panose="05000000000000000000" pitchFamily="2" charset="2"/>
              <a:buNone/>
              <a:defRPr/>
            </a:pPr>
            <a:r>
              <a:rPr lang="zh-CN" altLang="en-US" sz="2400" b="1" dirty="0" smtClean="0">
                <a:solidFill>
                  <a:schemeClr val="accent2"/>
                </a:solidFill>
              </a:rPr>
              <a:t>基本</a:t>
            </a:r>
            <a:r>
              <a:rPr lang="zh-CN" altLang="en-US" sz="2400" b="1" dirty="0">
                <a:solidFill>
                  <a:schemeClr val="accent2"/>
                </a:solidFill>
              </a:rPr>
              <a:t>问题</a:t>
            </a:r>
            <a:r>
              <a:rPr lang="en-US" altLang="zh-CN" sz="2400" b="1" dirty="0">
                <a:solidFill>
                  <a:schemeClr val="accent2"/>
                </a:solidFill>
              </a:rPr>
              <a:t>:</a:t>
            </a:r>
            <a:r>
              <a:rPr lang="en-US" altLang="zh-CN" sz="2400" b="1" dirty="0"/>
              <a:t> </a:t>
            </a:r>
            <a:r>
              <a:rPr lang="zh-CN" altLang="en-US" sz="2400" b="1" dirty="0"/>
              <a:t>数据如何</a:t>
            </a:r>
            <a:r>
              <a:rPr lang="zh-CN" altLang="en-US" sz="2400" b="1" dirty="0" smtClean="0"/>
              <a:t>通过</a:t>
            </a:r>
            <a:endParaRPr lang="en-US" altLang="zh-CN" sz="2400" b="1" dirty="0" smtClean="0"/>
          </a:p>
          <a:p>
            <a:pPr marL="0" indent="0" eaLnBrk="1">
              <a:buFont typeface="Wingdings" panose="05000000000000000000" pitchFamily="2" charset="2"/>
              <a:buNone/>
              <a:defRPr/>
            </a:pPr>
            <a:r>
              <a:rPr lang="zh-CN" altLang="en-US" sz="2400" b="1" dirty="0" smtClean="0"/>
              <a:t>网络</a:t>
            </a:r>
            <a:r>
              <a:rPr lang="zh-CN" altLang="en-US" sz="2400" b="1" dirty="0"/>
              <a:t>传送</a:t>
            </a:r>
            <a:r>
              <a:rPr lang="en-US" altLang="zh-CN" sz="2400" b="1" dirty="0"/>
              <a:t>?</a:t>
            </a:r>
          </a:p>
          <a:p>
            <a:pPr lvl="1" eaLnBrk="1">
              <a:defRPr/>
            </a:pPr>
            <a:r>
              <a:rPr lang="zh-CN" altLang="en-US" b="1" dirty="0">
                <a:solidFill>
                  <a:srgbClr val="FF0000"/>
                </a:solidFill>
              </a:rPr>
              <a:t>电路交换</a:t>
            </a:r>
            <a:r>
              <a:rPr lang="en-US" altLang="zh-CN" b="1" dirty="0"/>
              <a:t> </a:t>
            </a:r>
          </a:p>
          <a:p>
            <a:pPr lvl="1" eaLnBrk="1">
              <a:defRPr/>
            </a:pPr>
            <a:r>
              <a:rPr lang="zh-CN" altLang="en-US" b="1" dirty="0">
                <a:solidFill>
                  <a:srgbClr val="FF0000"/>
                </a:solidFill>
              </a:rPr>
              <a:t>分组交换</a:t>
            </a:r>
          </a:p>
          <a:p>
            <a:pPr eaLnBrk="1">
              <a:buFont typeface="Wingdings" panose="05000000000000000000" pitchFamily="2" charset="2"/>
              <a:buNone/>
              <a:defRPr/>
            </a:pPr>
            <a:endParaRPr lang="en-US" altLang="zh-CN" sz="2400" b="1" dirty="0">
              <a:solidFill>
                <a:srgbClr val="008000"/>
              </a:solidFill>
            </a:endParaRPr>
          </a:p>
          <a:p>
            <a:pPr eaLnBrk="1">
              <a:buFont typeface="Wingdings" panose="05000000000000000000" pitchFamily="2" charset="2"/>
              <a:buNone/>
              <a:defRPr/>
            </a:pPr>
            <a:r>
              <a:rPr lang="en-US" altLang="zh-CN" sz="2400" b="1" dirty="0">
                <a:solidFill>
                  <a:srgbClr val="008000"/>
                </a:solidFill>
                <a:hlinkClick r:id="" action="ppaction://customshow?id=14&amp;return=true"/>
              </a:rPr>
              <a:t>1.3.1 </a:t>
            </a:r>
            <a:r>
              <a:rPr lang="zh-CN" altLang="en-US" sz="2400" b="1" dirty="0" smtClean="0">
                <a:solidFill>
                  <a:srgbClr val="008000"/>
                </a:solidFill>
                <a:hlinkClick r:id="" action="ppaction://customshow?id=14&amp;return=true"/>
              </a:rPr>
              <a:t>电路交换</a:t>
            </a:r>
            <a:r>
              <a:rPr lang="zh-CN" altLang="en-US" sz="2400" b="1" dirty="0">
                <a:solidFill>
                  <a:srgbClr val="008000"/>
                </a:solidFill>
                <a:hlinkClick r:id="" action="ppaction://customshow?id=14&amp;return=true"/>
              </a:rPr>
              <a:t>和分组交换</a:t>
            </a:r>
            <a:endParaRPr lang="zh-CN" altLang="en-US" sz="2400" b="1" dirty="0">
              <a:solidFill>
                <a:srgbClr val="008000"/>
              </a:solidFill>
            </a:endParaRPr>
          </a:p>
          <a:p>
            <a:pPr eaLnBrk="1">
              <a:buFont typeface="Wingdings" panose="05000000000000000000" pitchFamily="2" charset="2"/>
              <a:buNone/>
              <a:defRPr/>
            </a:pPr>
            <a:r>
              <a:rPr lang="en-US" altLang="zh-CN" sz="2400" b="1" dirty="0">
                <a:solidFill>
                  <a:srgbClr val="008000"/>
                </a:solidFill>
                <a:hlinkClick r:id="" action="ppaction://customshow?id=19&amp;return=true"/>
              </a:rPr>
              <a:t>1.3.2 </a:t>
            </a:r>
            <a:r>
              <a:rPr lang="zh-CN" altLang="en-US" sz="2400" b="1" dirty="0">
                <a:solidFill>
                  <a:srgbClr val="008000"/>
                </a:solidFill>
                <a:hlinkClick r:id="" action="ppaction://customshow?id=19&amp;return=true"/>
              </a:rPr>
              <a:t>分组交换网络</a:t>
            </a:r>
            <a:endParaRPr lang="en-US" altLang="zh-CN" sz="2400" b="1" dirty="0"/>
          </a:p>
          <a:p>
            <a:pPr lvl="1" eaLnBrk="1">
              <a:buFont typeface="ZapfDingbats" pitchFamily="82" charset="2"/>
              <a:buNone/>
              <a:defRPr/>
            </a:pPr>
            <a:r>
              <a:rPr lang="zh-CN" altLang="en-US" b="1" dirty="0" smtClean="0">
                <a:solidFill>
                  <a:srgbClr val="FF0000"/>
                </a:solidFill>
                <a:hlinkClick r:id="" action="ppaction://customshow?id=56&amp;return=true"/>
              </a:rPr>
              <a:t>网络</a:t>
            </a:r>
            <a:r>
              <a:rPr lang="zh-CN" altLang="en-US" b="1" dirty="0">
                <a:solidFill>
                  <a:srgbClr val="FF0000"/>
                </a:solidFill>
                <a:hlinkClick r:id="" action="ppaction://customshow?id=56&amp;return=true"/>
              </a:rPr>
              <a:t>分类</a:t>
            </a:r>
            <a:endParaRPr lang="en-US" altLang="zh-CN" b="1" dirty="0"/>
          </a:p>
        </p:txBody>
      </p:sp>
      <p:sp>
        <p:nvSpPr>
          <p:cNvPr id="58373" name="Freeform 708"/>
          <p:cNvSpPr>
            <a:spLocks/>
          </p:cNvSpPr>
          <p:nvPr/>
        </p:nvSpPr>
        <p:spPr bwMode="auto">
          <a:xfrm>
            <a:off x="6769100" y="2886075"/>
            <a:ext cx="1798638" cy="1674813"/>
          </a:xfrm>
          <a:custGeom>
            <a:avLst/>
            <a:gdLst>
              <a:gd name="T0" fmla="*/ 463191049 w 1292"/>
              <a:gd name="T1" fmla="*/ 12467014 h 1255"/>
              <a:gd name="T2" fmla="*/ 67831762 w 1292"/>
              <a:gd name="T3" fmla="*/ 279604359 h 1255"/>
              <a:gd name="T4" fmla="*/ 56203261 w 1292"/>
              <a:gd name="T5" fmla="*/ 931422895 h 1255"/>
              <a:gd name="T6" fmla="*/ 102715873 w 1292"/>
              <a:gd name="T7" fmla="*/ 1476385693 h 1255"/>
              <a:gd name="T8" fmla="*/ 474819550 w 1292"/>
              <a:gd name="T9" fmla="*/ 1551183776 h 1255"/>
              <a:gd name="T10" fmla="*/ 1253911015 w 1292"/>
              <a:gd name="T11" fmla="*/ 2010661716 h 1255"/>
              <a:gd name="T12" fmla="*/ 1928348756 w 1292"/>
              <a:gd name="T13" fmla="*/ 2147483646 h 1255"/>
              <a:gd name="T14" fmla="*/ 2147483646 w 1292"/>
              <a:gd name="T15" fmla="*/ 1818322455 h 1255"/>
              <a:gd name="T16" fmla="*/ 2147483646 w 1292"/>
              <a:gd name="T17" fmla="*/ 792510836 h 1255"/>
              <a:gd name="T18" fmla="*/ 2147483646 w 1292"/>
              <a:gd name="T19" fmla="*/ 375774657 h 1255"/>
              <a:gd name="T20" fmla="*/ 1451591355 w 1292"/>
              <a:gd name="T21" fmla="*/ 204806276 h 1255"/>
              <a:gd name="T22" fmla="*/ 463191049 w 1292"/>
              <a:gd name="T23" fmla="*/ 12467014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4" name="Freeform 709"/>
          <p:cNvSpPr>
            <a:spLocks/>
          </p:cNvSpPr>
          <p:nvPr/>
        </p:nvSpPr>
        <p:spPr bwMode="auto">
          <a:xfrm>
            <a:off x="4889500" y="2743200"/>
            <a:ext cx="1866900" cy="1589088"/>
          </a:xfrm>
          <a:custGeom>
            <a:avLst/>
            <a:gdLst>
              <a:gd name="T0" fmla="*/ 1067567260 w 1340"/>
              <a:gd name="T1" fmla="*/ 74768525 h 1191"/>
              <a:gd name="T2" fmla="*/ 159164371 w 1340"/>
              <a:gd name="T3" fmla="*/ 106813132 h 1191"/>
              <a:gd name="T4" fmla="*/ 112579643 w 1340"/>
              <a:gd name="T5" fmla="*/ 715645981 h 1191"/>
              <a:gd name="T6" fmla="*/ 54349081 w 1340"/>
              <a:gd name="T7" fmla="*/ 1281754912 h 1191"/>
              <a:gd name="T8" fmla="*/ 217394932 w 1340"/>
              <a:gd name="T9" fmla="*/ 1548787074 h 1191"/>
              <a:gd name="T10" fmla="*/ 1044274200 w 1340"/>
              <a:gd name="T11" fmla="*/ 1559467720 h 1191"/>
              <a:gd name="T12" fmla="*/ 1242260338 w 1340"/>
              <a:gd name="T13" fmla="*/ 2008081539 h 1191"/>
              <a:gd name="T14" fmla="*/ 2147483646 w 1340"/>
              <a:gd name="T15" fmla="*/ 1954675640 h 1191"/>
              <a:gd name="T16" fmla="*/ 2147483646 w 1340"/>
              <a:gd name="T17" fmla="*/ 1014722750 h 1191"/>
              <a:gd name="T18" fmla="*/ 2147483646 w 1340"/>
              <a:gd name="T19" fmla="*/ 608832849 h 1191"/>
              <a:gd name="T20" fmla="*/ 1475183977 w 1340"/>
              <a:gd name="T21" fmla="*/ 512701698 h 1191"/>
              <a:gd name="T22" fmla="*/ 1067567260 w 1340"/>
              <a:gd name="T23" fmla="*/ 74768525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5" name="Freeform 710"/>
          <p:cNvSpPr>
            <a:spLocks/>
          </p:cNvSpPr>
          <p:nvPr/>
        </p:nvSpPr>
        <p:spPr bwMode="auto">
          <a:xfrm>
            <a:off x="5257800" y="4194175"/>
            <a:ext cx="2974975" cy="2219325"/>
          </a:xfrm>
          <a:custGeom>
            <a:avLst/>
            <a:gdLst>
              <a:gd name="T0" fmla="*/ 52425051 w 2135"/>
              <a:gd name="T1" fmla="*/ 1162592467 h 1662"/>
              <a:gd name="T2" fmla="*/ 203872877 w 2135"/>
              <a:gd name="T3" fmla="*/ 135516364 h 1662"/>
              <a:gd name="T4" fmla="*/ 1275663706 w 2135"/>
              <a:gd name="T5" fmla="*/ 349490274 h 1662"/>
              <a:gd name="T6" fmla="*/ 2147483646 w 2135"/>
              <a:gd name="T7" fmla="*/ 178311146 h 1662"/>
              <a:gd name="T8" fmla="*/ 2147483646 w 2135"/>
              <a:gd name="T9" fmla="*/ 723945952 h 1662"/>
              <a:gd name="T10" fmla="*/ 2147483646 w 2135"/>
              <a:gd name="T11" fmla="*/ 2039885496 h 1662"/>
              <a:gd name="T12" fmla="*/ 2147483646 w 2135"/>
              <a:gd name="T13" fmla="*/ 2147483646 h 1662"/>
              <a:gd name="T14" fmla="*/ 1578560751 w 2135"/>
              <a:gd name="T15" fmla="*/ 2147483646 h 1662"/>
              <a:gd name="T16" fmla="*/ 972766661 w 2135"/>
              <a:gd name="T17" fmla="*/ 2147483646 h 1662"/>
              <a:gd name="T18" fmla="*/ 355322096 w 2135"/>
              <a:gd name="T19" fmla="*/ 1900802455 h 1662"/>
              <a:gd name="T20" fmla="*/ 52425051 w 2135"/>
              <a:gd name="T21" fmla="*/ 116259246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376" name="Group 711"/>
          <p:cNvGrpSpPr>
            <a:grpSpLocks/>
          </p:cNvGrpSpPr>
          <p:nvPr/>
        </p:nvGrpSpPr>
        <p:grpSpPr bwMode="auto">
          <a:xfrm>
            <a:off x="5006975" y="2787650"/>
            <a:ext cx="733425" cy="319088"/>
            <a:chOff x="3552" y="246"/>
            <a:chExt cx="527" cy="248"/>
          </a:xfrm>
        </p:grpSpPr>
        <p:graphicFrame>
          <p:nvGraphicFramePr>
            <p:cNvPr id="58606" name="Object 712"/>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7006" name="Clip" r:id="rId4" imgW="1307263" imgH="1084139" progId="MS_ClipArt_Gallery.2">
                    <p:embed/>
                  </p:oleObj>
                </mc:Choice>
                <mc:Fallback>
                  <p:oleObj name="Clip" r:id="rId4" imgW="1307263" imgH="1084139" progId="MS_ClipArt_Gallery.2">
                    <p:embed/>
                    <p:pic>
                      <p:nvPicPr>
                        <p:cNvPr id="0" name="Object 7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607" name="Object 713"/>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7007" name="Clip" r:id="rId6" imgW="681706" imgH="480401" progId="MS_ClipArt_Gallery.2">
                    <p:embed/>
                  </p:oleObj>
                </mc:Choice>
                <mc:Fallback>
                  <p:oleObj name="Clip" r:id="rId6" imgW="681706" imgH="480401" progId="MS_ClipArt_Gallery.2">
                    <p:embed/>
                    <p:pic>
                      <p:nvPicPr>
                        <p:cNvPr id="0" name="Object 7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608" name="Line 714"/>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377" name="Group 715"/>
          <p:cNvGrpSpPr>
            <a:grpSpLocks/>
          </p:cNvGrpSpPr>
          <p:nvPr/>
        </p:nvGrpSpPr>
        <p:grpSpPr bwMode="auto">
          <a:xfrm>
            <a:off x="5006975" y="3382963"/>
            <a:ext cx="733425" cy="319087"/>
            <a:chOff x="3552" y="246"/>
            <a:chExt cx="527" cy="248"/>
          </a:xfrm>
        </p:grpSpPr>
        <p:graphicFrame>
          <p:nvGraphicFramePr>
            <p:cNvPr id="58603" name="Object 716"/>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37008" name="Clip" r:id="rId8" imgW="1307263" imgH="1084139" progId="MS_ClipArt_Gallery.2">
                    <p:embed/>
                  </p:oleObj>
                </mc:Choice>
                <mc:Fallback>
                  <p:oleObj name="Clip" r:id="rId8" imgW="1307263" imgH="1084139" progId="MS_ClipArt_Gallery.2">
                    <p:embed/>
                    <p:pic>
                      <p:nvPicPr>
                        <p:cNvPr id="0" name="Object 7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604" name="Object 717"/>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37009" name="Clip" r:id="rId9" imgW="681706" imgH="480401" progId="MS_ClipArt_Gallery.2">
                    <p:embed/>
                  </p:oleObj>
                </mc:Choice>
                <mc:Fallback>
                  <p:oleObj name="Clip" r:id="rId9" imgW="681706" imgH="480401" progId="MS_ClipArt_Gallery.2">
                    <p:embed/>
                    <p:pic>
                      <p:nvPicPr>
                        <p:cNvPr id="0" name="Object 7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605" name="Line 718"/>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378" name="Group 719"/>
          <p:cNvGrpSpPr>
            <a:grpSpLocks/>
          </p:cNvGrpSpPr>
          <p:nvPr/>
        </p:nvGrpSpPr>
        <p:grpSpPr bwMode="auto">
          <a:xfrm>
            <a:off x="5383213" y="3170238"/>
            <a:ext cx="69850" cy="214312"/>
            <a:chOff x="3842" y="406"/>
            <a:chExt cx="51" cy="167"/>
          </a:xfrm>
        </p:grpSpPr>
        <p:sp>
          <p:nvSpPr>
            <p:cNvPr id="58600" name="Oval 720"/>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601" name="Oval 721"/>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602" name="Oval 722"/>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grpSp>
        <p:nvGrpSpPr>
          <p:cNvPr id="58379" name="Group 723"/>
          <p:cNvGrpSpPr>
            <a:grpSpLocks/>
          </p:cNvGrpSpPr>
          <p:nvPr/>
        </p:nvGrpSpPr>
        <p:grpSpPr bwMode="auto">
          <a:xfrm>
            <a:off x="5853113" y="3673475"/>
            <a:ext cx="209550" cy="395288"/>
            <a:chOff x="4180" y="783"/>
            <a:chExt cx="150" cy="307"/>
          </a:xfrm>
        </p:grpSpPr>
        <p:sp>
          <p:nvSpPr>
            <p:cNvPr id="58592" name="AutoShape 724"/>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93" name="Rectangle 725"/>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94" name="Rectangle 72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95" name="AutoShape 72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96" name="Line 728"/>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97" name="Line 729"/>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98" name="Rectangle 73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99" name="Rectangle 731"/>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grpSp>
        <p:nvGrpSpPr>
          <p:cNvPr id="58380" name="Group 732"/>
          <p:cNvGrpSpPr>
            <a:grpSpLocks/>
          </p:cNvGrpSpPr>
          <p:nvPr/>
        </p:nvGrpSpPr>
        <p:grpSpPr bwMode="auto">
          <a:xfrm rot="-5400000">
            <a:off x="6165851" y="3751262"/>
            <a:ext cx="80962" cy="233363"/>
            <a:chOff x="3842" y="406"/>
            <a:chExt cx="51" cy="167"/>
          </a:xfrm>
        </p:grpSpPr>
        <p:sp>
          <p:nvSpPr>
            <p:cNvPr id="58589" name="Oval 733"/>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90" name="Oval 734"/>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91" name="Oval 735"/>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sp>
        <p:nvSpPr>
          <p:cNvPr id="58381" name="Line 736"/>
          <p:cNvSpPr>
            <a:spLocks noChangeShapeType="1"/>
          </p:cNvSpPr>
          <p:nvPr/>
        </p:nvSpPr>
        <p:spPr bwMode="auto">
          <a:xfrm>
            <a:off x="5989638" y="3581400"/>
            <a:ext cx="495300" cy="1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2" name="Line 737"/>
          <p:cNvSpPr>
            <a:spLocks noChangeShapeType="1"/>
          </p:cNvSpPr>
          <p:nvPr/>
        </p:nvSpPr>
        <p:spPr bwMode="auto">
          <a:xfrm>
            <a:off x="5992813" y="3578225"/>
            <a:ext cx="1587" cy="95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3" name="Line 738"/>
          <p:cNvSpPr>
            <a:spLocks noChangeShapeType="1"/>
          </p:cNvSpPr>
          <p:nvPr/>
        </p:nvSpPr>
        <p:spPr bwMode="auto">
          <a:xfrm>
            <a:off x="6488113" y="3576638"/>
            <a:ext cx="1587" cy="82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4" name="Line 739"/>
          <p:cNvSpPr>
            <a:spLocks noChangeShapeType="1"/>
          </p:cNvSpPr>
          <p:nvPr/>
        </p:nvSpPr>
        <p:spPr bwMode="auto">
          <a:xfrm>
            <a:off x="5689600" y="3041650"/>
            <a:ext cx="288925" cy="2651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5" name="Line 740"/>
          <p:cNvSpPr>
            <a:spLocks noChangeShapeType="1"/>
          </p:cNvSpPr>
          <p:nvPr/>
        </p:nvSpPr>
        <p:spPr bwMode="auto">
          <a:xfrm flipV="1">
            <a:off x="5702300" y="3327400"/>
            <a:ext cx="276225" cy="330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6" name="Line 741"/>
          <p:cNvSpPr>
            <a:spLocks noChangeShapeType="1"/>
          </p:cNvSpPr>
          <p:nvPr/>
        </p:nvSpPr>
        <p:spPr bwMode="auto">
          <a:xfrm flipV="1">
            <a:off x="6229350" y="3413125"/>
            <a:ext cx="1588" cy="1635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387" name="Group 742"/>
          <p:cNvGrpSpPr>
            <a:grpSpLocks/>
          </p:cNvGrpSpPr>
          <p:nvPr/>
        </p:nvGrpSpPr>
        <p:grpSpPr bwMode="auto">
          <a:xfrm>
            <a:off x="6348413" y="3741738"/>
            <a:ext cx="209550" cy="395287"/>
            <a:chOff x="4180" y="783"/>
            <a:chExt cx="150" cy="307"/>
          </a:xfrm>
        </p:grpSpPr>
        <p:sp>
          <p:nvSpPr>
            <p:cNvPr id="58581" name="AutoShape 743"/>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82" name="Rectangle 744"/>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83" name="Rectangle 745"/>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84" name="AutoShape 746"/>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85" name="Line 747"/>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86" name="Line 748"/>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87" name="Rectangle 749"/>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88" name="Rectangle 750"/>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grpSp>
        <p:nvGrpSpPr>
          <p:cNvPr id="58388" name="Group 751"/>
          <p:cNvGrpSpPr>
            <a:grpSpLocks/>
          </p:cNvGrpSpPr>
          <p:nvPr/>
        </p:nvGrpSpPr>
        <p:grpSpPr bwMode="auto">
          <a:xfrm>
            <a:off x="5391150" y="4270375"/>
            <a:ext cx="479425" cy="925513"/>
            <a:chOff x="3314" y="1248"/>
            <a:chExt cx="344" cy="694"/>
          </a:xfrm>
        </p:grpSpPr>
        <p:graphicFrame>
          <p:nvGraphicFramePr>
            <p:cNvPr id="58572" name="Object 752"/>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37010" name="Clip" r:id="rId10" imgW="1307263" imgH="1084139" progId="MS_ClipArt_Gallery.2">
                    <p:embed/>
                  </p:oleObj>
                </mc:Choice>
                <mc:Fallback>
                  <p:oleObj name="Clip" r:id="rId10" imgW="1307263" imgH="1084139" progId="MS_ClipArt_Gallery.2">
                    <p:embed/>
                    <p:pic>
                      <p:nvPicPr>
                        <p:cNvPr id="0" name="Object 7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573" name="Line 753"/>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8574" name="Object 754"/>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37011" name="Clip" r:id="rId11" imgW="1307263" imgH="1084139" progId="MS_ClipArt_Gallery.2">
                    <p:embed/>
                  </p:oleObj>
                </mc:Choice>
                <mc:Fallback>
                  <p:oleObj name="Clip" r:id="rId11" imgW="1307263" imgH="1084139" progId="MS_ClipArt_Gallery.2">
                    <p:embed/>
                    <p:pic>
                      <p:nvPicPr>
                        <p:cNvPr id="0" name="Object 7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575" name="Line 755"/>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576" name="Group 756"/>
            <p:cNvGrpSpPr>
              <a:grpSpLocks/>
            </p:cNvGrpSpPr>
            <p:nvPr/>
          </p:nvGrpSpPr>
          <p:grpSpPr bwMode="auto">
            <a:xfrm>
              <a:off x="3404" y="1504"/>
              <a:ext cx="51" cy="167"/>
              <a:chOff x="3842" y="406"/>
              <a:chExt cx="51" cy="167"/>
            </a:xfrm>
          </p:grpSpPr>
          <p:sp>
            <p:nvSpPr>
              <p:cNvPr id="58578" name="Oval 757"/>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79" name="Oval 758"/>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80" name="Oval 759"/>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sp>
          <p:nvSpPr>
            <p:cNvPr id="58577" name="Line 760"/>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8389" name="Object 761"/>
          <p:cNvGraphicFramePr>
            <a:graphicFrameLocks noChangeAspect="1"/>
          </p:cNvGraphicFramePr>
          <p:nvPr/>
        </p:nvGraphicFramePr>
        <p:xfrm>
          <a:off x="6259513" y="5280025"/>
          <a:ext cx="417512" cy="331788"/>
        </p:xfrm>
        <a:graphic>
          <a:graphicData uri="http://schemas.openxmlformats.org/presentationml/2006/ole">
            <mc:AlternateContent xmlns:mc="http://schemas.openxmlformats.org/markup-compatibility/2006">
              <mc:Choice xmlns:v="urn:schemas-microsoft-com:vml" Requires="v">
                <p:oleObj spid="_x0000_s237012" name="Clip" r:id="rId12" imgW="1307263" imgH="1084139" progId="MS_ClipArt_Gallery.2">
                  <p:embed/>
                </p:oleObj>
              </mc:Choice>
              <mc:Fallback>
                <p:oleObj name="Clip" r:id="rId12" imgW="1307263" imgH="1084139" progId="MS_ClipArt_Gallery.2">
                  <p:embed/>
                  <p:pic>
                    <p:nvPicPr>
                      <p:cNvPr id="0" name="Object 7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513" y="5280025"/>
                        <a:ext cx="417512"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90" name="Object 762"/>
          <p:cNvGraphicFramePr>
            <a:graphicFrameLocks noChangeAspect="1"/>
          </p:cNvGraphicFramePr>
          <p:nvPr/>
        </p:nvGraphicFramePr>
        <p:xfrm>
          <a:off x="5645150" y="5268913"/>
          <a:ext cx="415925" cy="330200"/>
        </p:xfrm>
        <a:graphic>
          <a:graphicData uri="http://schemas.openxmlformats.org/presentationml/2006/ole">
            <mc:AlternateContent xmlns:mc="http://schemas.openxmlformats.org/markup-compatibility/2006">
              <mc:Choice xmlns:v="urn:schemas-microsoft-com:vml" Requires="v">
                <p:oleObj spid="_x0000_s237013" name="Clip" r:id="rId13" imgW="1307263" imgH="1084139" progId="MS_ClipArt_Gallery.2">
                  <p:embed/>
                </p:oleObj>
              </mc:Choice>
              <mc:Fallback>
                <p:oleObj name="Clip" r:id="rId13" imgW="1307263" imgH="1084139" progId="MS_ClipArt_Gallery.2">
                  <p:embed/>
                  <p:pic>
                    <p:nvPicPr>
                      <p:cNvPr id="0" name="Object 7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5150" y="5268913"/>
                        <a:ext cx="4159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91" name="Oval 763"/>
          <p:cNvSpPr>
            <a:spLocks noChangeArrowheads="1"/>
          </p:cNvSpPr>
          <p:nvPr/>
        </p:nvSpPr>
        <p:spPr bwMode="auto">
          <a:xfrm rot="-5400000">
            <a:off x="6061869" y="5372894"/>
            <a:ext cx="63500" cy="6508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392" name="Oval 764"/>
          <p:cNvSpPr>
            <a:spLocks noChangeArrowheads="1"/>
          </p:cNvSpPr>
          <p:nvPr/>
        </p:nvSpPr>
        <p:spPr bwMode="auto">
          <a:xfrm rot="-5400000">
            <a:off x="6146801" y="5370512"/>
            <a:ext cx="63500" cy="66675"/>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393" name="Oval 765"/>
          <p:cNvSpPr>
            <a:spLocks noChangeArrowheads="1"/>
          </p:cNvSpPr>
          <p:nvPr/>
        </p:nvSpPr>
        <p:spPr bwMode="auto">
          <a:xfrm rot="-5400000">
            <a:off x="6224588" y="5375275"/>
            <a:ext cx="61912" cy="6508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394" name="Line 766"/>
          <p:cNvSpPr>
            <a:spLocks noChangeShapeType="1"/>
          </p:cNvSpPr>
          <p:nvPr/>
        </p:nvSpPr>
        <p:spPr bwMode="auto">
          <a:xfrm rot="-5400000">
            <a:off x="6484144" y="5255419"/>
            <a:ext cx="60325"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5" name="Line 767"/>
          <p:cNvSpPr>
            <a:spLocks noChangeShapeType="1"/>
          </p:cNvSpPr>
          <p:nvPr/>
        </p:nvSpPr>
        <p:spPr bwMode="auto">
          <a:xfrm rot="5400000" flipH="1">
            <a:off x="5857875" y="5246688"/>
            <a:ext cx="635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6" name="Line 768"/>
          <p:cNvSpPr>
            <a:spLocks noChangeShapeType="1"/>
          </p:cNvSpPr>
          <p:nvPr/>
        </p:nvSpPr>
        <p:spPr bwMode="auto">
          <a:xfrm rot="16200000" flipV="1">
            <a:off x="6204744" y="4907757"/>
            <a:ext cx="0" cy="6270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7" name="Line 769"/>
          <p:cNvSpPr>
            <a:spLocks noChangeShapeType="1"/>
          </p:cNvSpPr>
          <p:nvPr/>
        </p:nvSpPr>
        <p:spPr bwMode="auto">
          <a:xfrm flipV="1">
            <a:off x="5870575" y="4846638"/>
            <a:ext cx="93663"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8" name="Line 770"/>
          <p:cNvSpPr>
            <a:spLocks noChangeShapeType="1"/>
          </p:cNvSpPr>
          <p:nvPr/>
        </p:nvSpPr>
        <p:spPr bwMode="auto">
          <a:xfrm>
            <a:off x="6472238" y="4892675"/>
            <a:ext cx="303212" cy="38576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9" name="Line 771"/>
          <p:cNvSpPr>
            <a:spLocks noChangeShapeType="1"/>
          </p:cNvSpPr>
          <p:nvPr/>
        </p:nvSpPr>
        <p:spPr bwMode="auto">
          <a:xfrm flipH="1">
            <a:off x="7267575" y="4889500"/>
            <a:ext cx="279400" cy="39211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8400" name="Object 772"/>
          <p:cNvGraphicFramePr>
            <a:graphicFrameLocks noChangeAspect="1"/>
          </p:cNvGraphicFramePr>
          <p:nvPr/>
        </p:nvGraphicFramePr>
        <p:xfrm>
          <a:off x="7445375" y="4441825"/>
          <a:ext cx="203200" cy="241300"/>
        </p:xfrm>
        <a:graphic>
          <a:graphicData uri="http://schemas.openxmlformats.org/presentationml/2006/ole">
            <mc:AlternateContent xmlns:mc="http://schemas.openxmlformats.org/markup-compatibility/2006">
              <mc:Choice xmlns:v="urn:schemas-microsoft-com:vml" Requires="v">
                <p:oleObj spid="_x0000_s237014" name="Clip" r:id="rId14" imgW="982811" imgH="1208363" progId="MS_ClipArt_Gallery.2">
                  <p:embed/>
                </p:oleObj>
              </mc:Choice>
              <mc:Fallback>
                <p:oleObj name="Clip" r:id="rId14" imgW="982811" imgH="1208363" progId="MS_ClipArt_Gallery.2">
                  <p:embed/>
                  <p:pic>
                    <p:nvPicPr>
                      <p:cNvPr id="0" name="Object 7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45375" y="4441825"/>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01" name="Object 773"/>
          <p:cNvGraphicFramePr>
            <a:graphicFrameLocks noChangeAspect="1"/>
          </p:cNvGraphicFramePr>
          <p:nvPr/>
        </p:nvGraphicFramePr>
        <p:xfrm>
          <a:off x="6108700" y="4522788"/>
          <a:ext cx="203200" cy="239712"/>
        </p:xfrm>
        <a:graphic>
          <a:graphicData uri="http://schemas.openxmlformats.org/presentationml/2006/ole">
            <mc:AlternateContent xmlns:mc="http://schemas.openxmlformats.org/markup-compatibility/2006">
              <mc:Choice xmlns:v="urn:schemas-microsoft-com:vml" Requires="v">
                <p:oleObj spid="_x0000_s237015" name="Clip" r:id="rId16" imgW="982811" imgH="1208363" progId="MS_ClipArt_Gallery.2">
                  <p:embed/>
                </p:oleObj>
              </mc:Choice>
              <mc:Fallback>
                <p:oleObj name="Clip" r:id="rId16" imgW="982811" imgH="1208363" progId="MS_ClipArt_Gallery.2">
                  <p:embed/>
                  <p:pic>
                    <p:nvPicPr>
                      <p:cNvPr id="0" name="Object 77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08700" y="4522788"/>
                        <a:ext cx="203200" cy="23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402" name="Freeform 774"/>
          <p:cNvSpPr>
            <a:spLocks/>
          </p:cNvSpPr>
          <p:nvPr/>
        </p:nvSpPr>
        <p:spPr bwMode="auto">
          <a:xfrm>
            <a:off x="6189663" y="4297363"/>
            <a:ext cx="1354137" cy="304800"/>
          </a:xfrm>
          <a:custGeom>
            <a:avLst/>
            <a:gdLst>
              <a:gd name="T0" fmla="*/ 0 w 972"/>
              <a:gd name="T1" fmla="*/ 407469474 h 228"/>
              <a:gd name="T2" fmla="*/ 838449031 w 972"/>
              <a:gd name="T3" fmla="*/ 16084884 h 228"/>
              <a:gd name="T4" fmla="*/ 1886509274 w 972"/>
              <a:gd name="T5" fmla="*/ 305602105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38100"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403" name="Group 775"/>
          <p:cNvGrpSpPr>
            <a:grpSpLocks/>
          </p:cNvGrpSpPr>
          <p:nvPr/>
        </p:nvGrpSpPr>
        <p:grpSpPr bwMode="auto">
          <a:xfrm>
            <a:off x="6456363" y="5719763"/>
            <a:ext cx="406400" cy="427037"/>
            <a:chOff x="2870" y="1518"/>
            <a:chExt cx="292" cy="320"/>
          </a:xfrm>
        </p:grpSpPr>
        <p:graphicFrame>
          <p:nvGraphicFramePr>
            <p:cNvPr id="58570" name="Object 77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7016" name="Clip" r:id="rId17" imgW="826829" imgH="840406" progId="MS_ClipArt_Gallery.2">
                    <p:embed/>
                  </p:oleObj>
                </mc:Choice>
                <mc:Fallback>
                  <p:oleObj name="Clip" r:id="rId17" imgW="826829" imgH="840406" progId="MS_ClipArt_Gallery.2">
                    <p:embed/>
                    <p:pic>
                      <p:nvPicPr>
                        <p:cNvPr id="0" name="Object 77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571" name="Object 77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7017" name="Clip" r:id="rId19" imgW="1268295" imgH="1199426" progId="MS_ClipArt_Gallery.2">
                    <p:embed/>
                  </p:oleObj>
                </mc:Choice>
                <mc:Fallback>
                  <p:oleObj name="Clip" r:id="rId19" imgW="1268295" imgH="1199426" progId="MS_ClipArt_Gallery.2">
                    <p:embed/>
                    <p:pic>
                      <p:nvPicPr>
                        <p:cNvPr id="0" name="Object 77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8404" name="Group 778"/>
          <p:cNvGrpSpPr>
            <a:grpSpLocks/>
          </p:cNvGrpSpPr>
          <p:nvPr/>
        </p:nvGrpSpPr>
        <p:grpSpPr bwMode="auto">
          <a:xfrm>
            <a:off x="7234238" y="5751513"/>
            <a:ext cx="406400" cy="427037"/>
            <a:chOff x="2870" y="1518"/>
            <a:chExt cx="292" cy="320"/>
          </a:xfrm>
        </p:grpSpPr>
        <p:graphicFrame>
          <p:nvGraphicFramePr>
            <p:cNvPr id="58568" name="Object 77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7018" name="Clip" r:id="rId21" imgW="826829" imgH="840406" progId="MS_ClipArt_Gallery.2">
                    <p:embed/>
                  </p:oleObj>
                </mc:Choice>
                <mc:Fallback>
                  <p:oleObj name="Clip" r:id="rId21" imgW="826829" imgH="840406" progId="MS_ClipArt_Gallery.2">
                    <p:embed/>
                    <p:pic>
                      <p:nvPicPr>
                        <p:cNvPr id="0" name="Object 77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569" name="Object 78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7019" name="Clip" r:id="rId22" imgW="1268295" imgH="1199426" progId="MS_ClipArt_Gallery.2">
                    <p:embed/>
                  </p:oleObj>
                </mc:Choice>
                <mc:Fallback>
                  <p:oleObj name="Clip" r:id="rId22" imgW="1268295" imgH="1199426" progId="MS_ClipArt_Gallery.2">
                    <p:embed/>
                    <p:pic>
                      <p:nvPicPr>
                        <p:cNvPr id="0" name="Object 78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8405" name="Group 781"/>
          <p:cNvGrpSpPr>
            <a:grpSpLocks/>
          </p:cNvGrpSpPr>
          <p:nvPr/>
        </p:nvGrpSpPr>
        <p:grpSpPr bwMode="auto">
          <a:xfrm>
            <a:off x="6819900" y="5467350"/>
            <a:ext cx="379413" cy="376238"/>
            <a:chOff x="4733" y="2082"/>
            <a:chExt cx="272" cy="282"/>
          </a:xfrm>
        </p:grpSpPr>
        <p:graphicFrame>
          <p:nvGraphicFramePr>
            <p:cNvPr id="58566" name="Object 782"/>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37020" name="Clip" r:id="rId23" imgW="826829" imgH="840406" progId="MS_ClipArt_Gallery.2">
                    <p:embed/>
                  </p:oleObj>
                </mc:Choice>
                <mc:Fallback>
                  <p:oleObj name="Clip" r:id="rId23" imgW="826829" imgH="840406" progId="MS_ClipArt_Gallery.2">
                    <p:embed/>
                    <p:pic>
                      <p:nvPicPr>
                        <p:cNvPr id="0" name="Object 78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567" name="Rectangle 783"/>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sp>
        <p:nvSpPr>
          <p:cNvPr id="58406" name="Line 784"/>
          <p:cNvSpPr>
            <a:spLocks noChangeShapeType="1"/>
          </p:cNvSpPr>
          <p:nvPr/>
        </p:nvSpPr>
        <p:spPr bwMode="auto">
          <a:xfrm>
            <a:off x="7126288" y="5370513"/>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407" name="Group 785"/>
          <p:cNvGrpSpPr>
            <a:grpSpLocks/>
          </p:cNvGrpSpPr>
          <p:nvPr/>
        </p:nvGrpSpPr>
        <p:grpSpPr bwMode="auto">
          <a:xfrm>
            <a:off x="7847013" y="4794250"/>
            <a:ext cx="207962" cy="409575"/>
            <a:chOff x="4180" y="783"/>
            <a:chExt cx="150" cy="307"/>
          </a:xfrm>
        </p:grpSpPr>
        <p:sp>
          <p:nvSpPr>
            <p:cNvPr id="58558" name="AutoShape 786"/>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59" name="Rectangle 787"/>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60" name="Rectangle 78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61" name="AutoShape 78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62" name="Line 790"/>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63" name="Line 791"/>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64" name="Rectangle 79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65" name="Rectangle 793"/>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grpSp>
        <p:nvGrpSpPr>
          <p:cNvPr id="58408" name="Group 794"/>
          <p:cNvGrpSpPr>
            <a:grpSpLocks/>
          </p:cNvGrpSpPr>
          <p:nvPr/>
        </p:nvGrpSpPr>
        <p:grpSpPr bwMode="auto">
          <a:xfrm>
            <a:off x="7834313" y="5238750"/>
            <a:ext cx="207962" cy="409575"/>
            <a:chOff x="4180" y="783"/>
            <a:chExt cx="150" cy="307"/>
          </a:xfrm>
        </p:grpSpPr>
        <p:sp>
          <p:nvSpPr>
            <p:cNvPr id="58550" name="AutoShape 795"/>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51" name="Rectangle 796"/>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52" name="Rectangle 79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53" name="AutoShape 79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54" name="Line 799"/>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55" name="Line 800"/>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56" name="Rectangle 80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57" name="Rectangle 802"/>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sp>
        <p:nvSpPr>
          <p:cNvPr id="58409" name="Line 803"/>
          <p:cNvSpPr>
            <a:spLocks noChangeShapeType="1"/>
          </p:cNvSpPr>
          <p:nvPr/>
        </p:nvSpPr>
        <p:spPr bwMode="auto">
          <a:xfrm rot="5400000" flipH="1">
            <a:off x="7460456" y="5168107"/>
            <a:ext cx="6111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0" name="Line 804"/>
          <p:cNvSpPr>
            <a:spLocks noChangeShapeType="1"/>
          </p:cNvSpPr>
          <p:nvPr/>
        </p:nvSpPr>
        <p:spPr bwMode="auto">
          <a:xfrm rot="-5400000">
            <a:off x="7814469" y="5420519"/>
            <a:ext cx="0" cy="103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1" name="Line 805"/>
          <p:cNvSpPr>
            <a:spLocks noChangeShapeType="1"/>
          </p:cNvSpPr>
          <p:nvPr/>
        </p:nvSpPr>
        <p:spPr bwMode="auto">
          <a:xfrm rot="-5400000">
            <a:off x="7804150" y="4951413"/>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2" name="Line 806"/>
          <p:cNvSpPr>
            <a:spLocks noChangeShapeType="1"/>
          </p:cNvSpPr>
          <p:nvPr/>
        </p:nvSpPr>
        <p:spPr bwMode="auto">
          <a:xfrm flipV="1">
            <a:off x="6483350" y="3092450"/>
            <a:ext cx="458788" cy="20796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3" name="Line 807"/>
          <p:cNvSpPr>
            <a:spLocks noChangeShapeType="1"/>
          </p:cNvSpPr>
          <p:nvPr/>
        </p:nvSpPr>
        <p:spPr bwMode="auto">
          <a:xfrm>
            <a:off x="7418388" y="3076575"/>
            <a:ext cx="485775" cy="20796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4" name="Line 808"/>
          <p:cNvSpPr>
            <a:spLocks noChangeShapeType="1"/>
          </p:cNvSpPr>
          <p:nvPr/>
        </p:nvSpPr>
        <p:spPr bwMode="auto">
          <a:xfrm flipH="1">
            <a:off x="7937500" y="3413125"/>
            <a:ext cx="241300" cy="6810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5" name="Line 809"/>
          <p:cNvSpPr>
            <a:spLocks noChangeShapeType="1"/>
          </p:cNvSpPr>
          <p:nvPr/>
        </p:nvSpPr>
        <p:spPr bwMode="auto">
          <a:xfrm>
            <a:off x="7167563" y="3189288"/>
            <a:ext cx="0" cy="431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6" name="Line 810"/>
          <p:cNvSpPr>
            <a:spLocks noChangeShapeType="1"/>
          </p:cNvSpPr>
          <p:nvPr/>
        </p:nvSpPr>
        <p:spPr bwMode="auto">
          <a:xfrm>
            <a:off x="7192963" y="3927475"/>
            <a:ext cx="534987" cy="3683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7" name="Line 811"/>
          <p:cNvSpPr>
            <a:spLocks noChangeShapeType="1"/>
          </p:cNvSpPr>
          <p:nvPr/>
        </p:nvSpPr>
        <p:spPr bwMode="auto">
          <a:xfrm flipH="1">
            <a:off x="7653338" y="4302125"/>
            <a:ext cx="266700" cy="36036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8" name="Line 812"/>
          <p:cNvSpPr>
            <a:spLocks noChangeShapeType="1"/>
          </p:cNvSpPr>
          <p:nvPr/>
        </p:nvSpPr>
        <p:spPr bwMode="auto">
          <a:xfrm flipH="1">
            <a:off x="7426325" y="3381375"/>
            <a:ext cx="560388" cy="3841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19" name="Line 813"/>
          <p:cNvSpPr>
            <a:spLocks noChangeShapeType="1"/>
          </p:cNvSpPr>
          <p:nvPr/>
        </p:nvSpPr>
        <p:spPr bwMode="auto">
          <a:xfrm flipH="1">
            <a:off x="7435850" y="2820988"/>
            <a:ext cx="350838" cy="25558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20" name="Line 814"/>
          <p:cNvSpPr>
            <a:spLocks noChangeShapeType="1"/>
          </p:cNvSpPr>
          <p:nvPr/>
        </p:nvSpPr>
        <p:spPr bwMode="auto">
          <a:xfrm flipH="1">
            <a:off x="8153400" y="2997200"/>
            <a:ext cx="201613" cy="17621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421" name="Group 970"/>
          <p:cNvGrpSpPr>
            <a:grpSpLocks/>
          </p:cNvGrpSpPr>
          <p:nvPr/>
        </p:nvGrpSpPr>
        <p:grpSpPr bwMode="auto">
          <a:xfrm>
            <a:off x="7221538" y="4645025"/>
            <a:ext cx="671512" cy="387350"/>
            <a:chOff x="3955" y="387"/>
            <a:chExt cx="423" cy="244"/>
          </a:xfrm>
        </p:grpSpPr>
        <p:sp>
          <p:nvSpPr>
            <p:cNvPr id="58535" name="Freeform 952"/>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536" name="Group 931"/>
            <p:cNvGrpSpPr>
              <a:grpSpLocks/>
            </p:cNvGrpSpPr>
            <p:nvPr/>
          </p:nvGrpSpPr>
          <p:grpSpPr bwMode="auto">
            <a:xfrm>
              <a:off x="4002" y="442"/>
              <a:ext cx="316" cy="147"/>
              <a:chOff x="3600" y="219"/>
              <a:chExt cx="360" cy="175"/>
            </a:xfrm>
          </p:grpSpPr>
          <p:sp>
            <p:nvSpPr>
              <p:cNvPr id="58537" name="Oval 9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38" name="Line 93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39" name="Line 93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40" name="Rectangle 93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41" name="Oval 9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nvGrpSpPr>
              <p:cNvPr id="58542" name="Group 937"/>
              <p:cNvGrpSpPr>
                <a:grpSpLocks/>
              </p:cNvGrpSpPr>
              <p:nvPr/>
            </p:nvGrpSpPr>
            <p:grpSpPr bwMode="auto">
              <a:xfrm>
                <a:off x="3686" y="244"/>
                <a:ext cx="177" cy="66"/>
                <a:chOff x="2848" y="848"/>
                <a:chExt cx="140" cy="98"/>
              </a:xfrm>
            </p:grpSpPr>
            <p:sp>
              <p:nvSpPr>
                <p:cNvPr id="58547" name="Line 93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48" name="Line 93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49" name="Line 94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543" name="Group 941"/>
              <p:cNvGrpSpPr>
                <a:grpSpLocks/>
              </p:cNvGrpSpPr>
              <p:nvPr/>
            </p:nvGrpSpPr>
            <p:grpSpPr bwMode="auto">
              <a:xfrm flipV="1">
                <a:off x="3686" y="243"/>
                <a:ext cx="177" cy="66"/>
                <a:chOff x="2848" y="848"/>
                <a:chExt cx="140" cy="98"/>
              </a:xfrm>
            </p:grpSpPr>
            <p:sp>
              <p:nvSpPr>
                <p:cNvPr id="58544" name="Line 94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45" name="Line 94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46" name="Line 94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58422" name="Group 971"/>
          <p:cNvGrpSpPr>
            <a:grpSpLocks/>
          </p:cNvGrpSpPr>
          <p:nvPr/>
        </p:nvGrpSpPr>
        <p:grpSpPr bwMode="auto">
          <a:xfrm>
            <a:off x="7573963" y="3987800"/>
            <a:ext cx="671512" cy="387350"/>
            <a:chOff x="3955" y="387"/>
            <a:chExt cx="423" cy="244"/>
          </a:xfrm>
        </p:grpSpPr>
        <p:sp>
          <p:nvSpPr>
            <p:cNvPr id="58520" name="Freeform 972"/>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521" name="Group 973"/>
            <p:cNvGrpSpPr>
              <a:grpSpLocks/>
            </p:cNvGrpSpPr>
            <p:nvPr/>
          </p:nvGrpSpPr>
          <p:grpSpPr bwMode="auto">
            <a:xfrm>
              <a:off x="4002" y="442"/>
              <a:ext cx="316" cy="147"/>
              <a:chOff x="3600" y="219"/>
              <a:chExt cx="360" cy="175"/>
            </a:xfrm>
          </p:grpSpPr>
          <p:sp>
            <p:nvSpPr>
              <p:cNvPr id="58522" name="Oval 97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23" name="Line 97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24" name="Line 97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25" name="Rectangle 97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26" name="Oval 97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nvGrpSpPr>
              <p:cNvPr id="58527" name="Group 979"/>
              <p:cNvGrpSpPr>
                <a:grpSpLocks/>
              </p:cNvGrpSpPr>
              <p:nvPr/>
            </p:nvGrpSpPr>
            <p:grpSpPr bwMode="auto">
              <a:xfrm>
                <a:off x="3686" y="244"/>
                <a:ext cx="177" cy="66"/>
                <a:chOff x="2848" y="848"/>
                <a:chExt cx="140" cy="98"/>
              </a:xfrm>
            </p:grpSpPr>
            <p:sp>
              <p:nvSpPr>
                <p:cNvPr id="58532" name="Line 98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33" name="Line 98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34" name="Line 98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528" name="Group 983"/>
              <p:cNvGrpSpPr>
                <a:grpSpLocks/>
              </p:cNvGrpSpPr>
              <p:nvPr/>
            </p:nvGrpSpPr>
            <p:grpSpPr bwMode="auto">
              <a:xfrm flipV="1">
                <a:off x="3686" y="243"/>
                <a:ext cx="177" cy="66"/>
                <a:chOff x="2848" y="848"/>
                <a:chExt cx="140" cy="98"/>
              </a:xfrm>
            </p:grpSpPr>
            <p:sp>
              <p:nvSpPr>
                <p:cNvPr id="58529" name="Line 98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30" name="Line 98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31" name="Line 98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58423" name="Group 987"/>
          <p:cNvGrpSpPr>
            <a:grpSpLocks/>
          </p:cNvGrpSpPr>
          <p:nvPr/>
        </p:nvGrpSpPr>
        <p:grpSpPr bwMode="auto">
          <a:xfrm>
            <a:off x="6926263" y="3540125"/>
            <a:ext cx="671512" cy="387350"/>
            <a:chOff x="3955" y="387"/>
            <a:chExt cx="423" cy="244"/>
          </a:xfrm>
        </p:grpSpPr>
        <p:sp>
          <p:nvSpPr>
            <p:cNvPr id="58505" name="Freeform 988"/>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506" name="Group 989"/>
            <p:cNvGrpSpPr>
              <a:grpSpLocks/>
            </p:cNvGrpSpPr>
            <p:nvPr/>
          </p:nvGrpSpPr>
          <p:grpSpPr bwMode="auto">
            <a:xfrm>
              <a:off x="4002" y="442"/>
              <a:ext cx="316" cy="147"/>
              <a:chOff x="3600" y="219"/>
              <a:chExt cx="360" cy="175"/>
            </a:xfrm>
          </p:grpSpPr>
          <p:sp>
            <p:nvSpPr>
              <p:cNvPr id="58507" name="Oval 99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08" name="Line 99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09" name="Line 99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10" name="Rectangle 99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511" name="Oval 99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nvGrpSpPr>
              <p:cNvPr id="58512" name="Group 995"/>
              <p:cNvGrpSpPr>
                <a:grpSpLocks/>
              </p:cNvGrpSpPr>
              <p:nvPr/>
            </p:nvGrpSpPr>
            <p:grpSpPr bwMode="auto">
              <a:xfrm>
                <a:off x="3686" y="244"/>
                <a:ext cx="177" cy="66"/>
                <a:chOff x="2848" y="848"/>
                <a:chExt cx="140" cy="98"/>
              </a:xfrm>
            </p:grpSpPr>
            <p:sp>
              <p:nvSpPr>
                <p:cNvPr id="58517" name="Line 99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18" name="Line 99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19" name="Line 99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513" name="Group 999"/>
              <p:cNvGrpSpPr>
                <a:grpSpLocks/>
              </p:cNvGrpSpPr>
              <p:nvPr/>
            </p:nvGrpSpPr>
            <p:grpSpPr bwMode="auto">
              <a:xfrm flipV="1">
                <a:off x="3686" y="243"/>
                <a:ext cx="177" cy="66"/>
                <a:chOff x="2848" y="848"/>
                <a:chExt cx="140" cy="98"/>
              </a:xfrm>
            </p:grpSpPr>
            <p:sp>
              <p:nvSpPr>
                <p:cNvPr id="58514" name="Line 100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15" name="Line 100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16" name="Line 100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58424" name="Group 1003"/>
          <p:cNvGrpSpPr>
            <a:grpSpLocks/>
          </p:cNvGrpSpPr>
          <p:nvPr/>
        </p:nvGrpSpPr>
        <p:grpSpPr bwMode="auto">
          <a:xfrm>
            <a:off x="7745413" y="3063875"/>
            <a:ext cx="671512" cy="387350"/>
            <a:chOff x="3955" y="387"/>
            <a:chExt cx="423" cy="244"/>
          </a:xfrm>
        </p:grpSpPr>
        <p:sp>
          <p:nvSpPr>
            <p:cNvPr id="58490" name="Freeform 1004"/>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491" name="Group 1005"/>
            <p:cNvGrpSpPr>
              <a:grpSpLocks/>
            </p:cNvGrpSpPr>
            <p:nvPr/>
          </p:nvGrpSpPr>
          <p:grpSpPr bwMode="auto">
            <a:xfrm>
              <a:off x="4002" y="442"/>
              <a:ext cx="316" cy="147"/>
              <a:chOff x="3600" y="219"/>
              <a:chExt cx="360" cy="175"/>
            </a:xfrm>
          </p:grpSpPr>
          <p:sp>
            <p:nvSpPr>
              <p:cNvPr id="58492" name="Oval 100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93" name="Line 100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94" name="Line 100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95" name="Rectangle 100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96" name="Oval 10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nvGrpSpPr>
              <p:cNvPr id="58497" name="Group 1011"/>
              <p:cNvGrpSpPr>
                <a:grpSpLocks/>
              </p:cNvGrpSpPr>
              <p:nvPr/>
            </p:nvGrpSpPr>
            <p:grpSpPr bwMode="auto">
              <a:xfrm>
                <a:off x="3686" y="244"/>
                <a:ext cx="177" cy="66"/>
                <a:chOff x="2848" y="848"/>
                <a:chExt cx="140" cy="98"/>
              </a:xfrm>
            </p:grpSpPr>
            <p:sp>
              <p:nvSpPr>
                <p:cNvPr id="58502" name="Line 101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03" name="Line 101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04" name="Line 101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498" name="Group 1015"/>
              <p:cNvGrpSpPr>
                <a:grpSpLocks/>
              </p:cNvGrpSpPr>
              <p:nvPr/>
            </p:nvGrpSpPr>
            <p:grpSpPr bwMode="auto">
              <a:xfrm flipV="1">
                <a:off x="3686" y="243"/>
                <a:ext cx="177" cy="66"/>
                <a:chOff x="2848" y="848"/>
                <a:chExt cx="140" cy="98"/>
              </a:xfrm>
            </p:grpSpPr>
            <p:sp>
              <p:nvSpPr>
                <p:cNvPr id="58499" name="Line 101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00" name="Line 101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01" name="Line 101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58425" name="Group 1019"/>
          <p:cNvGrpSpPr>
            <a:grpSpLocks/>
          </p:cNvGrpSpPr>
          <p:nvPr/>
        </p:nvGrpSpPr>
        <p:grpSpPr bwMode="auto">
          <a:xfrm>
            <a:off x="6840538" y="2863850"/>
            <a:ext cx="671512" cy="387350"/>
            <a:chOff x="3955" y="387"/>
            <a:chExt cx="423" cy="244"/>
          </a:xfrm>
        </p:grpSpPr>
        <p:sp>
          <p:nvSpPr>
            <p:cNvPr id="58475" name="Freeform 1020"/>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476" name="Group 1021"/>
            <p:cNvGrpSpPr>
              <a:grpSpLocks/>
            </p:cNvGrpSpPr>
            <p:nvPr/>
          </p:nvGrpSpPr>
          <p:grpSpPr bwMode="auto">
            <a:xfrm>
              <a:off x="4002" y="442"/>
              <a:ext cx="316" cy="147"/>
              <a:chOff x="3600" y="219"/>
              <a:chExt cx="360" cy="175"/>
            </a:xfrm>
          </p:grpSpPr>
          <p:sp>
            <p:nvSpPr>
              <p:cNvPr id="58477" name="Oval 102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78" name="Line 102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9" name="Line 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80" name="Rectangle 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81" name="Oval 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nvGrpSpPr>
              <p:cNvPr id="58482" name="Group 3"/>
              <p:cNvGrpSpPr>
                <a:grpSpLocks/>
              </p:cNvGrpSpPr>
              <p:nvPr/>
            </p:nvGrpSpPr>
            <p:grpSpPr bwMode="auto">
              <a:xfrm>
                <a:off x="3686" y="244"/>
                <a:ext cx="177" cy="66"/>
                <a:chOff x="2848" y="848"/>
                <a:chExt cx="140" cy="98"/>
              </a:xfrm>
            </p:grpSpPr>
            <p:sp>
              <p:nvSpPr>
                <p:cNvPr id="58487" name="Line 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88" name="Line 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89" name="Line 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483" name="Group 7"/>
              <p:cNvGrpSpPr>
                <a:grpSpLocks/>
              </p:cNvGrpSpPr>
              <p:nvPr/>
            </p:nvGrpSpPr>
            <p:grpSpPr bwMode="auto">
              <a:xfrm flipV="1">
                <a:off x="3686" y="243"/>
                <a:ext cx="177" cy="66"/>
                <a:chOff x="2848" y="848"/>
                <a:chExt cx="140" cy="98"/>
              </a:xfrm>
            </p:grpSpPr>
            <p:sp>
              <p:nvSpPr>
                <p:cNvPr id="58484" name="Line 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85" name="Line 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86" name="Line 1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58426" name="Group 11"/>
          <p:cNvGrpSpPr>
            <a:grpSpLocks/>
          </p:cNvGrpSpPr>
          <p:nvPr/>
        </p:nvGrpSpPr>
        <p:grpSpPr bwMode="auto">
          <a:xfrm>
            <a:off x="5897563" y="3073400"/>
            <a:ext cx="671512" cy="387350"/>
            <a:chOff x="3955" y="387"/>
            <a:chExt cx="423" cy="244"/>
          </a:xfrm>
        </p:grpSpPr>
        <p:sp>
          <p:nvSpPr>
            <p:cNvPr id="58460" name="Freeform 12"/>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461" name="Group 13"/>
            <p:cNvGrpSpPr>
              <a:grpSpLocks/>
            </p:cNvGrpSpPr>
            <p:nvPr/>
          </p:nvGrpSpPr>
          <p:grpSpPr bwMode="auto">
            <a:xfrm>
              <a:off x="4002" y="442"/>
              <a:ext cx="316" cy="147"/>
              <a:chOff x="3600" y="219"/>
              <a:chExt cx="360" cy="175"/>
            </a:xfrm>
          </p:grpSpPr>
          <p:sp>
            <p:nvSpPr>
              <p:cNvPr id="58462" name="Oval 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63" name="Line 1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64" name="Line 1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65" name="Rectangle 1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66" name="Oval 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nvGrpSpPr>
              <p:cNvPr id="58467" name="Group 19"/>
              <p:cNvGrpSpPr>
                <a:grpSpLocks/>
              </p:cNvGrpSpPr>
              <p:nvPr/>
            </p:nvGrpSpPr>
            <p:grpSpPr bwMode="auto">
              <a:xfrm>
                <a:off x="3686" y="244"/>
                <a:ext cx="177" cy="66"/>
                <a:chOff x="2848" y="848"/>
                <a:chExt cx="140" cy="98"/>
              </a:xfrm>
            </p:grpSpPr>
            <p:sp>
              <p:nvSpPr>
                <p:cNvPr id="58472" name="Line 2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3" name="Line 2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4" name="Line 2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468" name="Group 23"/>
              <p:cNvGrpSpPr>
                <a:grpSpLocks/>
              </p:cNvGrpSpPr>
              <p:nvPr/>
            </p:nvGrpSpPr>
            <p:grpSpPr bwMode="auto">
              <a:xfrm flipV="1">
                <a:off x="3686" y="243"/>
                <a:ext cx="177" cy="66"/>
                <a:chOff x="2848" y="848"/>
                <a:chExt cx="140" cy="98"/>
              </a:xfrm>
            </p:grpSpPr>
            <p:sp>
              <p:nvSpPr>
                <p:cNvPr id="58469" name="Line 2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0" name="Line 2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 name="Line 2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58427" name="Group 27"/>
          <p:cNvGrpSpPr>
            <a:grpSpLocks/>
          </p:cNvGrpSpPr>
          <p:nvPr/>
        </p:nvGrpSpPr>
        <p:grpSpPr bwMode="auto">
          <a:xfrm>
            <a:off x="5878513" y="4730750"/>
            <a:ext cx="671512" cy="387350"/>
            <a:chOff x="3955" y="387"/>
            <a:chExt cx="423" cy="244"/>
          </a:xfrm>
        </p:grpSpPr>
        <p:sp>
          <p:nvSpPr>
            <p:cNvPr id="58445" name="Freeform 28"/>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446" name="Group 29"/>
            <p:cNvGrpSpPr>
              <a:grpSpLocks/>
            </p:cNvGrpSpPr>
            <p:nvPr/>
          </p:nvGrpSpPr>
          <p:grpSpPr bwMode="auto">
            <a:xfrm>
              <a:off x="4002" y="442"/>
              <a:ext cx="316" cy="147"/>
              <a:chOff x="3600" y="219"/>
              <a:chExt cx="360" cy="175"/>
            </a:xfrm>
          </p:grpSpPr>
          <p:sp>
            <p:nvSpPr>
              <p:cNvPr id="58447" name="Oval 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48" name="Line 3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49" name="Line 3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50" name="Rectangle 3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51" name="Oval 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nvGrpSpPr>
              <p:cNvPr id="58452" name="Group 35"/>
              <p:cNvGrpSpPr>
                <a:grpSpLocks/>
              </p:cNvGrpSpPr>
              <p:nvPr/>
            </p:nvGrpSpPr>
            <p:grpSpPr bwMode="auto">
              <a:xfrm>
                <a:off x="3686" y="244"/>
                <a:ext cx="177" cy="66"/>
                <a:chOff x="2848" y="848"/>
                <a:chExt cx="140" cy="98"/>
              </a:xfrm>
            </p:grpSpPr>
            <p:sp>
              <p:nvSpPr>
                <p:cNvPr id="58457" name="Line 3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58" name="Line 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59" name="Line 3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453" name="Group 39"/>
              <p:cNvGrpSpPr>
                <a:grpSpLocks/>
              </p:cNvGrpSpPr>
              <p:nvPr/>
            </p:nvGrpSpPr>
            <p:grpSpPr bwMode="auto">
              <a:xfrm flipV="1">
                <a:off x="3686" y="243"/>
                <a:ext cx="177" cy="66"/>
                <a:chOff x="2848" y="848"/>
                <a:chExt cx="140" cy="98"/>
              </a:xfrm>
            </p:grpSpPr>
            <p:sp>
              <p:nvSpPr>
                <p:cNvPr id="58454" name="Line 4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55" name="Line 4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56" name="Line 4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58428" name="Group 43"/>
          <p:cNvGrpSpPr>
            <a:grpSpLocks/>
          </p:cNvGrpSpPr>
          <p:nvPr/>
        </p:nvGrpSpPr>
        <p:grpSpPr bwMode="auto">
          <a:xfrm>
            <a:off x="6688138" y="5073650"/>
            <a:ext cx="671512" cy="387350"/>
            <a:chOff x="3955" y="387"/>
            <a:chExt cx="423" cy="244"/>
          </a:xfrm>
        </p:grpSpPr>
        <p:sp>
          <p:nvSpPr>
            <p:cNvPr id="58430" name="Freeform 44"/>
            <p:cNvSpPr>
              <a:spLocks/>
            </p:cNvSpPr>
            <p:nvPr/>
          </p:nvSpPr>
          <p:spPr bwMode="auto">
            <a:xfrm>
              <a:off x="3955" y="387"/>
              <a:ext cx="423" cy="244"/>
            </a:xfrm>
            <a:custGeom>
              <a:avLst/>
              <a:gdLst>
                <a:gd name="T0" fmla="*/ 183 w 423"/>
                <a:gd name="T1" fmla="*/ 11 h 244"/>
                <a:gd name="T2" fmla="*/ 43 w 423"/>
                <a:gd name="T3" fmla="*/ 43 h 244"/>
                <a:gd name="T4" fmla="*/ 3 w 423"/>
                <a:gd name="T5" fmla="*/ 169 h 244"/>
                <a:gd name="T6" fmla="*/ 63 w 423"/>
                <a:gd name="T7" fmla="*/ 233 h 244"/>
                <a:gd name="T8" fmla="*/ 287 w 423"/>
                <a:gd name="T9" fmla="*/ 237 h 244"/>
                <a:gd name="T10" fmla="*/ 403 w 423"/>
                <a:gd name="T11" fmla="*/ 189 h 244"/>
                <a:gd name="T12" fmla="*/ 407 w 423"/>
                <a:gd name="T13" fmla="*/ 87 h 244"/>
                <a:gd name="T14" fmla="*/ 329 w 423"/>
                <a:gd name="T15" fmla="*/ 13 h 244"/>
                <a:gd name="T16" fmla="*/ 183 w 423"/>
                <a:gd name="T17" fmla="*/ 11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3" h="244">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431" name="Group 45"/>
            <p:cNvGrpSpPr>
              <a:grpSpLocks/>
            </p:cNvGrpSpPr>
            <p:nvPr/>
          </p:nvGrpSpPr>
          <p:grpSpPr bwMode="auto">
            <a:xfrm>
              <a:off x="4002" y="442"/>
              <a:ext cx="316" cy="147"/>
              <a:chOff x="3600" y="219"/>
              <a:chExt cx="360" cy="175"/>
            </a:xfrm>
          </p:grpSpPr>
          <p:sp>
            <p:nvSpPr>
              <p:cNvPr id="58432" name="Oval 4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33" name="Line 4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34" name="Line 4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35" name="Rectangle 4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58436" name="Oval 5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nvGrpSpPr>
              <p:cNvPr id="58437" name="Group 51"/>
              <p:cNvGrpSpPr>
                <a:grpSpLocks/>
              </p:cNvGrpSpPr>
              <p:nvPr/>
            </p:nvGrpSpPr>
            <p:grpSpPr bwMode="auto">
              <a:xfrm>
                <a:off x="3686" y="244"/>
                <a:ext cx="177" cy="66"/>
                <a:chOff x="2848" y="848"/>
                <a:chExt cx="140" cy="98"/>
              </a:xfrm>
            </p:grpSpPr>
            <p:sp>
              <p:nvSpPr>
                <p:cNvPr id="58442" name="Line 5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43" name="Line 5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44" name="Line 5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8438" name="Group 55"/>
              <p:cNvGrpSpPr>
                <a:grpSpLocks/>
              </p:cNvGrpSpPr>
              <p:nvPr/>
            </p:nvGrpSpPr>
            <p:grpSpPr bwMode="auto">
              <a:xfrm flipV="1">
                <a:off x="3686" y="243"/>
                <a:ext cx="177" cy="66"/>
                <a:chOff x="2848" y="848"/>
                <a:chExt cx="140" cy="98"/>
              </a:xfrm>
            </p:grpSpPr>
            <p:sp>
              <p:nvSpPr>
                <p:cNvPr id="58439" name="Line 5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40" name="Line 5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41" name="Line 5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58429" name="Line 59"/>
          <p:cNvSpPr>
            <a:spLocks noChangeShapeType="1"/>
          </p:cNvSpPr>
          <p:nvPr/>
        </p:nvSpPr>
        <p:spPr bwMode="auto">
          <a:xfrm flipV="1">
            <a:off x="6210300" y="5060950"/>
            <a:ext cx="1588" cy="1635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8E47262-650E-4ABF-BB1E-90CDB2D8B503}" type="slidenum">
              <a:rPr lang="en-US" altLang="zh-CN" sz="1400" smtClean="0"/>
              <a:pPr>
                <a:spcBef>
                  <a:spcPct val="0"/>
                </a:spcBef>
                <a:buClrTx/>
                <a:buSzTx/>
                <a:buFontTx/>
                <a:buNone/>
              </a:pPr>
              <a:t>51</a:t>
            </a:fld>
            <a:endParaRPr lang="en-US" altLang="zh-CN" sz="1400" smtClean="0"/>
          </a:p>
        </p:txBody>
      </p:sp>
      <p:sp>
        <p:nvSpPr>
          <p:cNvPr id="254978"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1.3.1   </a:t>
            </a:r>
            <a:r>
              <a:rPr lang="zh-CN" altLang="en-US">
                <a:solidFill>
                  <a:srgbClr val="008000"/>
                </a:solidFill>
              </a:rPr>
              <a:t>电路交换和分组交换</a:t>
            </a:r>
          </a:p>
        </p:txBody>
      </p:sp>
      <p:sp>
        <p:nvSpPr>
          <p:cNvPr id="60420" name="Rectangle 3"/>
          <p:cNvSpPr>
            <a:spLocks noGrp="1" noChangeArrowheads="1"/>
          </p:cNvSpPr>
          <p:nvPr>
            <p:ph type="body" idx="1"/>
          </p:nvPr>
        </p:nvSpPr>
        <p:spPr>
          <a:xfrm>
            <a:off x="533400" y="1371600"/>
            <a:ext cx="7772400" cy="4876800"/>
          </a:xfrm>
        </p:spPr>
        <p:txBody>
          <a:bodyPr/>
          <a:lstStyle/>
          <a:p>
            <a:pPr eaLnBrk="1">
              <a:lnSpc>
                <a:spcPct val="115000"/>
              </a:lnSpc>
              <a:buClr>
                <a:srgbClr val="4D4D4D"/>
              </a:buClr>
            </a:pPr>
            <a:r>
              <a:rPr lang="zh-CN" altLang="en-US" b="1" dirty="0" smtClean="0">
                <a:solidFill>
                  <a:schemeClr val="accent2"/>
                </a:solidFill>
                <a:hlinkClick r:id="" action="ppaction://customshow?id=12&amp;return=true"/>
              </a:rPr>
              <a:t>电路交换</a:t>
            </a:r>
            <a:r>
              <a:rPr lang="zh-CN" altLang="en-US" b="1" dirty="0" smtClean="0">
                <a:solidFill>
                  <a:schemeClr val="accent2"/>
                </a:solidFill>
              </a:rPr>
              <a:t> </a:t>
            </a:r>
            <a:r>
              <a:rPr lang="en-US" altLang="zh-CN" b="1" dirty="0" smtClean="0">
                <a:solidFill>
                  <a:schemeClr val="accent2"/>
                </a:solidFill>
              </a:rPr>
              <a:t>(circuit switching)</a:t>
            </a:r>
            <a:endParaRPr lang="en-US" altLang="zh-CN" b="1" dirty="0" smtClean="0">
              <a:solidFill>
                <a:srgbClr val="FF0000"/>
              </a:solidFill>
            </a:endParaRPr>
          </a:p>
          <a:p>
            <a:pPr lvl="1" eaLnBrk="1">
              <a:lnSpc>
                <a:spcPct val="115000"/>
              </a:lnSpc>
            </a:pPr>
            <a:r>
              <a:rPr lang="zh-CN" altLang="en-US" sz="2400" b="1" dirty="0" smtClean="0">
                <a:solidFill>
                  <a:srgbClr val="FF0000"/>
                </a:solidFill>
              </a:rPr>
              <a:t>预留端到端资源：</a:t>
            </a:r>
            <a:r>
              <a:rPr lang="zh-CN" altLang="en-US" sz="2400" b="1" dirty="0" smtClean="0"/>
              <a:t>端系统之间通信路径上所需要的资源 </a:t>
            </a:r>
            <a:r>
              <a:rPr lang="en-US" altLang="zh-CN" sz="2400" b="1" dirty="0" smtClean="0"/>
              <a:t>(</a:t>
            </a:r>
            <a:r>
              <a:rPr lang="zh-CN" altLang="en-US" sz="2400" b="1" dirty="0" smtClean="0"/>
              <a:t>缓存，链路带宽</a:t>
            </a:r>
            <a:r>
              <a:rPr lang="en-US" altLang="zh-CN" sz="2400" b="1" dirty="0" smtClean="0"/>
              <a:t>)</a:t>
            </a:r>
            <a:r>
              <a:rPr lang="zh-CN" altLang="en-US" sz="2400" b="1" dirty="0" smtClean="0"/>
              <a:t>。建立连接。</a:t>
            </a:r>
          </a:p>
          <a:p>
            <a:pPr lvl="1" eaLnBrk="1">
              <a:lnSpc>
                <a:spcPct val="115000"/>
              </a:lnSpc>
            </a:pPr>
            <a:r>
              <a:rPr lang="zh-CN" altLang="en-US" sz="2400" b="1" dirty="0" smtClean="0"/>
              <a:t>发送方</a:t>
            </a:r>
            <a:r>
              <a:rPr lang="zh-CN" altLang="en-US" sz="2400" b="1" dirty="0" smtClean="0">
                <a:solidFill>
                  <a:srgbClr val="FF0000"/>
                </a:solidFill>
              </a:rPr>
              <a:t>以恒定速率</a:t>
            </a:r>
            <a:r>
              <a:rPr lang="zh-CN" altLang="en-US" sz="2400" b="1" dirty="0" smtClean="0"/>
              <a:t>向接收方</a:t>
            </a:r>
            <a:r>
              <a:rPr lang="zh-CN" altLang="en-US" sz="2400" b="1" dirty="0" smtClean="0">
                <a:solidFill>
                  <a:srgbClr val="FF0000"/>
                </a:solidFill>
              </a:rPr>
              <a:t>传送数据</a:t>
            </a:r>
            <a:r>
              <a:rPr lang="zh-CN" altLang="en-US" sz="2400" b="1" dirty="0" smtClean="0"/>
              <a:t>。</a:t>
            </a:r>
            <a:endParaRPr lang="en-US" altLang="zh-CN" sz="2400" b="1" dirty="0" smtClean="0"/>
          </a:p>
          <a:p>
            <a:pPr lvl="1" eaLnBrk="1">
              <a:lnSpc>
                <a:spcPct val="115000"/>
              </a:lnSpc>
            </a:pPr>
            <a:r>
              <a:rPr lang="zh-CN" altLang="en-US" sz="2400" b="1" dirty="0" smtClean="0"/>
              <a:t>如，电话网络。</a:t>
            </a:r>
          </a:p>
          <a:p>
            <a:pPr eaLnBrk="1">
              <a:lnSpc>
                <a:spcPct val="115000"/>
              </a:lnSpc>
              <a:buClr>
                <a:srgbClr val="4D4D4D"/>
              </a:buClr>
            </a:pPr>
            <a:r>
              <a:rPr lang="zh-CN" altLang="en-US" b="1" dirty="0" smtClean="0">
                <a:solidFill>
                  <a:schemeClr val="accent2"/>
                </a:solidFill>
                <a:hlinkClick r:id="" action="ppaction://customshow?id=13&amp;return=true"/>
              </a:rPr>
              <a:t>分组交换</a:t>
            </a:r>
            <a:r>
              <a:rPr lang="en-US" altLang="zh-CN" b="1" dirty="0" smtClean="0">
                <a:solidFill>
                  <a:schemeClr val="accent2"/>
                </a:solidFill>
              </a:rPr>
              <a:t>(packet switching)</a:t>
            </a:r>
          </a:p>
          <a:p>
            <a:pPr lvl="1" eaLnBrk="1">
              <a:lnSpc>
                <a:spcPct val="115000"/>
              </a:lnSpc>
            </a:pPr>
            <a:r>
              <a:rPr lang="zh-CN" altLang="en-US" sz="2400" b="1" dirty="0" smtClean="0">
                <a:solidFill>
                  <a:srgbClr val="FF0000"/>
                </a:solidFill>
              </a:rPr>
              <a:t>不需要资源预留</a:t>
            </a:r>
            <a:endParaRPr lang="en-US" altLang="zh-CN" sz="2400" b="1" dirty="0" smtClean="0"/>
          </a:p>
          <a:p>
            <a:pPr lvl="1" eaLnBrk="1">
              <a:lnSpc>
                <a:spcPct val="115000"/>
              </a:lnSpc>
            </a:pPr>
            <a:r>
              <a:rPr lang="zh-CN" altLang="en-US" sz="2400" b="1" dirty="0" smtClean="0">
                <a:solidFill>
                  <a:srgbClr val="FF0000"/>
                </a:solidFill>
              </a:rPr>
              <a:t>按需使用资源，可能要排队等待，</a:t>
            </a:r>
            <a:r>
              <a:rPr lang="zh-CN" altLang="en-US" sz="2400" b="1" dirty="0" smtClean="0"/>
              <a:t>同时有其它分组发送</a:t>
            </a:r>
            <a:endParaRPr lang="en-US" altLang="zh-CN" sz="2400" b="1" dirty="0" smtClean="0"/>
          </a:p>
          <a:p>
            <a:pPr lvl="1" eaLnBrk="1">
              <a:lnSpc>
                <a:spcPct val="115000"/>
              </a:lnSpc>
            </a:pPr>
            <a:r>
              <a:rPr lang="zh-CN" altLang="en-US" sz="2400" b="1" dirty="0" smtClean="0"/>
              <a:t>如，因特网。</a:t>
            </a:r>
          </a:p>
        </p:txBody>
      </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6"/>
          <p:cNvSpPr>
            <a:spLocks noGrp="1"/>
          </p:cNvSpPr>
          <p:nvPr>
            <p:ph type="sldNum" sz="quarter" idx="12"/>
          </p:nvPr>
        </p:nvSpPr>
        <p:spPr>
          <a:xfrm>
            <a:off x="8305800" y="6254750"/>
            <a:ext cx="625475" cy="457200"/>
          </a:xfrm>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19AF259F-AC87-45BB-89F6-198176BC04D2}" type="slidenum">
              <a:rPr lang="en-US" altLang="zh-CN" sz="1400" smtClean="0"/>
              <a:pPr>
                <a:spcBef>
                  <a:spcPct val="0"/>
                </a:spcBef>
                <a:buClrTx/>
                <a:buSzTx/>
                <a:buFontTx/>
                <a:buNone/>
              </a:pPr>
              <a:t>52</a:t>
            </a:fld>
            <a:endParaRPr lang="en-US" altLang="zh-CN" sz="1400" smtClean="0"/>
          </a:p>
        </p:txBody>
      </p:sp>
      <p:sp>
        <p:nvSpPr>
          <p:cNvPr id="256002" name="Rectangle 2"/>
          <p:cNvSpPr>
            <a:spLocks noGrp="1" noChangeArrowheads="1"/>
          </p:cNvSpPr>
          <p:nvPr>
            <p:ph type="title"/>
          </p:nvPr>
        </p:nvSpPr>
        <p:spPr>
          <a:xfrm>
            <a:off x="533400" y="228600"/>
            <a:ext cx="7772400" cy="901700"/>
          </a:xfrm>
        </p:spPr>
        <p:txBody>
          <a:bodyPr/>
          <a:lstStyle/>
          <a:p>
            <a:pPr>
              <a:defRPr/>
            </a:pPr>
            <a:r>
              <a:rPr lang="en-US" altLang="zh-CN" sz="3200" dirty="0" smtClean="0">
                <a:solidFill>
                  <a:srgbClr val="008000"/>
                </a:solidFill>
              </a:rPr>
              <a:t>A. </a:t>
            </a:r>
            <a:r>
              <a:rPr lang="zh-CN" altLang="en-US" sz="3200" dirty="0" smtClean="0">
                <a:solidFill>
                  <a:srgbClr val="008000"/>
                </a:solidFill>
              </a:rPr>
              <a:t>电路交换 </a:t>
            </a:r>
            <a:r>
              <a:rPr lang="en-US" altLang="zh-CN" sz="3200" dirty="0" smtClean="0">
                <a:solidFill>
                  <a:srgbClr val="008000"/>
                </a:solidFill>
              </a:rPr>
              <a:t>–</a:t>
            </a:r>
            <a:r>
              <a:rPr lang="zh-CN" altLang="en-US" sz="3200" dirty="0" smtClean="0">
                <a:solidFill>
                  <a:srgbClr val="008000"/>
                </a:solidFill>
              </a:rPr>
              <a:t>工作</a:t>
            </a:r>
            <a:r>
              <a:rPr lang="zh-CN" altLang="en-US" sz="3200" dirty="0">
                <a:solidFill>
                  <a:srgbClr val="008000"/>
                </a:solidFill>
              </a:rPr>
              <a:t>原理</a:t>
            </a:r>
          </a:p>
        </p:txBody>
      </p:sp>
      <p:sp>
        <p:nvSpPr>
          <p:cNvPr id="61444" name="Rectangle 3"/>
          <p:cNvSpPr>
            <a:spLocks noGrp="1" noChangeArrowheads="1"/>
          </p:cNvSpPr>
          <p:nvPr>
            <p:ph type="body" sz="half" idx="1"/>
          </p:nvPr>
        </p:nvSpPr>
        <p:spPr>
          <a:xfrm>
            <a:off x="533400" y="1371600"/>
            <a:ext cx="8089900" cy="2260600"/>
          </a:xfrm>
        </p:spPr>
        <p:txBody>
          <a:bodyPr/>
          <a:lstStyle/>
          <a:p>
            <a:pPr marL="0" indent="0" eaLnBrk="1">
              <a:lnSpc>
                <a:spcPct val="120000"/>
              </a:lnSpc>
              <a:buFont typeface="Wingdings" panose="05000000000000000000" pitchFamily="2" charset="2"/>
              <a:buNone/>
            </a:pPr>
            <a:r>
              <a:rPr lang="zh-CN" altLang="en-US" sz="2400" b="1" dirty="0" smtClean="0"/>
              <a:t>通信双方必须先建立一个</a:t>
            </a:r>
            <a:r>
              <a:rPr lang="zh-CN" altLang="en-US" sz="2400" b="1" dirty="0" smtClean="0">
                <a:solidFill>
                  <a:srgbClr val="FF0000"/>
                </a:solidFill>
              </a:rPr>
              <a:t>专用的连接（电路），</a:t>
            </a:r>
            <a:r>
              <a:rPr lang="zh-CN" altLang="en-US" sz="2400" b="1" dirty="0" smtClean="0"/>
              <a:t>一直维持，直到通信结束。如，电话网络。 </a:t>
            </a:r>
          </a:p>
          <a:p>
            <a:pPr marL="0" indent="0" eaLnBrk="1">
              <a:lnSpc>
                <a:spcPct val="120000"/>
              </a:lnSpc>
              <a:buFont typeface="Wingdings" panose="05000000000000000000" pitchFamily="2" charset="2"/>
              <a:buNone/>
            </a:pPr>
            <a:r>
              <a:rPr lang="zh-CN" altLang="en-US" sz="2400" b="1" dirty="0" smtClean="0">
                <a:solidFill>
                  <a:schemeClr val="accent2"/>
                </a:solidFill>
              </a:rPr>
              <a:t>通话过程：</a:t>
            </a:r>
            <a:r>
              <a:rPr lang="zh-CN" altLang="en-US" sz="2400" b="1" dirty="0" smtClean="0"/>
              <a:t>拨号 </a:t>
            </a:r>
            <a:r>
              <a:rPr lang="zh-CN" altLang="en-US" sz="2400" b="1" dirty="0" smtClean="0">
                <a:sym typeface="Wingdings 3" panose="05040102010807070707" pitchFamily="18" charset="2"/>
              </a:rPr>
              <a:t> </a:t>
            </a:r>
            <a:r>
              <a:rPr lang="zh-CN" altLang="en-US" sz="2400" b="1" dirty="0" smtClean="0"/>
              <a:t>接通 </a:t>
            </a:r>
            <a:r>
              <a:rPr lang="zh-CN" altLang="en-US" sz="2400" b="1" dirty="0" smtClean="0">
                <a:sym typeface="Wingdings 3" panose="05040102010807070707" pitchFamily="18" charset="2"/>
              </a:rPr>
              <a:t> </a:t>
            </a:r>
            <a:r>
              <a:rPr lang="zh-CN" altLang="en-US" sz="2400" b="1" dirty="0" smtClean="0"/>
              <a:t>通信 </a:t>
            </a:r>
            <a:r>
              <a:rPr lang="zh-CN" altLang="en-US" sz="2400" b="1" dirty="0" smtClean="0">
                <a:sym typeface="Wingdings 3" panose="05040102010807070707" pitchFamily="18" charset="2"/>
              </a:rPr>
              <a:t> </a:t>
            </a:r>
            <a:r>
              <a:rPr lang="zh-CN" altLang="en-US" sz="2400" b="1" dirty="0" smtClean="0"/>
              <a:t>挂机</a:t>
            </a:r>
          </a:p>
        </p:txBody>
      </p:sp>
      <p:graphicFrame>
        <p:nvGraphicFramePr>
          <p:cNvPr id="256007" name="Object 7"/>
          <p:cNvGraphicFramePr>
            <a:graphicFrameLocks noGrp="1" noChangeAspect="1"/>
          </p:cNvGraphicFramePr>
          <p:nvPr>
            <p:ph sz="half" idx="2"/>
            <p:extLst>
              <p:ext uri="{D42A27DB-BD31-4B8C-83A1-F6EECF244321}">
                <p14:modId xmlns:p14="http://schemas.microsoft.com/office/powerpoint/2010/main" val="2101193714"/>
              </p:ext>
            </p:extLst>
          </p:nvPr>
        </p:nvGraphicFramePr>
        <p:xfrm>
          <a:off x="855677" y="3263900"/>
          <a:ext cx="7382311" cy="2254250"/>
        </p:xfrm>
        <a:graphic>
          <a:graphicData uri="http://schemas.openxmlformats.org/presentationml/2006/ole">
            <mc:AlternateContent xmlns:mc="http://schemas.openxmlformats.org/markup-compatibility/2006">
              <mc:Choice xmlns:v="urn:schemas-microsoft-com:vml" Requires="v">
                <p:oleObj spid="_x0000_s61537" name="演示文稿" r:id="rId3" imgW="271372" imgH="202643" progId="PowerPoint.Show.8">
                  <p:embed/>
                </p:oleObj>
              </mc:Choice>
              <mc:Fallback>
                <p:oleObj name="演示文稿" r:id="rId3" imgW="271372" imgH="202643" progId="PowerPoint.Show.8">
                  <p:embed/>
                  <p:pic>
                    <p:nvPicPr>
                      <p:cNvPr id="0" name="Object 7"/>
                      <p:cNvPicPr>
                        <a:picLocks noGrp="1" noChangeAspect="1" noChangeArrowheads="1"/>
                      </p:cNvPicPr>
                      <p:nvPr/>
                    </p:nvPicPr>
                    <p:blipFill>
                      <a:blip r:embed="rId4"/>
                      <a:srcRect l="2361" t="11549" r="8461" b="53908"/>
                      <a:stretch>
                        <a:fillRect/>
                      </a:stretch>
                    </p:blipFill>
                    <p:spPr bwMode="auto">
                      <a:xfrm>
                        <a:off x="855677" y="3263900"/>
                        <a:ext cx="7382311" cy="2254250"/>
                      </a:xfrm>
                      <a:prstGeom prst="rect">
                        <a:avLst/>
                      </a:prstGeom>
                      <a:noFill/>
                      <a:ln>
                        <a:noFill/>
                      </a:ln>
                      <a:extLst/>
                    </p:spPr>
                  </p:pic>
                </p:oleObj>
              </mc:Fallback>
            </mc:AlternateContent>
          </a:graphicData>
        </a:graphic>
      </p:graphicFrame>
      <p:sp>
        <p:nvSpPr>
          <p:cNvPr id="256009" name="Line 9"/>
          <p:cNvSpPr>
            <a:spLocks noChangeShapeType="1"/>
          </p:cNvSpPr>
          <p:nvPr/>
        </p:nvSpPr>
        <p:spPr bwMode="auto">
          <a:xfrm>
            <a:off x="2019300" y="4213225"/>
            <a:ext cx="673100" cy="2667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10" name="Line 10"/>
          <p:cNvSpPr>
            <a:spLocks noChangeShapeType="1"/>
          </p:cNvSpPr>
          <p:nvPr/>
        </p:nvSpPr>
        <p:spPr bwMode="auto">
          <a:xfrm flipV="1">
            <a:off x="2692400" y="3603625"/>
            <a:ext cx="863600" cy="8763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11" name="Line 11"/>
          <p:cNvSpPr>
            <a:spLocks noChangeShapeType="1"/>
          </p:cNvSpPr>
          <p:nvPr/>
        </p:nvSpPr>
        <p:spPr bwMode="auto">
          <a:xfrm>
            <a:off x="3556000" y="3603625"/>
            <a:ext cx="711200" cy="254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14" name="Line 14"/>
          <p:cNvSpPr>
            <a:spLocks noChangeShapeType="1"/>
          </p:cNvSpPr>
          <p:nvPr/>
        </p:nvSpPr>
        <p:spPr bwMode="auto">
          <a:xfrm>
            <a:off x="4267200" y="3857625"/>
            <a:ext cx="698500" cy="787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15" name="Line 15"/>
          <p:cNvSpPr>
            <a:spLocks noChangeShapeType="1"/>
          </p:cNvSpPr>
          <p:nvPr/>
        </p:nvSpPr>
        <p:spPr bwMode="auto">
          <a:xfrm>
            <a:off x="4965700" y="4645025"/>
            <a:ext cx="685800" cy="177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16" name="Line 16"/>
          <p:cNvSpPr>
            <a:spLocks noChangeShapeType="1"/>
          </p:cNvSpPr>
          <p:nvPr/>
        </p:nvSpPr>
        <p:spPr bwMode="auto">
          <a:xfrm flipV="1">
            <a:off x="5651500" y="4213225"/>
            <a:ext cx="736600" cy="6096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018" name="Freeform 18"/>
          <p:cNvSpPr>
            <a:spLocks/>
          </p:cNvSpPr>
          <p:nvPr/>
        </p:nvSpPr>
        <p:spPr bwMode="auto">
          <a:xfrm>
            <a:off x="6388100" y="4213225"/>
            <a:ext cx="673100" cy="177800"/>
          </a:xfrm>
          <a:custGeom>
            <a:avLst/>
            <a:gdLst>
              <a:gd name="T0" fmla="*/ 0 w 424"/>
              <a:gd name="T1" fmla="*/ 0 h 112"/>
              <a:gd name="T2" fmla="*/ 1068546250 w 424"/>
              <a:gd name="T3" fmla="*/ 282257500 h 112"/>
              <a:gd name="T4" fmla="*/ 0 60000 65536"/>
              <a:gd name="T5" fmla="*/ 0 60000 65536"/>
            </a:gdLst>
            <a:ahLst/>
            <a:cxnLst>
              <a:cxn ang="T4">
                <a:pos x="T0" y="T1"/>
              </a:cxn>
              <a:cxn ang="T5">
                <a:pos x="T2" y="T3"/>
              </a:cxn>
            </a:cxnLst>
            <a:rect l="0" t="0" r="r" b="b"/>
            <a:pathLst>
              <a:path w="424" h="112">
                <a:moveTo>
                  <a:pt x="0" y="0"/>
                </a:moveTo>
                <a:lnTo>
                  <a:pt x="424" y="112"/>
                </a:ln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09"/>
                                        </p:tgtEl>
                                        <p:attrNameLst>
                                          <p:attrName>style.visibility</p:attrName>
                                        </p:attrNameLst>
                                      </p:cBhvr>
                                      <p:to>
                                        <p:strVal val="visible"/>
                                      </p:to>
                                    </p:set>
                                    <p:animEffect transition="in" filter="wipe(left)">
                                      <p:cBhvr>
                                        <p:cTn id="7" dur="500"/>
                                        <p:tgtEl>
                                          <p:spTgt spid="256009"/>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6010"/>
                                        </p:tgtEl>
                                        <p:attrNameLst>
                                          <p:attrName>style.visibility</p:attrName>
                                        </p:attrNameLst>
                                      </p:cBhvr>
                                      <p:to>
                                        <p:strVal val="visible"/>
                                      </p:to>
                                    </p:set>
                                    <p:animEffect transition="in" filter="wipe(down)">
                                      <p:cBhvr>
                                        <p:cTn id="11" dur="500"/>
                                        <p:tgtEl>
                                          <p:spTgt spid="256010"/>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56011"/>
                                        </p:tgtEl>
                                        <p:attrNameLst>
                                          <p:attrName>style.visibility</p:attrName>
                                        </p:attrNameLst>
                                      </p:cBhvr>
                                      <p:to>
                                        <p:strVal val="visible"/>
                                      </p:to>
                                    </p:set>
                                    <p:animEffect transition="in" filter="wipe(up)">
                                      <p:cBhvr>
                                        <p:cTn id="15" dur="500"/>
                                        <p:tgtEl>
                                          <p:spTgt spid="256011"/>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56014"/>
                                        </p:tgtEl>
                                        <p:attrNameLst>
                                          <p:attrName>style.visibility</p:attrName>
                                        </p:attrNameLst>
                                      </p:cBhvr>
                                      <p:to>
                                        <p:strVal val="visible"/>
                                      </p:to>
                                    </p:set>
                                    <p:animEffect transition="in" filter="wipe(up)">
                                      <p:cBhvr>
                                        <p:cTn id="19" dur="500"/>
                                        <p:tgtEl>
                                          <p:spTgt spid="256014"/>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56015"/>
                                        </p:tgtEl>
                                        <p:attrNameLst>
                                          <p:attrName>style.visibility</p:attrName>
                                        </p:attrNameLst>
                                      </p:cBhvr>
                                      <p:to>
                                        <p:strVal val="visible"/>
                                      </p:to>
                                    </p:set>
                                    <p:animEffect transition="in" filter="wipe(up)">
                                      <p:cBhvr>
                                        <p:cTn id="23" dur="500"/>
                                        <p:tgtEl>
                                          <p:spTgt spid="256015"/>
                                        </p:tgtEl>
                                      </p:cBhvr>
                                    </p:animEffect>
                                  </p:childTnLst>
                                </p:cTn>
                              </p:par>
                            </p:childTnLst>
                          </p:cTn>
                        </p:par>
                        <p:par>
                          <p:cTn id="24" fill="hold" nodeType="afterGroup">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6016"/>
                                        </p:tgtEl>
                                        <p:attrNameLst>
                                          <p:attrName>style.visibility</p:attrName>
                                        </p:attrNameLst>
                                      </p:cBhvr>
                                      <p:to>
                                        <p:strVal val="visible"/>
                                      </p:to>
                                    </p:set>
                                    <p:animEffect transition="in" filter="wipe(down)">
                                      <p:cBhvr>
                                        <p:cTn id="27" dur="500"/>
                                        <p:tgtEl>
                                          <p:spTgt spid="256016"/>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56018"/>
                                        </p:tgtEl>
                                        <p:attrNameLst>
                                          <p:attrName>style.visibility</p:attrName>
                                        </p:attrNameLst>
                                      </p:cBhvr>
                                      <p:to>
                                        <p:strVal val="visible"/>
                                      </p:to>
                                    </p:set>
                                    <p:animEffect transition="in" filter="wipe(up)">
                                      <p:cBhvr>
                                        <p:cTn id="31" dur="500"/>
                                        <p:tgtEl>
                                          <p:spTgt spid="256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9" grpId="0" animBg="1"/>
      <p:bldP spid="256010" grpId="0" animBg="1"/>
      <p:bldP spid="256011" grpId="0" animBg="1"/>
      <p:bldP spid="256014" grpId="0" animBg="1"/>
      <p:bldP spid="256015" grpId="0" animBg="1"/>
      <p:bldP spid="256016" grpId="0" animBg="1"/>
      <p:bldP spid="2560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D9BFF55-52E7-4EBB-82B6-8B5E1488A4B7}" type="slidenum">
              <a:rPr lang="en-US" altLang="zh-CN" b="1" smtClean="0"/>
              <a:pPr>
                <a:defRPr/>
              </a:pPr>
              <a:t>53</a:t>
            </a:fld>
            <a:endParaRPr lang="en-US" altLang="zh-CN" b="1"/>
          </a:p>
        </p:txBody>
      </p:sp>
      <p:grpSp>
        <p:nvGrpSpPr>
          <p:cNvPr id="30" name="组合 29"/>
          <p:cNvGrpSpPr/>
          <p:nvPr/>
        </p:nvGrpSpPr>
        <p:grpSpPr>
          <a:xfrm>
            <a:off x="685800" y="1193800"/>
            <a:ext cx="7932737" cy="4311650"/>
            <a:chOff x="685800" y="1701800"/>
            <a:chExt cx="7932737" cy="4311650"/>
          </a:xfrm>
        </p:grpSpPr>
        <p:sp>
          <p:nvSpPr>
            <p:cNvPr id="21" name="云形 20"/>
            <p:cNvSpPr/>
            <p:nvPr/>
          </p:nvSpPr>
          <p:spPr bwMode="auto">
            <a:xfrm>
              <a:off x="2964657" y="3155950"/>
              <a:ext cx="3411537" cy="161925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grpSp>
          <p:nvGrpSpPr>
            <p:cNvPr id="12" name="组合 11"/>
            <p:cNvGrpSpPr/>
            <p:nvPr/>
          </p:nvGrpSpPr>
          <p:grpSpPr>
            <a:xfrm>
              <a:off x="685800" y="1981200"/>
              <a:ext cx="2908300" cy="1231900"/>
              <a:chOff x="685800" y="2597150"/>
              <a:chExt cx="2908300" cy="1231900"/>
            </a:xfrm>
          </p:grpSpPr>
          <p:sp>
            <p:nvSpPr>
              <p:cNvPr id="5" name="矩形 4"/>
              <p:cNvSpPr/>
              <p:nvPr/>
            </p:nvSpPr>
            <p:spPr bwMode="auto">
              <a:xfrm>
                <a:off x="685800" y="2597150"/>
                <a:ext cx="2908300" cy="12319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6" name="流程图: 联系 5"/>
              <p:cNvSpPr/>
              <p:nvPr/>
            </p:nvSpPr>
            <p:spPr bwMode="auto">
              <a:xfrm>
                <a:off x="1257300" y="32639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7" name="流程图: 联系 6"/>
              <p:cNvSpPr/>
              <p:nvPr/>
            </p:nvSpPr>
            <p:spPr bwMode="auto">
              <a:xfrm>
                <a:off x="1981200" y="28956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8" name="流程图: 联系 7"/>
              <p:cNvSpPr/>
              <p:nvPr/>
            </p:nvSpPr>
            <p:spPr bwMode="auto">
              <a:xfrm>
                <a:off x="2730500" y="28956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9" name="流程图: 联系 8"/>
              <p:cNvSpPr/>
              <p:nvPr/>
            </p:nvSpPr>
            <p:spPr bwMode="auto">
              <a:xfrm>
                <a:off x="1250950" y="28829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10" name="流程图: 联系 9"/>
              <p:cNvSpPr/>
              <p:nvPr/>
            </p:nvSpPr>
            <p:spPr bwMode="auto">
              <a:xfrm>
                <a:off x="1993900" y="32639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11" name="流程图: 联系 10"/>
              <p:cNvSpPr/>
              <p:nvPr/>
            </p:nvSpPr>
            <p:spPr bwMode="auto">
              <a:xfrm>
                <a:off x="2730500" y="32639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grpSp>
        <p:grpSp>
          <p:nvGrpSpPr>
            <p:cNvPr id="13" name="组合 12"/>
            <p:cNvGrpSpPr/>
            <p:nvPr/>
          </p:nvGrpSpPr>
          <p:grpSpPr>
            <a:xfrm>
              <a:off x="5710237" y="4781550"/>
              <a:ext cx="2908300" cy="1231900"/>
              <a:chOff x="685800" y="2597150"/>
              <a:chExt cx="2908300" cy="1231900"/>
            </a:xfrm>
          </p:grpSpPr>
          <p:sp>
            <p:nvSpPr>
              <p:cNvPr id="14" name="矩形 13"/>
              <p:cNvSpPr/>
              <p:nvPr/>
            </p:nvSpPr>
            <p:spPr bwMode="auto">
              <a:xfrm>
                <a:off x="685800" y="2597150"/>
                <a:ext cx="2908300" cy="12319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15" name="流程图: 联系 14"/>
              <p:cNvSpPr/>
              <p:nvPr/>
            </p:nvSpPr>
            <p:spPr bwMode="auto">
              <a:xfrm>
                <a:off x="1257300" y="32639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16" name="流程图: 联系 15"/>
              <p:cNvSpPr/>
              <p:nvPr/>
            </p:nvSpPr>
            <p:spPr bwMode="auto">
              <a:xfrm>
                <a:off x="1981200" y="28956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17" name="流程图: 联系 16"/>
              <p:cNvSpPr/>
              <p:nvPr/>
            </p:nvSpPr>
            <p:spPr bwMode="auto">
              <a:xfrm>
                <a:off x="2730500" y="28956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18" name="流程图: 联系 17"/>
              <p:cNvSpPr/>
              <p:nvPr/>
            </p:nvSpPr>
            <p:spPr bwMode="auto">
              <a:xfrm>
                <a:off x="1250950" y="28829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19" name="流程图: 联系 18"/>
              <p:cNvSpPr/>
              <p:nvPr/>
            </p:nvSpPr>
            <p:spPr bwMode="auto">
              <a:xfrm>
                <a:off x="1993900" y="32639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sp>
            <p:nvSpPr>
              <p:cNvPr id="20" name="流程图: 联系 19"/>
              <p:cNvSpPr/>
              <p:nvPr/>
            </p:nvSpPr>
            <p:spPr bwMode="auto">
              <a:xfrm>
                <a:off x="2730500" y="3263900"/>
                <a:ext cx="292100" cy="317500"/>
              </a:xfrm>
              <a:prstGeom prst="flowChartConnector">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Times New Roman" panose="02020603050405020304" pitchFamily="18" charset="0"/>
                </a:endParaRPr>
              </a:p>
            </p:txBody>
          </p:sp>
        </p:grpSp>
        <p:cxnSp>
          <p:nvCxnSpPr>
            <p:cNvPr id="25" name="肘形连接符 24"/>
            <p:cNvCxnSpPr>
              <a:stCxn id="5" idx="2"/>
              <a:endCxn id="21" idx="2"/>
            </p:cNvCxnSpPr>
            <p:nvPr/>
          </p:nvCxnSpPr>
          <p:spPr bwMode="auto">
            <a:xfrm rot="16200000" flipH="1">
              <a:off x="2181357" y="3171692"/>
              <a:ext cx="752475" cy="835289"/>
            </a:xfrm>
            <a:prstGeom prst="bentConnector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肘形连接符 26"/>
            <p:cNvCxnSpPr>
              <a:stCxn id="21" idx="0"/>
              <a:endCxn id="14" idx="0"/>
            </p:cNvCxnSpPr>
            <p:nvPr/>
          </p:nvCxnSpPr>
          <p:spPr bwMode="auto">
            <a:xfrm>
              <a:off x="6373351" y="3965575"/>
              <a:ext cx="791036" cy="815975"/>
            </a:xfrm>
            <a:prstGeom prst="bentConnector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线形标注 1 27"/>
            <p:cNvSpPr/>
            <p:nvPr/>
          </p:nvSpPr>
          <p:spPr bwMode="auto">
            <a:xfrm>
              <a:off x="4732336" y="1701800"/>
              <a:ext cx="1641015" cy="565150"/>
            </a:xfrm>
            <a:prstGeom prst="borderCallout1">
              <a:avLst>
                <a:gd name="adj1" fmla="val 18750"/>
                <a:gd name="adj2" fmla="val -8333"/>
                <a:gd name="adj3" fmla="val 130171"/>
                <a:gd name="adj4" fmla="val -108058"/>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电路</a:t>
              </a:r>
            </a:p>
          </p:txBody>
        </p:sp>
        <p:sp>
          <p:nvSpPr>
            <p:cNvPr id="29" name="文本框 28"/>
            <p:cNvSpPr txBox="1"/>
            <p:nvPr/>
          </p:nvSpPr>
          <p:spPr>
            <a:xfrm>
              <a:off x="901700" y="3276600"/>
              <a:ext cx="800219" cy="461665"/>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链路</a:t>
              </a:r>
            </a:p>
          </p:txBody>
        </p:sp>
      </p:grpSp>
      <p:sp>
        <p:nvSpPr>
          <p:cNvPr id="2" name="文本框 1"/>
          <p:cNvSpPr txBox="1"/>
          <p:nvPr/>
        </p:nvSpPr>
        <p:spPr>
          <a:xfrm>
            <a:off x="3818151" y="3226741"/>
            <a:ext cx="1415772" cy="461665"/>
          </a:xfrm>
          <a:prstGeom prst="rect">
            <a:avLst/>
          </a:prstGeom>
          <a:noFill/>
        </p:spPr>
        <p:txBody>
          <a:bodyPr wrap="non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电话网络</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1168291"/>
      </p:ext>
    </p:extLst>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F2BA507-2608-479C-99EA-3F85C7C0965A}" type="slidenum">
              <a:rPr lang="en-US" altLang="zh-CN" sz="1400" smtClean="0"/>
              <a:pPr>
                <a:spcBef>
                  <a:spcPct val="0"/>
                </a:spcBef>
                <a:buClrTx/>
                <a:buSzTx/>
                <a:buFontTx/>
                <a:buNone/>
              </a:pPr>
              <a:t>54</a:t>
            </a:fld>
            <a:endParaRPr lang="en-US" altLang="zh-CN" sz="1400" smtClean="0"/>
          </a:p>
        </p:txBody>
      </p:sp>
      <p:sp>
        <p:nvSpPr>
          <p:cNvPr id="257026" name="Rectangle 2"/>
          <p:cNvSpPr>
            <a:spLocks noGrp="1" noChangeArrowheads="1"/>
          </p:cNvSpPr>
          <p:nvPr>
            <p:ph type="title"/>
          </p:nvPr>
        </p:nvSpPr>
        <p:spPr>
          <a:xfrm>
            <a:off x="533400" y="411163"/>
            <a:ext cx="8397875" cy="831850"/>
          </a:xfrm>
        </p:spPr>
        <p:txBody>
          <a:bodyPr/>
          <a:lstStyle/>
          <a:p>
            <a:pPr>
              <a:defRPr/>
            </a:pPr>
            <a:r>
              <a:rPr lang="zh-CN" altLang="en-US" sz="3200" dirty="0">
                <a:solidFill>
                  <a:srgbClr val="008000"/>
                </a:solidFill>
              </a:rPr>
              <a:t>例，电路交换网络</a:t>
            </a:r>
          </a:p>
        </p:txBody>
      </p:sp>
      <p:sp>
        <p:nvSpPr>
          <p:cNvPr id="62468" name="Rectangle 3"/>
          <p:cNvSpPr>
            <a:spLocks noGrp="1" noChangeArrowheads="1"/>
          </p:cNvSpPr>
          <p:nvPr>
            <p:ph type="body" idx="1"/>
          </p:nvPr>
        </p:nvSpPr>
        <p:spPr>
          <a:xfrm>
            <a:off x="533400" y="1243013"/>
            <a:ext cx="7902575" cy="4876800"/>
          </a:xfrm>
        </p:spPr>
        <p:txBody>
          <a:bodyPr/>
          <a:lstStyle/>
          <a:p>
            <a:pPr eaLnBrk="1">
              <a:lnSpc>
                <a:spcPct val="120000"/>
              </a:lnSpc>
            </a:pPr>
            <a:r>
              <a:rPr lang="zh-CN" altLang="en-US" sz="2000" b="1" dirty="0" smtClean="0">
                <a:solidFill>
                  <a:srgbClr val="FF0000"/>
                </a:solidFill>
              </a:rPr>
              <a:t>每个链路可有</a:t>
            </a:r>
            <a:r>
              <a:rPr lang="en-US" altLang="zh-CN" sz="2000" b="1" dirty="0" smtClean="0">
                <a:solidFill>
                  <a:srgbClr val="FF0000"/>
                </a:solidFill>
              </a:rPr>
              <a:t>n</a:t>
            </a:r>
            <a:r>
              <a:rPr lang="zh-CN" altLang="en-US" sz="2000" b="1" dirty="0" smtClean="0">
                <a:solidFill>
                  <a:srgbClr val="FF0000"/>
                </a:solidFill>
              </a:rPr>
              <a:t>条电路</a:t>
            </a:r>
            <a:r>
              <a:rPr lang="zh-CN" altLang="en-US" sz="2000" b="1" dirty="0" smtClean="0"/>
              <a:t>，能够支持</a:t>
            </a:r>
            <a:r>
              <a:rPr lang="en-US" altLang="zh-CN" sz="2000" b="1" dirty="0" smtClean="0"/>
              <a:t>n</a:t>
            </a:r>
            <a:r>
              <a:rPr lang="zh-CN" altLang="en-US" sz="2000" b="1" dirty="0" smtClean="0"/>
              <a:t>条同步连接。 </a:t>
            </a:r>
          </a:p>
          <a:p>
            <a:pPr eaLnBrk="1">
              <a:lnSpc>
                <a:spcPct val="120000"/>
              </a:lnSpc>
            </a:pPr>
            <a:r>
              <a:rPr lang="zh-CN" altLang="en-US" sz="2000" b="1" dirty="0" smtClean="0">
                <a:solidFill>
                  <a:srgbClr val="FF0000"/>
                </a:solidFill>
              </a:rPr>
              <a:t>通信过程：</a:t>
            </a:r>
          </a:p>
          <a:p>
            <a:pPr lvl="1" eaLnBrk="1">
              <a:lnSpc>
                <a:spcPct val="120000"/>
              </a:lnSpc>
            </a:pPr>
            <a:r>
              <a:rPr lang="zh-CN" altLang="en-US" sz="1800" b="1" dirty="0" smtClean="0"/>
              <a:t>在两台主机</a:t>
            </a:r>
            <a:r>
              <a:rPr lang="en-US" altLang="zh-CN" sz="1800" b="1" dirty="0" smtClean="0"/>
              <a:t>A</a:t>
            </a:r>
            <a:r>
              <a:rPr lang="zh-CN" altLang="en-US" sz="1800" b="1" dirty="0" smtClean="0"/>
              <a:t>、</a:t>
            </a:r>
            <a:r>
              <a:rPr lang="en-US" altLang="zh-CN" sz="1800" b="1" dirty="0" smtClean="0"/>
              <a:t>B</a:t>
            </a:r>
            <a:r>
              <a:rPr lang="zh-CN" altLang="en-US" sz="1800" b="1" dirty="0" smtClean="0"/>
              <a:t>之间创建一条</a:t>
            </a:r>
            <a:r>
              <a:rPr lang="zh-CN" altLang="en-US" sz="1800" b="1" dirty="0" smtClean="0">
                <a:solidFill>
                  <a:srgbClr val="FF0000"/>
                </a:solidFill>
              </a:rPr>
              <a:t>专用的端到端连接</a:t>
            </a:r>
            <a:r>
              <a:rPr lang="zh-CN" altLang="en-US" sz="1800" b="1" dirty="0" smtClean="0"/>
              <a:t>，分别占用每条链路中的一条电路；</a:t>
            </a:r>
          </a:p>
          <a:p>
            <a:pPr lvl="1" eaLnBrk="1">
              <a:lnSpc>
                <a:spcPct val="120000"/>
              </a:lnSpc>
            </a:pPr>
            <a:r>
              <a:rPr lang="zh-CN" altLang="en-US" sz="1800" b="1" dirty="0" smtClean="0"/>
              <a:t>该连接获得链路带宽的</a:t>
            </a:r>
            <a:r>
              <a:rPr lang="en-US" altLang="zh-CN" sz="1800" b="1" dirty="0" smtClean="0">
                <a:solidFill>
                  <a:srgbClr val="FF0000"/>
                </a:solidFill>
              </a:rPr>
              <a:t>1/n</a:t>
            </a:r>
            <a:r>
              <a:rPr lang="zh-CN" altLang="en-US" sz="1800" b="1" dirty="0" smtClean="0"/>
              <a:t>，进行通信。</a:t>
            </a:r>
          </a:p>
        </p:txBody>
      </p:sp>
      <p:pic>
        <p:nvPicPr>
          <p:cNvPr id="62469" name="Picture 4" descr="1-5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361000"/>
            <a:ext cx="4421188"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31" name="Freeform 7"/>
          <p:cNvSpPr>
            <a:spLocks/>
          </p:cNvSpPr>
          <p:nvPr/>
        </p:nvSpPr>
        <p:spPr bwMode="auto">
          <a:xfrm>
            <a:off x="3751263" y="4312262"/>
            <a:ext cx="766762" cy="595313"/>
          </a:xfrm>
          <a:custGeom>
            <a:avLst/>
            <a:gdLst>
              <a:gd name="T0" fmla="*/ 0 w 483"/>
              <a:gd name="T1" fmla="*/ 22682219 h 375"/>
              <a:gd name="T2" fmla="*/ 1010582791 w 483"/>
              <a:gd name="T3" fmla="*/ 22682219 h 375"/>
              <a:gd name="T4" fmla="*/ 1186993613 w 483"/>
              <a:gd name="T5" fmla="*/ 153730454 h 375"/>
              <a:gd name="T6" fmla="*/ 1186993613 w 483"/>
              <a:gd name="T7" fmla="*/ 945060181 h 3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3" h="375">
                <a:moveTo>
                  <a:pt x="0" y="9"/>
                </a:moveTo>
                <a:cubicBezTo>
                  <a:pt x="161" y="4"/>
                  <a:pt x="322" y="0"/>
                  <a:pt x="401" y="9"/>
                </a:cubicBezTo>
                <a:cubicBezTo>
                  <a:pt x="480" y="18"/>
                  <a:pt x="459" y="0"/>
                  <a:pt x="471" y="61"/>
                </a:cubicBezTo>
                <a:cubicBezTo>
                  <a:pt x="483" y="122"/>
                  <a:pt x="471" y="323"/>
                  <a:pt x="471" y="375"/>
                </a:cubicBezTo>
              </a:path>
            </a:pathLst>
          </a:custGeom>
          <a:noFill/>
          <a:ln w="38100" cmpd="sng">
            <a:solidFill>
              <a:schemeClr val="accent2"/>
            </a:solidFill>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7034" name="Line 10"/>
          <p:cNvSpPr>
            <a:spLocks noChangeShapeType="1"/>
          </p:cNvSpPr>
          <p:nvPr/>
        </p:nvSpPr>
        <p:spPr bwMode="auto">
          <a:xfrm>
            <a:off x="3751263" y="3931175"/>
            <a:ext cx="766762"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7037" name="Line 13"/>
          <p:cNvSpPr>
            <a:spLocks noChangeShapeType="1"/>
          </p:cNvSpPr>
          <p:nvPr/>
        </p:nvSpPr>
        <p:spPr bwMode="auto">
          <a:xfrm>
            <a:off x="3751263" y="4167013"/>
            <a:ext cx="766762"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7034"/>
                                        </p:tgtEl>
                                        <p:attrNameLst>
                                          <p:attrName>style.visibility</p:attrName>
                                        </p:attrNameLst>
                                      </p:cBhvr>
                                      <p:to>
                                        <p:strVal val="visible"/>
                                      </p:to>
                                    </p:set>
                                    <p:animEffect transition="in" filter="wipe(down)">
                                      <p:cBhvr>
                                        <p:cTn id="7" dur="500"/>
                                        <p:tgtEl>
                                          <p:spTgt spid="2570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7037"/>
                                        </p:tgtEl>
                                        <p:attrNameLst>
                                          <p:attrName>style.visibility</p:attrName>
                                        </p:attrNameLst>
                                      </p:cBhvr>
                                      <p:to>
                                        <p:strVal val="visible"/>
                                      </p:to>
                                    </p:set>
                                    <p:animEffect transition="in" filter="wipe(down)">
                                      <p:cBhvr>
                                        <p:cTn id="10" dur="500"/>
                                        <p:tgtEl>
                                          <p:spTgt spid="25703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57031"/>
                                        </p:tgtEl>
                                        <p:attrNameLst>
                                          <p:attrName>style.visibility</p:attrName>
                                        </p:attrNameLst>
                                      </p:cBhvr>
                                      <p:to>
                                        <p:strVal val="visible"/>
                                      </p:to>
                                    </p:set>
                                    <p:animEffect transition="in" filter="wipe(up)">
                                      <p:cBhvr>
                                        <p:cTn id="15" dur="500"/>
                                        <p:tgtEl>
                                          <p:spTgt spid="257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1" grpId="0" animBg="1"/>
      <p:bldP spid="257034" grpId="0" animBg="1"/>
      <p:bldP spid="25703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08E082F-7756-44AB-915D-6F69F1C4EE61}"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55</a:t>
            </a:fld>
            <a:endParaRPr lang="en-US" altLang="zh-CN" sz="1400" smtClean="0">
              <a:latin typeface="微软雅黑" panose="020B0503020204020204" pitchFamily="34" charset="-122"/>
              <a:ea typeface="微软雅黑" panose="020B0503020204020204" pitchFamily="34" charset="-122"/>
            </a:endParaRPr>
          </a:p>
        </p:txBody>
      </p:sp>
      <p:sp>
        <p:nvSpPr>
          <p:cNvPr id="258050" name="Rectangle 2"/>
          <p:cNvSpPr>
            <a:spLocks noGrp="1" noChangeArrowheads="1"/>
          </p:cNvSpPr>
          <p:nvPr>
            <p:ph type="title"/>
          </p:nvPr>
        </p:nvSpPr>
        <p:spPr>
          <a:xfrm>
            <a:off x="533400" y="411163"/>
            <a:ext cx="8397875" cy="831850"/>
          </a:xfrm>
        </p:spPr>
        <p:txBody>
          <a:bodyPr/>
          <a:lstStyle/>
          <a:p>
            <a:pPr>
              <a:defRPr/>
            </a:pPr>
            <a:r>
              <a:rPr lang="zh-CN" altLang="en-US" sz="3200" dirty="0" smtClean="0">
                <a:solidFill>
                  <a:srgbClr val="008000"/>
                </a:solidFill>
              </a:rPr>
              <a:t>电路交换 </a:t>
            </a:r>
            <a:r>
              <a:rPr lang="en-US" altLang="zh-CN" sz="3200" dirty="0" smtClean="0">
                <a:solidFill>
                  <a:srgbClr val="008000"/>
                </a:solidFill>
              </a:rPr>
              <a:t>-</a:t>
            </a:r>
            <a:r>
              <a:rPr lang="zh-CN" altLang="en-US" sz="3200" dirty="0" smtClean="0">
                <a:solidFill>
                  <a:srgbClr val="008000"/>
                </a:solidFill>
              </a:rPr>
              <a:t>电路交换网</a:t>
            </a:r>
            <a:r>
              <a:rPr lang="zh-CN" altLang="en-US" sz="3200" dirty="0">
                <a:solidFill>
                  <a:srgbClr val="008000"/>
                </a:solidFill>
              </a:rPr>
              <a:t>络中的多路复用</a:t>
            </a:r>
          </a:p>
        </p:txBody>
      </p:sp>
      <p:sp>
        <p:nvSpPr>
          <p:cNvPr id="258051" name="Rectangle 3"/>
          <p:cNvSpPr>
            <a:spLocks noGrp="1" noChangeArrowheads="1"/>
          </p:cNvSpPr>
          <p:nvPr>
            <p:ph type="body" idx="1"/>
          </p:nvPr>
        </p:nvSpPr>
        <p:spPr>
          <a:xfrm>
            <a:off x="533400" y="1254125"/>
            <a:ext cx="7910513" cy="5222875"/>
          </a:xfrm>
        </p:spPr>
        <p:txBody>
          <a:bodyPr/>
          <a:lstStyle/>
          <a:p>
            <a:pPr marL="0" indent="0" eaLnBrk="1">
              <a:lnSpc>
                <a:spcPct val="130000"/>
              </a:lnSpc>
              <a:buClr>
                <a:srgbClr val="4D4D4D"/>
              </a:buClr>
              <a:buFont typeface="Wingdings" panose="05000000000000000000" pitchFamily="2" charset="2"/>
              <a:buNone/>
              <a:defRPr/>
            </a:pPr>
            <a:r>
              <a:rPr lang="zh-CN" altLang="en-US" b="1" dirty="0">
                <a:solidFill>
                  <a:schemeClr val="hlink"/>
                </a:solidFill>
              </a:rPr>
              <a:t>多路复用：</a:t>
            </a:r>
            <a:r>
              <a:rPr lang="zh-CN" altLang="en-US" b="1" dirty="0"/>
              <a:t>在一条传输链路上同时</a:t>
            </a:r>
            <a:r>
              <a:rPr lang="zh-CN" altLang="en-US" b="1" dirty="0">
                <a:solidFill>
                  <a:srgbClr val="FF0000"/>
                </a:solidFill>
              </a:rPr>
              <a:t>建立多条连接</a:t>
            </a:r>
            <a:r>
              <a:rPr lang="zh-CN" altLang="en-US" b="1" dirty="0"/>
              <a:t>，分别</a:t>
            </a:r>
            <a:r>
              <a:rPr lang="zh-CN" altLang="en-US" b="1" dirty="0" smtClean="0"/>
              <a:t>传输</a:t>
            </a:r>
            <a:r>
              <a:rPr lang="zh-CN" altLang="en-US" b="1" dirty="0"/>
              <a:t>数据</a:t>
            </a:r>
            <a:r>
              <a:rPr lang="zh-CN" altLang="en-US" b="1" dirty="0" smtClean="0"/>
              <a:t>。</a:t>
            </a:r>
            <a:endParaRPr lang="en-US" altLang="zh-CN" b="1" dirty="0" smtClean="0"/>
          </a:p>
          <a:p>
            <a:pPr eaLnBrk="1">
              <a:lnSpc>
                <a:spcPct val="130000"/>
              </a:lnSpc>
              <a:buClr>
                <a:srgbClr val="4D4D4D"/>
              </a:buClr>
              <a:defRPr/>
            </a:pPr>
            <a:r>
              <a:rPr lang="zh-CN" altLang="en-US" b="1" dirty="0" smtClean="0">
                <a:solidFill>
                  <a:schemeClr val="accent2"/>
                </a:solidFill>
                <a:hlinkClick r:id="" action="ppaction://customshow?id=57&amp;return=true"/>
              </a:rPr>
              <a:t>频</a:t>
            </a:r>
            <a:r>
              <a:rPr lang="zh-CN" altLang="en-US" b="1" dirty="0">
                <a:solidFill>
                  <a:schemeClr val="accent2"/>
                </a:solidFill>
                <a:hlinkClick r:id="" action="ppaction://customshow?id=57&amp;return=true"/>
              </a:rPr>
              <a:t>分多路复用</a:t>
            </a:r>
            <a:r>
              <a:rPr lang="en-US" altLang="zh-CN" b="1" dirty="0">
                <a:solidFill>
                  <a:schemeClr val="accent2"/>
                </a:solidFill>
              </a:rPr>
              <a:t>FDM</a:t>
            </a:r>
            <a:r>
              <a:rPr lang="en-US" altLang="zh-CN" b="1" dirty="0"/>
              <a:t>(frequency-division multiplexing</a:t>
            </a:r>
            <a:r>
              <a:rPr lang="en-US" altLang="zh-CN" b="1" dirty="0" smtClean="0"/>
              <a:t>)</a:t>
            </a:r>
          </a:p>
          <a:p>
            <a:pPr lvl="1" eaLnBrk="1">
              <a:lnSpc>
                <a:spcPct val="130000"/>
              </a:lnSpc>
              <a:buClr>
                <a:srgbClr val="4D4D4D"/>
              </a:buClr>
              <a:defRPr/>
            </a:pPr>
            <a:r>
              <a:rPr lang="en-US" altLang="zh-CN" b="1" dirty="0"/>
              <a:t> </a:t>
            </a:r>
            <a:r>
              <a:rPr lang="zh-CN" altLang="en-US" b="1" dirty="0" smtClean="0"/>
              <a:t>链路</a:t>
            </a:r>
            <a:r>
              <a:rPr lang="zh-CN" altLang="en-US" b="1" dirty="0"/>
              <a:t>的频谱由跨越链路创建的连接所共享。</a:t>
            </a:r>
          </a:p>
          <a:p>
            <a:pPr lvl="1" eaLnBrk="1">
              <a:lnSpc>
                <a:spcPct val="130000"/>
              </a:lnSpc>
              <a:defRPr/>
            </a:pPr>
            <a:r>
              <a:rPr lang="zh-CN" altLang="en-US" b="1" dirty="0"/>
              <a:t> 按频率划分若干</a:t>
            </a:r>
            <a:r>
              <a:rPr lang="zh-CN" altLang="en-US" b="1" dirty="0">
                <a:solidFill>
                  <a:schemeClr val="hlink"/>
                </a:solidFill>
              </a:rPr>
              <a:t>频段</a:t>
            </a:r>
            <a:r>
              <a:rPr lang="zh-CN" altLang="en-US" b="1" dirty="0"/>
              <a:t>，每个频段专用于一个连接。</a:t>
            </a:r>
          </a:p>
          <a:p>
            <a:pPr lvl="1" eaLnBrk="1">
              <a:lnSpc>
                <a:spcPct val="130000"/>
              </a:lnSpc>
              <a:defRPr/>
            </a:pPr>
            <a:r>
              <a:rPr lang="zh-CN" altLang="en-US" b="1" dirty="0"/>
              <a:t> </a:t>
            </a:r>
            <a:r>
              <a:rPr lang="zh-CN" altLang="en-US" b="1" dirty="0">
                <a:solidFill>
                  <a:srgbClr val="FF0066"/>
                </a:solidFill>
              </a:rPr>
              <a:t>带宽</a:t>
            </a:r>
            <a:r>
              <a:rPr lang="en-US" altLang="zh-CN" b="1" dirty="0">
                <a:solidFill>
                  <a:srgbClr val="FF0066"/>
                </a:solidFill>
              </a:rPr>
              <a:t>bandwidth</a:t>
            </a:r>
            <a:r>
              <a:rPr lang="zh-CN" altLang="en-US" b="1" dirty="0">
                <a:solidFill>
                  <a:srgbClr val="FF0066"/>
                </a:solidFill>
              </a:rPr>
              <a:t>：</a:t>
            </a:r>
            <a:r>
              <a:rPr lang="zh-CN" altLang="en-US" b="1" dirty="0"/>
              <a:t>频段的宽度。如，</a:t>
            </a:r>
            <a:r>
              <a:rPr lang="en-US" altLang="zh-CN" b="1" dirty="0"/>
              <a:t>4kHz</a:t>
            </a:r>
            <a:r>
              <a:rPr lang="zh-CN" altLang="en-US" b="1" dirty="0"/>
              <a:t>。</a:t>
            </a:r>
            <a:endParaRPr lang="en-US" altLang="zh-CN" b="1" dirty="0"/>
          </a:p>
          <a:p>
            <a:pPr marL="0" indent="0" eaLnBrk="1">
              <a:lnSpc>
                <a:spcPct val="130000"/>
              </a:lnSpc>
              <a:buClr>
                <a:srgbClr val="4D4D4D"/>
              </a:buClr>
              <a:defRPr/>
            </a:pPr>
            <a:r>
              <a:rPr lang="zh-CN" altLang="en-US" b="1" dirty="0"/>
              <a:t> </a:t>
            </a:r>
            <a:r>
              <a:rPr lang="zh-CN" altLang="en-US" b="1" dirty="0">
                <a:solidFill>
                  <a:schemeClr val="accent2"/>
                </a:solidFill>
                <a:hlinkClick r:id="" action="ppaction://customshow?id=58&amp;return=true"/>
              </a:rPr>
              <a:t>时分多路复用</a:t>
            </a:r>
            <a:r>
              <a:rPr lang="en-US" altLang="zh-CN" b="1" dirty="0">
                <a:solidFill>
                  <a:schemeClr val="accent2"/>
                </a:solidFill>
              </a:rPr>
              <a:t>TDM</a:t>
            </a:r>
            <a:r>
              <a:rPr lang="en-US" altLang="zh-CN" b="1" dirty="0"/>
              <a:t> (time-division multiplexing) </a:t>
            </a:r>
            <a:endParaRPr lang="en-US" altLang="zh-CN" b="1" dirty="0" smtClean="0"/>
          </a:p>
          <a:p>
            <a:pPr lvl="1" eaLnBrk="1">
              <a:lnSpc>
                <a:spcPct val="130000"/>
              </a:lnSpc>
              <a:buClr>
                <a:srgbClr val="4D4D4D"/>
              </a:buClr>
              <a:defRPr/>
            </a:pPr>
            <a:r>
              <a:rPr lang="zh-CN" altLang="en-US" sz="2000" b="1" dirty="0" smtClean="0"/>
              <a:t>时间</a:t>
            </a:r>
            <a:r>
              <a:rPr lang="zh-CN" altLang="en-US" sz="2000" b="1" dirty="0"/>
              <a:t>划分为固定区间的</a:t>
            </a:r>
            <a:r>
              <a:rPr lang="zh-CN" altLang="en-US" sz="2000" b="1" dirty="0">
                <a:solidFill>
                  <a:schemeClr val="hlink"/>
                </a:solidFill>
              </a:rPr>
              <a:t>帧</a:t>
            </a:r>
            <a:r>
              <a:rPr lang="zh-CN" altLang="en-US" sz="2000" b="1" dirty="0"/>
              <a:t>，每帧再划分为固定数量的</a:t>
            </a:r>
            <a:r>
              <a:rPr lang="zh-CN" altLang="en-US" sz="2000" b="1" dirty="0">
                <a:solidFill>
                  <a:schemeClr val="hlink"/>
                </a:solidFill>
              </a:rPr>
              <a:t>时隙</a:t>
            </a:r>
            <a:r>
              <a:rPr lang="zh-CN" altLang="en-US" sz="2000" b="1" dirty="0"/>
              <a:t>，每一个时隙专用于一个连接，用于传输数据。</a:t>
            </a:r>
          </a:p>
        </p:txBody>
      </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4"/>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5B8211A-EE26-4DA6-9E28-322701753A09}" type="slidenum">
              <a:rPr lang="en-US" altLang="zh-CN" sz="1200" b="1" smtClean="0">
                <a:latin typeface="微软雅黑" panose="020B0503020204020204" pitchFamily="34" charset="-122"/>
                <a:ea typeface="微软雅黑" panose="020B0503020204020204" pitchFamily="34" charset="-122"/>
              </a:rPr>
              <a:pPr>
                <a:spcBef>
                  <a:spcPct val="0"/>
                </a:spcBef>
                <a:buClrTx/>
                <a:buSzTx/>
                <a:buFontTx/>
                <a:buNone/>
              </a:pPr>
              <a:t>56</a:t>
            </a:fld>
            <a:endParaRPr lang="en-US" altLang="zh-CN" sz="1200" b="1" smtClean="0">
              <a:latin typeface="微软雅黑" panose="020B0503020204020204" pitchFamily="34" charset="-122"/>
              <a:ea typeface="微软雅黑" panose="020B0503020204020204" pitchFamily="34" charset="-122"/>
            </a:endParaRPr>
          </a:p>
        </p:txBody>
      </p:sp>
      <p:pic>
        <p:nvPicPr>
          <p:cNvPr id="64515"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447800" y="304800"/>
            <a:ext cx="5768975" cy="6172200"/>
          </a:xfrm>
        </p:spPr>
      </p:pic>
      <p:sp>
        <p:nvSpPr>
          <p:cNvPr id="64516" name="AutoShape 3"/>
          <p:cNvSpPr>
            <a:spLocks/>
          </p:cNvSpPr>
          <p:nvPr/>
        </p:nvSpPr>
        <p:spPr bwMode="auto">
          <a:xfrm rot="-5400000">
            <a:off x="2555876" y="4437062"/>
            <a:ext cx="144462" cy="1008063"/>
          </a:xfrm>
          <a:prstGeom prst="leftBrace">
            <a:avLst>
              <a:gd name="adj1" fmla="val 58150"/>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64517" name="AutoShape 4"/>
          <p:cNvSpPr>
            <a:spLocks/>
          </p:cNvSpPr>
          <p:nvPr/>
        </p:nvSpPr>
        <p:spPr bwMode="auto">
          <a:xfrm rot="-5400000">
            <a:off x="3635376" y="4437062"/>
            <a:ext cx="144462" cy="1008063"/>
          </a:xfrm>
          <a:prstGeom prst="leftBrace">
            <a:avLst>
              <a:gd name="adj1" fmla="val 58150"/>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64518" name="AutoShape 5"/>
          <p:cNvSpPr>
            <a:spLocks noChangeArrowheads="1"/>
          </p:cNvSpPr>
          <p:nvPr/>
        </p:nvSpPr>
        <p:spPr bwMode="auto">
          <a:xfrm>
            <a:off x="179388" y="5229225"/>
            <a:ext cx="1728787" cy="792163"/>
          </a:xfrm>
          <a:prstGeom prst="wedgeRoundRectCallout">
            <a:avLst>
              <a:gd name="adj1" fmla="val 88750"/>
              <a:gd name="adj2" fmla="val -7685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kumimoji="1" lang="zh-CN" altLang="en-US" sz="1800" b="1">
                <a:solidFill>
                  <a:srgbClr val="FF0000"/>
                </a:solidFill>
                <a:latin typeface="微软雅黑" panose="020B0503020204020204" pitchFamily="34" charset="-122"/>
                <a:ea typeface="微软雅黑" panose="020B0503020204020204" pitchFamily="34" charset="-122"/>
              </a:rPr>
              <a:t>时分复用帧</a:t>
            </a:r>
          </a:p>
          <a:p>
            <a:pPr eaLnBrk="1" hangingPunct="1">
              <a:spcBef>
                <a:spcPct val="0"/>
              </a:spcBef>
              <a:buClrTx/>
              <a:buSzTx/>
              <a:buFontTx/>
              <a:buNone/>
            </a:pPr>
            <a:r>
              <a:rPr kumimoji="1" lang="zh-CN" altLang="en-US" sz="1800" b="1">
                <a:solidFill>
                  <a:srgbClr val="FF0000"/>
                </a:solidFill>
                <a:latin typeface="微软雅黑" panose="020B0503020204020204" pitchFamily="34" charset="-122"/>
                <a:ea typeface="微软雅黑" panose="020B0503020204020204" pitchFamily="34" charset="-122"/>
              </a:rPr>
              <a:t>长度固定</a:t>
            </a:r>
          </a:p>
        </p:txBody>
      </p:sp>
      <p:sp>
        <p:nvSpPr>
          <p:cNvPr id="64519" name="AutoShape 6"/>
          <p:cNvSpPr>
            <a:spLocks/>
          </p:cNvSpPr>
          <p:nvPr/>
        </p:nvSpPr>
        <p:spPr bwMode="auto">
          <a:xfrm>
            <a:off x="1819275" y="635000"/>
            <a:ext cx="88900" cy="1333500"/>
          </a:xfrm>
          <a:prstGeom prst="leftBrace">
            <a:avLst>
              <a:gd name="adj1" fmla="val 125000"/>
              <a:gd name="adj2" fmla="val 50000"/>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64520" name="Text Box 8"/>
          <p:cNvSpPr txBox="1">
            <a:spLocks noChangeArrowheads="1"/>
          </p:cNvSpPr>
          <p:nvPr/>
        </p:nvSpPr>
        <p:spPr bwMode="auto">
          <a:xfrm>
            <a:off x="179388" y="977900"/>
            <a:ext cx="14335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50000"/>
              </a:spcBef>
              <a:buClrTx/>
              <a:buSzTx/>
              <a:buFontTx/>
              <a:buNone/>
            </a:pPr>
            <a:r>
              <a:rPr lang="zh-CN" altLang="en-US" sz="2000" b="1">
                <a:solidFill>
                  <a:srgbClr val="FF0000"/>
                </a:solidFill>
                <a:latin typeface="微软雅黑" panose="020B0503020204020204" pitchFamily="34" charset="-122"/>
                <a:ea typeface="微软雅黑" panose="020B0503020204020204" pitchFamily="34" charset="-122"/>
              </a:rPr>
              <a:t>链路频谱</a:t>
            </a:r>
          </a:p>
        </p:txBody>
      </p:sp>
      <p:sp>
        <p:nvSpPr>
          <p:cNvPr id="64521" name="AutoShape 10"/>
          <p:cNvSpPr>
            <a:spLocks noChangeArrowheads="1"/>
          </p:cNvSpPr>
          <p:nvPr/>
        </p:nvSpPr>
        <p:spPr bwMode="auto">
          <a:xfrm>
            <a:off x="6367463" y="536575"/>
            <a:ext cx="1698625" cy="441325"/>
          </a:xfrm>
          <a:prstGeom prst="wedgeRoundRectCallout">
            <a:avLst>
              <a:gd name="adj1" fmla="val -79718"/>
              <a:gd name="adj2" fmla="val 2500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b="1">
                <a:solidFill>
                  <a:srgbClr val="FF0000"/>
                </a:solidFill>
                <a:latin typeface="微软雅黑" panose="020B0503020204020204" pitchFamily="34" charset="-122"/>
                <a:ea typeface="微软雅黑" panose="020B0503020204020204" pitchFamily="34" charset="-122"/>
              </a:rPr>
              <a:t>一个连接</a:t>
            </a:r>
          </a:p>
        </p:txBody>
      </p:sp>
      <p:sp>
        <p:nvSpPr>
          <p:cNvPr id="64522" name="AutoShape 11"/>
          <p:cNvSpPr>
            <a:spLocks noChangeArrowheads="1"/>
          </p:cNvSpPr>
          <p:nvPr/>
        </p:nvSpPr>
        <p:spPr bwMode="auto">
          <a:xfrm>
            <a:off x="6773863" y="2982913"/>
            <a:ext cx="1698625" cy="446087"/>
          </a:xfrm>
          <a:prstGeom prst="wedgeRoundRectCallout">
            <a:avLst>
              <a:gd name="adj1" fmla="val -113366"/>
              <a:gd name="adj2" fmla="val 8538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b="1">
                <a:solidFill>
                  <a:srgbClr val="FF0000"/>
                </a:solidFill>
                <a:latin typeface="微软雅黑" panose="020B0503020204020204" pitchFamily="34" charset="-122"/>
                <a:ea typeface="微软雅黑" panose="020B0503020204020204" pitchFamily="34" charset="-122"/>
              </a:rPr>
              <a:t>一个连接</a:t>
            </a:r>
          </a:p>
        </p:txBody>
      </p:sp>
      <p:sp>
        <p:nvSpPr>
          <p:cNvPr id="64523" name="Rectangle 12"/>
          <p:cNvSpPr>
            <a:spLocks noChangeArrowheads="1"/>
          </p:cNvSpPr>
          <p:nvPr/>
        </p:nvSpPr>
        <p:spPr bwMode="auto">
          <a:xfrm>
            <a:off x="2654300" y="6021388"/>
            <a:ext cx="3403600" cy="63341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7BF56AB-7780-4CC5-B004-1E78B193B984}" type="slidenum">
              <a:rPr lang="en-US" altLang="zh-CN" sz="1400" b="1" smtClean="0">
                <a:latin typeface="微软雅黑" panose="020B0503020204020204" pitchFamily="34" charset="-122"/>
                <a:ea typeface="微软雅黑" panose="020B0503020204020204" pitchFamily="34" charset="-122"/>
              </a:rPr>
              <a:pPr>
                <a:spcBef>
                  <a:spcPct val="0"/>
                </a:spcBef>
                <a:buClrTx/>
                <a:buSzTx/>
                <a:buFontTx/>
                <a:buNone/>
              </a:pPr>
              <a:t>57</a:t>
            </a:fld>
            <a:endParaRPr lang="en-US" altLang="zh-CN" sz="1400" b="1" smtClean="0">
              <a:latin typeface="微软雅黑" panose="020B0503020204020204" pitchFamily="34" charset="-122"/>
              <a:ea typeface="微软雅黑" panose="020B0503020204020204" pitchFamily="34" charset="-122"/>
            </a:endParaRPr>
          </a:p>
        </p:txBody>
      </p:sp>
      <p:sp>
        <p:nvSpPr>
          <p:cNvPr id="55298" name="Rectangle 2"/>
          <p:cNvSpPr>
            <a:spLocks noGrp="1" noChangeArrowheads="1"/>
          </p:cNvSpPr>
          <p:nvPr>
            <p:ph type="title"/>
          </p:nvPr>
        </p:nvSpPr>
        <p:spPr>
          <a:xfrm>
            <a:off x="439738" y="227013"/>
            <a:ext cx="8462962" cy="1143000"/>
          </a:xfrm>
        </p:spPr>
        <p:txBody>
          <a:bodyPr/>
          <a:lstStyle/>
          <a:p>
            <a:pPr>
              <a:defRPr/>
            </a:pPr>
            <a:r>
              <a:rPr lang="zh-CN" altLang="en-US" dirty="0"/>
              <a:t>例： </a:t>
            </a:r>
            <a:r>
              <a:rPr lang="en-US" altLang="zh-CN" dirty="0">
                <a:solidFill>
                  <a:schemeClr val="hlink"/>
                </a:solidFill>
              </a:rPr>
              <a:t>4</a:t>
            </a:r>
            <a:r>
              <a:rPr lang="zh-CN" altLang="en-US" dirty="0">
                <a:solidFill>
                  <a:schemeClr val="hlink"/>
                </a:solidFill>
              </a:rPr>
              <a:t>个用户复用</a:t>
            </a:r>
            <a:endParaRPr lang="fr-FR" altLang="zh-CN" dirty="0">
              <a:solidFill>
                <a:schemeClr val="hlink"/>
              </a:solidFill>
            </a:endParaRPr>
          </a:p>
        </p:txBody>
      </p:sp>
      <p:grpSp>
        <p:nvGrpSpPr>
          <p:cNvPr id="55299" name="Group 3"/>
          <p:cNvGrpSpPr>
            <a:grpSpLocks/>
          </p:cNvGrpSpPr>
          <p:nvPr/>
        </p:nvGrpSpPr>
        <p:grpSpPr bwMode="auto">
          <a:xfrm>
            <a:off x="393700" y="1587500"/>
            <a:ext cx="7239000" cy="2441575"/>
            <a:chOff x="288" y="1008"/>
            <a:chExt cx="4560" cy="1538"/>
          </a:xfrm>
        </p:grpSpPr>
        <p:sp>
          <p:nvSpPr>
            <p:cNvPr id="65637" name="Text Box 4"/>
            <p:cNvSpPr txBox="1">
              <a:spLocks noChangeArrowheads="1"/>
            </p:cNvSpPr>
            <p:nvPr/>
          </p:nvSpPr>
          <p:spPr bwMode="auto">
            <a:xfrm>
              <a:off x="288" y="1008"/>
              <a:ext cx="18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en-US" altLang="zh-CN" sz="2400" b="1" dirty="0">
                  <a:solidFill>
                    <a:srgbClr val="FF0000"/>
                  </a:solidFill>
                  <a:latin typeface="微软雅黑" panose="020B0503020204020204" pitchFamily="34" charset="-122"/>
                  <a:ea typeface="微软雅黑" panose="020B0503020204020204" pitchFamily="34" charset="-122"/>
                </a:rPr>
                <a:t>FDM</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划分</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个频段</a:t>
              </a:r>
              <a:endParaRPr lang="fr-FR" altLang="zh-CN" sz="2400" b="1" dirty="0">
                <a:latin typeface="微软雅黑" panose="020B0503020204020204" pitchFamily="34" charset="-122"/>
                <a:ea typeface="微软雅黑" panose="020B0503020204020204" pitchFamily="34" charset="-122"/>
              </a:endParaRPr>
            </a:p>
          </p:txBody>
        </p:sp>
        <p:grpSp>
          <p:nvGrpSpPr>
            <p:cNvPr id="65638" name="Group 5"/>
            <p:cNvGrpSpPr>
              <a:grpSpLocks/>
            </p:cNvGrpSpPr>
            <p:nvPr/>
          </p:nvGrpSpPr>
          <p:grpSpPr bwMode="auto">
            <a:xfrm>
              <a:off x="720" y="1392"/>
              <a:ext cx="4128" cy="1154"/>
              <a:chOff x="720" y="1392"/>
              <a:chExt cx="4128" cy="1154"/>
            </a:xfrm>
          </p:grpSpPr>
          <p:sp>
            <p:nvSpPr>
              <p:cNvPr id="65639"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40" name="Text Box 7"/>
              <p:cNvSpPr txBox="1">
                <a:spLocks noChangeArrowheads="1"/>
              </p:cNvSpPr>
              <p:nvPr/>
            </p:nvSpPr>
            <p:spPr bwMode="auto">
              <a:xfrm>
                <a:off x="720" y="1680"/>
                <a:ext cx="50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zh-CN" altLang="en-US" sz="2400" b="1">
                    <a:latin typeface="微软雅黑" panose="020B0503020204020204" pitchFamily="34" charset="-122"/>
                    <a:ea typeface="微软雅黑" panose="020B0503020204020204" pitchFamily="34" charset="-122"/>
                  </a:rPr>
                  <a:t>频率</a:t>
                </a:r>
                <a:endParaRPr lang="zh-CN" altLang="fr-FR" sz="2400" b="1">
                  <a:latin typeface="微软雅黑" panose="020B0503020204020204" pitchFamily="34" charset="-122"/>
                  <a:ea typeface="微软雅黑" panose="020B0503020204020204" pitchFamily="34" charset="-122"/>
                </a:endParaRPr>
              </a:p>
            </p:txBody>
          </p:sp>
          <p:sp>
            <p:nvSpPr>
              <p:cNvPr id="65641"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42" name="Text Box 9"/>
              <p:cNvSpPr txBox="1">
                <a:spLocks noChangeArrowheads="1"/>
              </p:cNvSpPr>
              <p:nvPr/>
            </p:nvSpPr>
            <p:spPr bwMode="auto">
              <a:xfrm>
                <a:off x="3048" y="2255"/>
                <a:ext cx="50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zh-CN" altLang="en-US" sz="2400" b="1">
                    <a:latin typeface="微软雅黑" panose="020B0503020204020204" pitchFamily="34" charset="-122"/>
                    <a:ea typeface="微软雅黑" panose="020B0503020204020204" pitchFamily="34" charset="-122"/>
                  </a:rPr>
                  <a:t>时间</a:t>
                </a:r>
                <a:endParaRPr lang="zh-CN" altLang="fr-FR" sz="2400" b="1">
                  <a:latin typeface="微软雅黑" panose="020B0503020204020204" pitchFamily="34" charset="-122"/>
                  <a:ea typeface="微软雅黑" panose="020B0503020204020204" pitchFamily="34" charset="-122"/>
                </a:endParaRPr>
              </a:p>
            </p:txBody>
          </p:sp>
          <p:sp>
            <p:nvSpPr>
              <p:cNvPr id="65643"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grpSp>
        <p:nvGrpSpPr>
          <p:cNvPr id="55311" name="Group 15"/>
          <p:cNvGrpSpPr>
            <a:grpSpLocks/>
          </p:cNvGrpSpPr>
          <p:nvPr/>
        </p:nvGrpSpPr>
        <p:grpSpPr bwMode="auto">
          <a:xfrm>
            <a:off x="381000" y="4038600"/>
            <a:ext cx="7239000" cy="2519363"/>
            <a:chOff x="288" y="2544"/>
            <a:chExt cx="4560" cy="1587"/>
          </a:xfrm>
        </p:grpSpPr>
        <p:sp>
          <p:nvSpPr>
            <p:cNvPr id="65631" name="Text Box 16"/>
            <p:cNvSpPr txBox="1">
              <a:spLocks noChangeArrowheads="1"/>
            </p:cNvSpPr>
            <p:nvPr/>
          </p:nvSpPr>
          <p:spPr bwMode="auto">
            <a:xfrm>
              <a:off x="288" y="2544"/>
              <a:ext cx="250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en-US" altLang="zh-CN" sz="2400" b="1" dirty="0">
                  <a:solidFill>
                    <a:srgbClr val="FF0000"/>
                  </a:solidFill>
                  <a:latin typeface="微软雅黑" panose="020B0503020204020204" pitchFamily="34" charset="-122"/>
                  <a:ea typeface="微软雅黑" panose="020B0503020204020204" pitchFamily="34" charset="-122"/>
                </a:rPr>
                <a:t>TDM</a:t>
              </a:r>
              <a:r>
                <a:rPr lang="zh-CN" altLang="en-US" sz="2400" b="1" dirty="0">
                  <a:solidFill>
                    <a:srgbClr val="FF0000"/>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每个帧划分</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个时隙 </a:t>
              </a:r>
              <a:endParaRPr lang="zh-CN" altLang="fr-FR" sz="2400" b="1" dirty="0">
                <a:latin typeface="微软雅黑" panose="020B0503020204020204" pitchFamily="34" charset="-122"/>
                <a:ea typeface="微软雅黑" panose="020B0503020204020204" pitchFamily="34" charset="-122"/>
              </a:endParaRPr>
            </a:p>
          </p:txBody>
        </p:sp>
        <p:sp>
          <p:nvSpPr>
            <p:cNvPr id="65632"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33" name="Text Box 18"/>
            <p:cNvSpPr txBox="1">
              <a:spLocks noChangeArrowheads="1"/>
            </p:cNvSpPr>
            <p:nvPr/>
          </p:nvSpPr>
          <p:spPr bwMode="auto">
            <a:xfrm>
              <a:off x="720" y="3265"/>
              <a:ext cx="50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zh-CN" altLang="en-US" sz="2400" b="1">
                  <a:latin typeface="微软雅黑" panose="020B0503020204020204" pitchFamily="34" charset="-122"/>
                  <a:ea typeface="微软雅黑" panose="020B0503020204020204" pitchFamily="34" charset="-122"/>
                </a:rPr>
                <a:t>频率</a:t>
              </a:r>
              <a:endParaRPr lang="zh-CN" altLang="fr-FR" sz="2400" b="1">
                <a:latin typeface="微软雅黑" panose="020B0503020204020204" pitchFamily="34" charset="-122"/>
                <a:ea typeface="微软雅黑" panose="020B0503020204020204" pitchFamily="34" charset="-122"/>
              </a:endParaRPr>
            </a:p>
          </p:txBody>
        </p:sp>
        <p:sp>
          <p:nvSpPr>
            <p:cNvPr id="65634"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35" name="Text Box 20"/>
            <p:cNvSpPr txBox="1">
              <a:spLocks noChangeArrowheads="1"/>
            </p:cNvSpPr>
            <p:nvPr/>
          </p:nvSpPr>
          <p:spPr bwMode="auto">
            <a:xfrm>
              <a:off x="3048" y="3840"/>
              <a:ext cx="50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r>
                <a:rPr lang="zh-CN" altLang="en-US" sz="2400" b="1">
                  <a:latin typeface="微软雅黑" panose="020B0503020204020204" pitchFamily="34" charset="-122"/>
                  <a:ea typeface="微软雅黑" panose="020B0503020204020204" pitchFamily="34" charset="-122"/>
                </a:rPr>
                <a:t>时间</a:t>
              </a:r>
              <a:endParaRPr lang="zh-CN" altLang="fr-FR" sz="2400" b="1">
                <a:latin typeface="微软雅黑" panose="020B0503020204020204" pitchFamily="34" charset="-122"/>
                <a:ea typeface="微软雅黑" panose="020B0503020204020204" pitchFamily="34" charset="-122"/>
              </a:endParaRPr>
            </a:p>
          </p:txBody>
        </p:sp>
        <p:sp>
          <p:nvSpPr>
            <p:cNvPr id="65636"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grpSp>
      <p:grpSp>
        <p:nvGrpSpPr>
          <p:cNvPr id="55318" name="Group 22"/>
          <p:cNvGrpSpPr>
            <a:grpSpLocks/>
          </p:cNvGrpSpPr>
          <p:nvPr/>
        </p:nvGrpSpPr>
        <p:grpSpPr bwMode="auto">
          <a:xfrm>
            <a:off x="2743200" y="5029200"/>
            <a:ext cx="3886200" cy="914400"/>
            <a:chOff x="1776" y="3168"/>
            <a:chExt cx="2448" cy="576"/>
          </a:xfrm>
        </p:grpSpPr>
        <p:sp>
          <p:nvSpPr>
            <p:cNvPr id="65626"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27"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28"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29"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30"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grpSp>
      <p:grpSp>
        <p:nvGrpSpPr>
          <p:cNvPr id="55324" name="Group 28"/>
          <p:cNvGrpSpPr>
            <a:grpSpLocks/>
          </p:cNvGrpSpPr>
          <p:nvPr/>
        </p:nvGrpSpPr>
        <p:grpSpPr bwMode="auto">
          <a:xfrm>
            <a:off x="2971800" y="5029200"/>
            <a:ext cx="3886200" cy="914400"/>
            <a:chOff x="1920" y="3168"/>
            <a:chExt cx="2448" cy="576"/>
          </a:xfrm>
        </p:grpSpPr>
        <p:sp>
          <p:nvSpPr>
            <p:cNvPr id="65621"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22"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23"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24"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25"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grpSp>
      <p:grpSp>
        <p:nvGrpSpPr>
          <p:cNvPr id="55330" name="Group 34"/>
          <p:cNvGrpSpPr>
            <a:grpSpLocks/>
          </p:cNvGrpSpPr>
          <p:nvPr/>
        </p:nvGrpSpPr>
        <p:grpSpPr bwMode="auto">
          <a:xfrm>
            <a:off x="3200400" y="5029200"/>
            <a:ext cx="3886200" cy="914400"/>
            <a:chOff x="2064" y="3168"/>
            <a:chExt cx="2448" cy="576"/>
          </a:xfrm>
        </p:grpSpPr>
        <p:sp>
          <p:nvSpPr>
            <p:cNvPr id="65616"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17"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18"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19"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20"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grpSp>
      <p:grpSp>
        <p:nvGrpSpPr>
          <p:cNvPr id="55336" name="Group 40"/>
          <p:cNvGrpSpPr>
            <a:grpSpLocks/>
          </p:cNvGrpSpPr>
          <p:nvPr/>
        </p:nvGrpSpPr>
        <p:grpSpPr bwMode="auto">
          <a:xfrm>
            <a:off x="3429000" y="5029200"/>
            <a:ext cx="3886200" cy="914400"/>
            <a:chOff x="2208" y="3168"/>
            <a:chExt cx="2448" cy="576"/>
          </a:xfrm>
        </p:grpSpPr>
        <p:sp>
          <p:nvSpPr>
            <p:cNvPr id="65611"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12"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13"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14"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615"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grpSp>
      <p:grpSp>
        <p:nvGrpSpPr>
          <p:cNvPr id="55342" name="Group 46"/>
          <p:cNvGrpSpPr>
            <a:grpSpLocks/>
          </p:cNvGrpSpPr>
          <p:nvPr/>
        </p:nvGrpSpPr>
        <p:grpSpPr bwMode="auto">
          <a:xfrm>
            <a:off x="2743200" y="2743200"/>
            <a:ext cx="4572000" cy="457200"/>
            <a:chOff x="1776" y="1728"/>
            <a:chExt cx="2880" cy="288"/>
          </a:xfrm>
        </p:grpSpPr>
        <p:sp>
          <p:nvSpPr>
            <p:cNvPr id="65608" name="Line 47"/>
            <p:cNvSpPr>
              <a:spLocks noChangeShapeType="1"/>
            </p:cNvSpPr>
            <p:nvPr/>
          </p:nvSpPr>
          <p:spPr bwMode="auto">
            <a:xfrm flipV="1">
              <a:off x="1776" y="1728"/>
              <a:ext cx="28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09" name="Line 48"/>
            <p:cNvSpPr>
              <a:spLocks noChangeShapeType="1"/>
            </p:cNvSpPr>
            <p:nvPr/>
          </p:nvSpPr>
          <p:spPr bwMode="auto">
            <a:xfrm flipV="1">
              <a:off x="1776" y="1872"/>
              <a:ext cx="28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10" name="Line 49"/>
            <p:cNvSpPr>
              <a:spLocks noChangeShapeType="1"/>
            </p:cNvSpPr>
            <p:nvPr/>
          </p:nvSpPr>
          <p:spPr bwMode="auto">
            <a:xfrm flipV="1">
              <a:off x="1776" y="2016"/>
              <a:ext cx="28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346" name="Group 50"/>
          <p:cNvGrpSpPr>
            <a:grpSpLocks/>
          </p:cNvGrpSpPr>
          <p:nvPr/>
        </p:nvGrpSpPr>
        <p:grpSpPr bwMode="auto">
          <a:xfrm>
            <a:off x="2971800" y="5029200"/>
            <a:ext cx="4114800" cy="914400"/>
            <a:chOff x="1920" y="3168"/>
            <a:chExt cx="2592" cy="576"/>
          </a:xfrm>
        </p:grpSpPr>
        <p:sp>
          <p:nvSpPr>
            <p:cNvPr id="65589" name="Line 51"/>
            <p:cNvSpPr>
              <a:spLocks noChangeShapeType="1"/>
            </p:cNvSpPr>
            <p:nvPr/>
          </p:nvSpPr>
          <p:spPr bwMode="auto">
            <a:xfrm>
              <a:off x="1920"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0" name="Line 52"/>
            <p:cNvSpPr>
              <a:spLocks noChangeShapeType="1"/>
            </p:cNvSpPr>
            <p:nvPr/>
          </p:nvSpPr>
          <p:spPr bwMode="auto">
            <a:xfrm>
              <a:off x="2064"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1" name="Line 53"/>
            <p:cNvSpPr>
              <a:spLocks noChangeShapeType="1"/>
            </p:cNvSpPr>
            <p:nvPr/>
          </p:nvSpPr>
          <p:spPr bwMode="auto">
            <a:xfrm>
              <a:off x="2208"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2" name="Line 54"/>
            <p:cNvSpPr>
              <a:spLocks noChangeShapeType="1"/>
            </p:cNvSpPr>
            <p:nvPr/>
          </p:nvSpPr>
          <p:spPr bwMode="auto">
            <a:xfrm>
              <a:off x="2352"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3" name="Line 55"/>
            <p:cNvSpPr>
              <a:spLocks noChangeShapeType="1"/>
            </p:cNvSpPr>
            <p:nvPr/>
          </p:nvSpPr>
          <p:spPr bwMode="auto">
            <a:xfrm>
              <a:off x="2496"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4" name="Line 56"/>
            <p:cNvSpPr>
              <a:spLocks noChangeShapeType="1"/>
            </p:cNvSpPr>
            <p:nvPr/>
          </p:nvSpPr>
          <p:spPr bwMode="auto">
            <a:xfrm>
              <a:off x="2640"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5" name="Line 57"/>
            <p:cNvSpPr>
              <a:spLocks noChangeShapeType="1"/>
            </p:cNvSpPr>
            <p:nvPr/>
          </p:nvSpPr>
          <p:spPr bwMode="auto">
            <a:xfrm>
              <a:off x="2784"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6" name="Line 58"/>
            <p:cNvSpPr>
              <a:spLocks noChangeShapeType="1"/>
            </p:cNvSpPr>
            <p:nvPr/>
          </p:nvSpPr>
          <p:spPr bwMode="auto">
            <a:xfrm>
              <a:off x="2928"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7" name="Line 59"/>
            <p:cNvSpPr>
              <a:spLocks noChangeShapeType="1"/>
            </p:cNvSpPr>
            <p:nvPr/>
          </p:nvSpPr>
          <p:spPr bwMode="auto">
            <a:xfrm>
              <a:off x="3072"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8" name="Line 60"/>
            <p:cNvSpPr>
              <a:spLocks noChangeShapeType="1"/>
            </p:cNvSpPr>
            <p:nvPr/>
          </p:nvSpPr>
          <p:spPr bwMode="auto">
            <a:xfrm>
              <a:off x="3216"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99" name="Line 61"/>
            <p:cNvSpPr>
              <a:spLocks noChangeShapeType="1"/>
            </p:cNvSpPr>
            <p:nvPr/>
          </p:nvSpPr>
          <p:spPr bwMode="auto">
            <a:xfrm>
              <a:off x="3360"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00" name="Line 62"/>
            <p:cNvSpPr>
              <a:spLocks noChangeShapeType="1"/>
            </p:cNvSpPr>
            <p:nvPr/>
          </p:nvSpPr>
          <p:spPr bwMode="auto">
            <a:xfrm>
              <a:off x="3504"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01" name="Line 63"/>
            <p:cNvSpPr>
              <a:spLocks noChangeShapeType="1"/>
            </p:cNvSpPr>
            <p:nvPr/>
          </p:nvSpPr>
          <p:spPr bwMode="auto">
            <a:xfrm>
              <a:off x="3648"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02" name="Line 64"/>
            <p:cNvSpPr>
              <a:spLocks noChangeShapeType="1"/>
            </p:cNvSpPr>
            <p:nvPr/>
          </p:nvSpPr>
          <p:spPr bwMode="auto">
            <a:xfrm>
              <a:off x="3792"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03" name="Line 65"/>
            <p:cNvSpPr>
              <a:spLocks noChangeShapeType="1"/>
            </p:cNvSpPr>
            <p:nvPr/>
          </p:nvSpPr>
          <p:spPr bwMode="auto">
            <a:xfrm>
              <a:off x="3936"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04" name="Line 66"/>
            <p:cNvSpPr>
              <a:spLocks noChangeShapeType="1"/>
            </p:cNvSpPr>
            <p:nvPr/>
          </p:nvSpPr>
          <p:spPr bwMode="auto">
            <a:xfrm>
              <a:off x="4080"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05" name="Line 67"/>
            <p:cNvSpPr>
              <a:spLocks noChangeShapeType="1"/>
            </p:cNvSpPr>
            <p:nvPr/>
          </p:nvSpPr>
          <p:spPr bwMode="auto">
            <a:xfrm>
              <a:off x="4224"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06" name="Line 68"/>
            <p:cNvSpPr>
              <a:spLocks noChangeShapeType="1"/>
            </p:cNvSpPr>
            <p:nvPr/>
          </p:nvSpPr>
          <p:spPr bwMode="auto">
            <a:xfrm>
              <a:off x="4368"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607" name="Line 69"/>
            <p:cNvSpPr>
              <a:spLocks noChangeShapeType="1"/>
            </p:cNvSpPr>
            <p:nvPr/>
          </p:nvSpPr>
          <p:spPr bwMode="auto">
            <a:xfrm>
              <a:off x="4512" y="316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366" name="Group 70"/>
          <p:cNvGrpSpPr>
            <a:grpSpLocks/>
          </p:cNvGrpSpPr>
          <p:nvPr/>
        </p:nvGrpSpPr>
        <p:grpSpPr bwMode="auto">
          <a:xfrm>
            <a:off x="2743200" y="2628900"/>
            <a:ext cx="4572000" cy="685800"/>
            <a:chOff x="1776" y="1656"/>
            <a:chExt cx="2880" cy="432"/>
          </a:xfrm>
        </p:grpSpPr>
        <p:sp>
          <p:nvSpPr>
            <p:cNvPr id="65585" name="Line 71"/>
            <p:cNvSpPr>
              <a:spLocks noChangeShapeType="1"/>
            </p:cNvSpPr>
            <p:nvPr/>
          </p:nvSpPr>
          <p:spPr bwMode="auto">
            <a:xfrm>
              <a:off x="1776" y="1656"/>
              <a:ext cx="288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86" name="Line 72"/>
            <p:cNvSpPr>
              <a:spLocks noChangeShapeType="1"/>
            </p:cNvSpPr>
            <p:nvPr/>
          </p:nvSpPr>
          <p:spPr bwMode="auto">
            <a:xfrm>
              <a:off x="1776" y="1800"/>
              <a:ext cx="288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87" name="Line 73"/>
            <p:cNvSpPr>
              <a:spLocks noChangeShapeType="1"/>
            </p:cNvSpPr>
            <p:nvPr/>
          </p:nvSpPr>
          <p:spPr bwMode="auto">
            <a:xfrm>
              <a:off x="1776" y="1944"/>
              <a:ext cx="288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88" name="Line 74"/>
            <p:cNvSpPr>
              <a:spLocks noChangeShapeType="1"/>
            </p:cNvSpPr>
            <p:nvPr/>
          </p:nvSpPr>
          <p:spPr bwMode="auto">
            <a:xfrm>
              <a:off x="1776" y="2088"/>
              <a:ext cx="288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5371" name="Group 75"/>
          <p:cNvGrpSpPr>
            <a:grpSpLocks/>
          </p:cNvGrpSpPr>
          <p:nvPr/>
        </p:nvGrpSpPr>
        <p:grpSpPr bwMode="auto">
          <a:xfrm>
            <a:off x="2857500" y="5029200"/>
            <a:ext cx="4343400" cy="914400"/>
            <a:chOff x="1848" y="3168"/>
            <a:chExt cx="2736" cy="576"/>
          </a:xfrm>
        </p:grpSpPr>
        <p:sp>
          <p:nvSpPr>
            <p:cNvPr id="65565" name="Line 76"/>
            <p:cNvSpPr>
              <a:spLocks noChangeShapeType="1"/>
            </p:cNvSpPr>
            <p:nvPr/>
          </p:nvSpPr>
          <p:spPr bwMode="auto">
            <a:xfrm>
              <a:off x="1848"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66" name="Line 77"/>
            <p:cNvSpPr>
              <a:spLocks noChangeShapeType="1"/>
            </p:cNvSpPr>
            <p:nvPr/>
          </p:nvSpPr>
          <p:spPr bwMode="auto">
            <a:xfrm>
              <a:off x="1992"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67" name="Line 78"/>
            <p:cNvSpPr>
              <a:spLocks noChangeShapeType="1"/>
            </p:cNvSpPr>
            <p:nvPr/>
          </p:nvSpPr>
          <p:spPr bwMode="auto">
            <a:xfrm>
              <a:off x="2136"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68" name="Line 79"/>
            <p:cNvSpPr>
              <a:spLocks noChangeShapeType="1"/>
            </p:cNvSpPr>
            <p:nvPr/>
          </p:nvSpPr>
          <p:spPr bwMode="auto">
            <a:xfrm>
              <a:off x="2280"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69" name="Line 80"/>
            <p:cNvSpPr>
              <a:spLocks noChangeShapeType="1"/>
            </p:cNvSpPr>
            <p:nvPr/>
          </p:nvSpPr>
          <p:spPr bwMode="auto">
            <a:xfrm>
              <a:off x="2424"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0" name="Line 81"/>
            <p:cNvSpPr>
              <a:spLocks noChangeShapeType="1"/>
            </p:cNvSpPr>
            <p:nvPr/>
          </p:nvSpPr>
          <p:spPr bwMode="auto">
            <a:xfrm>
              <a:off x="2568"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1" name="Line 82"/>
            <p:cNvSpPr>
              <a:spLocks noChangeShapeType="1"/>
            </p:cNvSpPr>
            <p:nvPr/>
          </p:nvSpPr>
          <p:spPr bwMode="auto">
            <a:xfrm>
              <a:off x="2712"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2" name="Line 83"/>
            <p:cNvSpPr>
              <a:spLocks noChangeShapeType="1"/>
            </p:cNvSpPr>
            <p:nvPr/>
          </p:nvSpPr>
          <p:spPr bwMode="auto">
            <a:xfrm>
              <a:off x="2856"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3" name="Line 84"/>
            <p:cNvSpPr>
              <a:spLocks noChangeShapeType="1"/>
            </p:cNvSpPr>
            <p:nvPr/>
          </p:nvSpPr>
          <p:spPr bwMode="auto">
            <a:xfrm>
              <a:off x="3000"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4" name="Line 85"/>
            <p:cNvSpPr>
              <a:spLocks noChangeShapeType="1"/>
            </p:cNvSpPr>
            <p:nvPr/>
          </p:nvSpPr>
          <p:spPr bwMode="auto">
            <a:xfrm>
              <a:off x="3144"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5" name="Line 86"/>
            <p:cNvSpPr>
              <a:spLocks noChangeShapeType="1"/>
            </p:cNvSpPr>
            <p:nvPr/>
          </p:nvSpPr>
          <p:spPr bwMode="auto">
            <a:xfrm>
              <a:off x="3288"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6" name="Line 87"/>
            <p:cNvSpPr>
              <a:spLocks noChangeShapeType="1"/>
            </p:cNvSpPr>
            <p:nvPr/>
          </p:nvSpPr>
          <p:spPr bwMode="auto">
            <a:xfrm>
              <a:off x="3432"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7" name="Line 88"/>
            <p:cNvSpPr>
              <a:spLocks noChangeShapeType="1"/>
            </p:cNvSpPr>
            <p:nvPr/>
          </p:nvSpPr>
          <p:spPr bwMode="auto">
            <a:xfrm>
              <a:off x="3576"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8" name="Line 89"/>
            <p:cNvSpPr>
              <a:spLocks noChangeShapeType="1"/>
            </p:cNvSpPr>
            <p:nvPr/>
          </p:nvSpPr>
          <p:spPr bwMode="auto">
            <a:xfrm>
              <a:off x="3720"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79" name="Line 90"/>
            <p:cNvSpPr>
              <a:spLocks noChangeShapeType="1"/>
            </p:cNvSpPr>
            <p:nvPr/>
          </p:nvSpPr>
          <p:spPr bwMode="auto">
            <a:xfrm>
              <a:off x="3864"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80" name="Line 91"/>
            <p:cNvSpPr>
              <a:spLocks noChangeShapeType="1"/>
            </p:cNvSpPr>
            <p:nvPr/>
          </p:nvSpPr>
          <p:spPr bwMode="auto">
            <a:xfrm>
              <a:off x="4008"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81" name="Line 92"/>
            <p:cNvSpPr>
              <a:spLocks noChangeShapeType="1"/>
            </p:cNvSpPr>
            <p:nvPr/>
          </p:nvSpPr>
          <p:spPr bwMode="auto">
            <a:xfrm>
              <a:off x="4152"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82" name="Line 93"/>
            <p:cNvSpPr>
              <a:spLocks noChangeShapeType="1"/>
            </p:cNvSpPr>
            <p:nvPr/>
          </p:nvSpPr>
          <p:spPr bwMode="auto">
            <a:xfrm>
              <a:off x="4296"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83" name="Line 94"/>
            <p:cNvSpPr>
              <a:spLocks noChangeShapeType="1"/>
            </p:cNvSpPr>
            <p:nvPr/>
          </p:nvSpPr>
          <p:spPr bwMode="auto">
            <a:xfrm>
              <a:off x="4440"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5584" name="Line 95"/>
            <p:cNvSpPr>
              <a:spLocks noChangeShapeType="1"/>
            </p:cNvSpPr>
            <p:nvPr/>
          </p:nvSpPr>
          <p:spPr bwMode="auto">
            <a:xfrm>
              <a:off x="4584" y="316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65554" name="Group 99"/>
          <p:cNvGrpSpPr>
            <a:grpSpLocks/>
          </p:cNvGrpSpPr>
          <p:nvPr/>
        </p:nvGrpSpPr>
        <p:grpSpPr bwMode="auto">
          <a:xfrm>
            <a:off x="5908675" y="190500"/>
            <a:ext cx="2709863" cy="954088"/>
            <a:chOff x="3477" y="216"/>
            <a:chExt cx="1707" cy="601"/>
          </a:xfrm>
        </p:grpSpPr>
        <p:grpSp>
          <p:nvGrpSpPr>
            <p:cNvPr id="65558" name="Group 100"/>
            <p:cNvGrpSpPr>
              <a:grpSpLocks/>
            </p:cNvGrpSpPr>
            <p:nvPr/>
          </p:nvGrpSpPr>
          <p:grpSpPr bwMode="auto">
            <a:xfrm>
              <a:off x="3477" y="529"/>
              <a:ext cx="1707" cy="288"/>
              <a:chOff x="3477" y="289"/>
              <a:chExt cx="1707" cy="288"/>
            </a:xfrm>
          </p:grpSpPr>
          <p:sp>
            <p:nvSpPr>
              <p:cNvPr id="65560" name="Text Box 101"/>
              <p:cNvSpPr txBox="1">
                <a:spLocks noChangeArrowheads="1"/>
              </p:cNvSpPr>
              <p:nvPr/>
            </p:nvSpPr>
            <p:spPr bwMode="auto">
              <a:xfrm>
                <a:off x="3477" y="289"/>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endParaRPr lang="zh-CN" altLang="fr-FR" sz="2400" b="1">
                  <a:solidFill>
                    <a:srgbClr val="FF0000"/>
                  </a:solidFill>
                  <a:latin typeface="微软雅黑" panose="020B0503020204020204" pitchFamily="34" charset="-122"/>
                  <a:ea typeface="微软雅黑" panose="020B0503020204020204" pitchFamily="34" charset="-122"/>
                </a:endParaRPr>
              </a:p>
            </p:txBody>
          </p:sp>
          <p:sp>
            <p:nvSpPr>
              <p:cNvPr id="65561"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562"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563"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564"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grpSp>
        <p:sp>
          <p:nvSpPr>
            <p:cNvPr id="65559" name="Text Box 106"/>
            <p:cNvSpPr txBox="1">
              <a:spLocks noChangeArrowheads="1"/>
            </p:cNvSpPr>
            <p:nvPr/>
          </p:nvSpPr>
          <p:spPr bwMode="auto">
            <a:xfrm>
              <a:off x="3480" y="216"/>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hangingPunct="1">
                <a:spcBef>
                  <a:spcPct val="0"/>
                </a:spcBef>
                <a:buClrTx/>
                <a:buSzTx/>
                <a:buFontTx/>
                <a:buNone/>
              </a:pPr>
              <a:endParaRPr lang="fr-FR" altLang="zh-CN" sz="2400" b="1">
                <a:latin typeface="微软雅黑" panose="020B0503020204020204" pitchFamily="34" charset="-122"/>
                <a:ea typeface="微软雅黑" panose="020B0503020204020204" pitchFamily="34" charset="-122"/>
              </a:endParaRPr>
            </a:p>
          </p:txBody>
        </p:sp>
      </p:grpSp>
      <p:sp>
        <p:nvSpPr>
          <p:cNvPr id="55405" name="Text Box 109"/>
          <p:cNvSpPr txBox="1">
            <a:spLocks noChangeArrowheads="1"/>
          </p:cNvSpPr>
          <p:nvPr/>
        </p:nvSpPr>
        <p:spPr bwMode="auto">
          <a:xfrm>
            <a:off x="2971800" y="6096000"/>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a:solidFill>
                  <a:srgbClr val="FF0000"/>
                </a:solidFill>
                <a:latin typeface="微软雅黑" panose="020B0503020204020204" pitchFamily="34" charset="-122"/>
                <a:ea typeface="微软雅黑" panose="020B0503020204020204" pitchFamily="34" charset="-122"/>
              </a:rPr>
              <a:t>帧</a:t>
            </a:r>
          </a:p>
        </p:txBody>
      </p:sp>
      <p:sp>
        <p:nvSpPr>
          <p:cNvPr id="55406" name="AutoShape 110"/>
          <p:cNvSpPr>
            <a:spLocks/>
          </p:cNvSpPr>
          <p:nvPr/>
        </p:nvSpPr>
        <p:spPr bwMode="auto">
          <a:xfrm rot="-5400000">
            <a:off x="3155950" y="5683250"/>
            <a:ext cx="88900" cy="914400"/>
          </a:xfrm>
          <a:prstGeom prst="leftBrace">
            <a:avLst>
              <a:gd name="adj1" fmla="val 85714"/>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
        <p:nvSpPr>
          <p:cNvPr id="65557" name="AutoShape 111">
            <a:hlinkClick r:id="" action="ppaction://hlinkshowjump?jump=nextslide" highlightClick="1"/>
          </p:cNvPr>
          <p:cNvSpPr>
            <a:spLocks noChangeArrowheads="1"/>
          </p:cNvSpPr>
          <p:nvPr/>
        </p:nvSpPr>
        <p:spPr bwMode="auto">
          <a:xfrm>
            <a:off x="7780338" y="6184900"/>
            <a:ext cx="533400" cy="368300"/>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384B3E1-A3B7-4DFE-9A28-06EB02CB6B15}" type="slidenum">
              <a:rPr lang="en-US" altLang="zh-CN" sz="1400" b="1" smtClean="0">
                <a:latin typeface="微软雅黑" panose="020B0503020204020204" pitchFamily="34" charset="-122"/>
                <a:ea typeface="微软雅黑" panose="020B0503020204020204" pitchFamily="34" charset="-122"/>
              </a:rPr>
              <a:pPr>
                <a:spcBef>
                  <a:spcPct val="0"/>
                </a:spcBef>
                <a:buClrTx/>
                <a:buSzTx/>
                <a:buFontTx/>
                <a:buNone/>
              </a:pPr>
              <a:t>58</a:t>
            </a:fld>
            <a:endParaRPr lang="en-US" altLang="zh-CN" sz="1400" b="1" smtClean="0">
              <a:latin typeface="微软雅黑" panose="020B0503020204020204" pitchFamily="34" charset="-122"/>
              <a:ea typeface="微软雅黑" panose="020B0503020204020204" pitchFamily="34" charset="-122"/>
            </a:endParaRPr>
          </a:p>
        </p:txBody>
      </p:sp>
      <p:sp>
        <p:nvSpPr>
          <p:cNvPr id="260098" name="Rectangle 2"/>
          <p:cNvSpPr>
            <a:spLocks noGrp="1" noChangeArrowheads="1"/>
          </p:cNvSpPr>
          <p:nvPr>
            <p:ph type="title"/>
          </p:nvPr>
        </p:nvSpPr>
        <p:spPr>
          <a:xfrm>
            <a:off x="533400" y="411163"/>
            <a:ext cx="8397875" cy="831850"/>
          </a:xfrm>
        </p:spPr>
        <p:txBody>
          <a:bodyPr/>
          <a:lstStyle/>
          <a:p>
            <a:pPr>
              <a:defRPr/>
            </a:pPr>
            <a:r>
              <a:rPr lang="zh-CN" altLang="en-US" sz="3200" dirty="0" smtClean="0">
                <a:solidFill>
                  <a:srgbClr val="008000"/>
                </a:solidFill>
              </a:rPr>
              <a:t>电路交换 </a:t>
            </a:r>
            <a:r>
              <a:rPr lang="en-US" altLang="zh-CN" sz="3200" dirty="0" smtClean="0">
                <a:solidFill>
                  <a:srgbClr val="008000"/>
                </a:solidFill>
              </a:rPr>
              <a:t>- </a:t>
            </a:r>
            <a:r>
              <a:rPr lang="zh-CN" altLang="en-US" sz="3200" dirty="0" smtClean="0">
                <a:solidFill>
                  <a:srgbClr val="008000"/>
                </a:solidFill>
              </a:rPr>
              <a:t>电路交换</a:t>
            </a:r>
            <a:r>
              <a:rPr lang="zh-CN" altLang="en-US" sz="3200" dirty="0">
                <a:solidFill>
                  <a:srgbClr val="008000"/>
                </a:solidFill>
              </a:rPr>
              <a:t>缺陷</a:t>
            </a:r>
          </a:p>
        </p:txBody>
      </p:sp>
      <p:sp>
        <p:nvSpPr>
          <p:cNvPr id="260099" name="Rectangle 3"/>
          <p:cNvSpPr>
            <a:spLocks noGrp="1" noChangeArrowheads="1"/>
          </p:cNvSpPr>
          <p:nvPr>
            <p:ph type="body" idx="1"/>
          </p:nvPr>
        </p:nvSpPr>
        <p:spPr>
          <a:xfrm>
            <a:off x="533400" y="1978025"/>
            <a:ext cx="8267700" cy="3051175"/>
          </a:xfrm>
        </p:spPr>
        <p:txBody>
          <a:bodyPr/>
          <a:lstStyle/>
          <a:p>
            <a:pPr eaLnBrk="1">
              <a:lnSpc>
                <a:spcPct val="130000"/>
              </a:lnSpc>
              <a:spcBef>
                <a:spcPct val="30000"/>
              </a:spcBef>
              <a:defRPr/>
            </a:pPr>
            <a:r>
              <a:rPr lang="zh-CN" altLang="en-US" b="1" dirty="0">
                <a:solidFill>
                  <a:srgbClr val="FF0000"/>
                </a:solidFill>
              </a:rPr>
              <a:t>效率较低</a:t>
            </a:r>
            <a:r>
              <a:rPr lang="zh-CN" altLang="en-US" b="1" dirty="0" smtClean="0"/>
              <a:t>：</a:t>
            </a:r>
            <a:endParaRPr lang="en-US" altLang="zh-CN" b="1" dirty="0" smtClean="0"/>
          </a:p>
          <a:p>
            <a:pPr marL="0" indent="0" eaLnBrk="1">
              <a:lnSpc>
                <a:spcPct val="130000"/>
              </a:lnSpc>
              <a:spcBef>
                <a:spcPct val="30000"/>
              </a:spcBef>
              <a:buFont typeface="Wingdings" panose="05000000000000000000" pitchFamily="2" charset="2"/>
              <a:buNone/>
              <a:defRPr/>
            </a:pPr>
            <a:r>
              <a:rPr lang="zh-CN" altLang="en-US" b="1" dirty="0" smtClean="0">
                <a:solidFill>
                  <a:schemeClr val="hlink"/>
                </a:solidFill>
              </a:rPr>
              <a:t>静默</a:t>
            </a:r>
            <a:r>
              <a:rPr lang="zh-CN" altLang="en-US" b="1" dirty="0">
                <a:solidFill>
                  <a:schemeClr val="hlink"/>
                </a:solidFill>
              </a:rPr>
              <a:t>期</a:t>
            </a:r>
            <a:r>
              <a:rPr lang="zh-CN" altLang="en-US" b="1" dirty="0">
                <a:solidFill>
                  <a:srgbClr val="FF0000"/>
                </a:solidFill>
              </a:rPr>
              <a:t>（无数据传输）</a:t>
            </a:r>
            <a:r>
              <a:rPr lang="zh-CN" altLang="en-US" b="1" dirty="0"/>
              <a:t>专用电路空闲，网络资源被浪费；</a:t>
            </a:r>
          </a:p>
          <a:p>
            <a:pPr eaLnBrk="1">
              <a:lnSpc>
                <a:spcPct val="130000"/>
              </a:lnSpc>
              <a:spcBef>
                <a:spcPct val="30000"/>
              </a:spcBef>
              <a:defRPr/>
            </a:pPr>
            <a:r>
              <a:rPr lang="zh-CN" altLang="en-US" b="1" dirty="0"/>
              <a:t>创建端到端电路及预留端到端带宽的过程复杂。 </a:t>
            </a:r>
          </a:p>
        </p:txBody>
      </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2"/>
          </p:nvPr>
        </p:nvSpPr>
        <p:spPr>
          <a:xfrm>
            <a:off x="8305800" y="6400800"/>
            <a:ext cx="625475" cy="509968"/>
          </a:xfrm>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0C308654-9621-42BF-A749-51A282E459EA}" type="slidenum">
              <a:rPr lang="en-US" altLang="zh-CN" sz="1200" b="1" smtClean="0">
                <a:latin typeface="微软雅黑" panose="020B0503020204020204" pitchFamily="34" charset="-122"/>
                <a:ea typeface="微软雅黑" panose="020B0503020204020204" pitchFamily="34" charset="-122"/>
              </a:rPr>
              <a:pPr>
                <a:spcBef>
                  <a:spcPct val="0"/>
                </a:spcBef>
                <a:buClrTx/>
                <a:buSzTx/>
                <a:buFontTx/>
                <a:buNone/>
              </a:pPr>
              <a:t>59</a:t>
            </a:fld>
            <a:endParaRPr lang="en-US" altLang="zh-CN" sz="1200" b="1" smtClean="0">
              <a:latin typeface="微软雅黑" panose="020B0503020204020204" pitchFamily="34" charset="-122"/>
              <a:ea typeface="微软雅黑" panose="020B0503020204020204" pitchFamily="34" charset="-122"/>
            </a:endParaRPr>
          </a:p>
        </p:txBody>
      </p:sp>
      <p:sp>
        <p:nvSpPr>
          <p:cNvPr id="98306" name="Rectangle 2"/>
          <p:cNvSpPr>
            <a:spLocks noGrp="1" noChangeArrowheads="1"/>
          </p:cNvSpPr>
          <p:nvPr>
            <p:ph type="title"/>
          </p:nvPr>
        </p:nvSpPr>
        <p:spPr>
          <a:xfrm>
            <a:off x="533400" y="220663"/>
            <a:ext cx="7772400" cy="1035872"/>
          </a:xfrm>
        </p:spPr>
        <p:txBody>
          <a:bodyPr/>
          <a:lstStyle/>
          <a:p>
            <a:pPr>
              <a:defRPr/>
            </a:pPr>
            <a:r>
              <a:rPr lang="zh-CN" altLang="en-US" sz="3200" dirty="0">
                <a:solidFill>
                  <a:srgbClr val="008000"/>
                </a:solidFill>
              </a:rPr>
              <a:t>例：发送一个文件的时间</a:t>
            </a:r>
            <a:endParaRPr lang="en-US" altLang="zh-CN" sz="3200" dirty="0">
              <a:solidFill>
                <a:srgbClr val="008000"/>
              </a:solidFill>
            </a:endParaRPr>
          </a:p>
        </p:txBody>
      </p:sp>
      <p:sp>
        <p:nvSpPr>
          <p:cNvPr id="98307" name="Rectangle 3"/>
          <p:cNvSpPr>
            <a:spLocks noGrp="1" noChangeArrowheads="1"/>
          </p:cNvSpPr>
          <p:nvPr>
            <p:ph type="body" idx="1"/>
          </p:nvPr>
        </p:nvSpPr>
        <p:spPr>
          <a:xfrm>
            <a:off x="533400" y="1425575"/>
            <a:ext cx="7772400" cy="2193925"/>
          </a:xfrm>
        </p:spPr>
        <p:txBody>
          <a:bodyPr/>
          <a:lstStyle/>
          <a:p>
            <a:pPr eaLnBrk="1">
              <a:lnSpc>
                <a:spcPct val="110000"/>
              </a:lnSpc>
            </a:pPr>
            <a:r>
              <a:rPr lang="zh-CN" altLang="en-US" sz="2000" b="1" dirty="0" smtClean="0"/>
              <a:t>从主机</a:t>
            </a:r>
            <a:r>
              <a:rPr lang="en-US" altLang="zh-CN" sz="2000" b="1" dirty="0" smtClean="0"/>
              <a:t>A</a:t>
            </a:r>
            <a:r>
              <a:rPr lang="zh-CN" altLang="en-US" sz="2000" b="1" dirty="0" smtClean="0"/>
              <a:t>到主机</a:t>
            </a:r>
            <a:r>
              <a:rPr lang="en-US" altLang="zh-CN" sz="2000" b="1" dirty="0" smtClean="0"/>
              <a:t>B</a:t>
            </a:r>
            <a:r>
              <a:rPr lang="zh-CN" altLang="en-US" sz="2000" b="1" dirty="0" smtClean="0"/>
              <a:t>。已知：</a:t>
            </a:r>
          </a:p>
          <a:p>
            <a:pPr lvl="1" eaLnBrk="1">
              <a:lnSpc>
                <a:spcPct val="110000"/>
              </a:lnSpc>
            </a:pPr>
            <a:r>
              <a:rPr lang="zh-CN" altLang="en-US" b="1" dirty="0" smtClean="0"/>
              <a:t>文件长</a:t>
            </a:r>
            <a:r>
              <a:rPr lang="en-US" altLang="zh-CN" b="1" dirty="0" smtClean="0"/>
              <a:t>640kbyte</a:t>
            </a:r>
            <a:r>
              <a:rPr lang="zh-CN" altLang="en-US" b="1" dirty="0" smtClean="0"/>
              <a:t>，链路传输速率是</a:t>
            </a:r>
            <a:r>
              <a:rPr lang="en-US" altLang="zh-CN" b="1" dirty="0" smtClean="0"/>
              <a:t>1.536 Mb/s</a:t>
            </a:r>
          </a:p>
          <a:p>
            <a:pPr lvl="1" eaLnBrk="1">
              <a:lnSpc>
                <a:spcPct val="110000"/>
              </a:lnSpc>
            </a:pPr>
            <a:r>
              <a:rPr lang="zh-CN" altLang="en-US" b="1" dirty="0" smtClean="0"/>
              <a:t>每条链路使用具有</a:t>
            </a:r>
            <a:r>
              <a:rPr lang="en-US" altLang="zh-CN" b="1" dirty="0" smtClean="0"/>
              <a:t>24</a:t>
            </a:r>
            <a:r>
              <a:rPr lang="zh-CN" altLang="en-US" b="1" dirty="0" smtClean="0"/>
              <a:t>个时隙的</a:t>
            </a:r>
            <a:r>
              <a:rPr lang="en-US" altLang="zh-CN" b="1" dirty="0" smtClean="0"/>
              <a:t>TDM</a:t>
            </a:r>
          </a:p>
          <a:p>
            <a:pPr lvl="1" eaLnBrk="1">
              <a:lnSpc>
                <a:spcPct val="110000"/>
              </a:lnSpc>
            </a:pPr>
            <a:r>
              <a:rPr lang="zh-CN" altLang="en-US" b="1" dirty="0" smtClean="0"/>
              <a:t>创建端到端电路需</a:t>
            </a:r>
            <a:r>
              <a:rPr lang="en-US" altLang="zh-CN" b="1" dirty="0" smtClean="0"/>
              <a:t>500 </a:t>
            </a:r>
            <a:r>
              <a:rPr lang="en-US" altLang="zh-CN" b="1" dirty="0" err="1" smtClean="0"/>
              <a:t>ms</a:t>
            </a:r>
            <a:endParaRPr lang="en-US" altLang="zh-CN" b="1" dirty="0" smtClean="0"/>
          </a:p>
          <a:p>
            <a:pPr eaLnBrk="1">
              <a:lnSpc>
                <a:spcPct val="110000"/>
              </a:lnSpc>
            </a:pPr>
            <a:r>
              <a:rPr lang="zh-CN" altLang="en-US" sz="2000" b="1" dirty="0" smtClean="0">
                <a:solidFill>
                  <a:srgbClr val="FF0000"/>
                </a:solidFill>
              </a:rPr>
              <a:t>发送一个文件时间</a:t>
            </a:r>
            <a:r>
              <a:rPr lang="en-US" altLang="zh-CN" sz="2000" b="1" dirty="0" smtClean="0">
                <a:solidFill>
                  <a:srgbClr val="FF0000"/>
                </a:solidFill>
              </a:rPr>
              <a:t>=</a:t>
            </a:r>
            <a:r>
              <a:rPr lang="zh-CN" altLang="en-US" sz="2000" b="1" dirty="0" smtClean="0">
                <a:solidFill>
                  <a:srgbClr val="FF0000"/>
                </a:solidFill>
              </a:rPr>
              <a:t>创建电路时间</a:t>
            </a:r>
            <a:r>
              <a:rPr lang="en-US" altLang="zh-CN" sz="2000" b="1" dirty="0" smtClean="0">
                <a:solidFill>
                  <a:srgbClr val="FF0000"/>
                </a:solidFill>
              </a:rPr>
              <a:t>+</a:t>
            </a:r>
            <a:r>
              <a:rPr lang="zh-CN" altLang="en-US" sz="2000" b="1" dirty="0" smtClean="0">
                <a:solidFill>
                  <a:srgbClr val="FF0000"/>
                </a:solidFill>
              </a:rPr>
              <a:t>文件传输时间</a:t>
            </a:r>
            <a:endParaRPr lang="en-US" altLang="zh-CN" sz="2000" b="1" dirty="0" smtClean="0">
              <a:solidFill>
                <a:srgbClr val="FF0000"/>
              </a:solidFill>
            </a:endParaRPr>
          </a:p>
        </p:txBody>
      </p:sp>
      <p:sp>
        <p:nvSpPr>
          <p:cNvPr id="98311" name="Text Box 7"/>
          <p:cNvSpPr txBox="1">
            <a:spLocks noChangeArrowheads="1"/>
          </p:cNvSpPr>
          <p:nvPr/>
        </p:nvSpPr>
        <p:spPr bwMode="auto">
          <a:xfrm>
            <a:off x="550863" y="3816350"/>
            <a:ext cx="8010525" cy="1970088"/>
          </a:xfrm>
          <a:prstGeom prst="rect">
            <a:avLst/>
          </a:prstGeom>
          <a:solidFill>
            <a:srgbClr val="92D050"/>
          </a:solidFill>
          <a:ln>
            <a:noFill/>
          </a:ln>
          <a:effectLst/>
          <a:extLst/>
        </p:spPr>
        <p:txBody>
          <a:bodyPr>
            <a:spAutoFit/>
          </a:bodyPr>
          <a:lstStyle/>
          <a:p>
            <a:pPr marL="342900" indent="-342900" eaLnBrk="1">
              <a:spcBef>
                <a:spcPct val="20000"/>
              </a:spcBef>
              <a:buClr>
                <a:schemeClr val="accent2"/>
              </a:buClr>
              <a:buSzPct val="85000"/>
              <a:buFont typeface="Wingdings" panose="05000000000000000000" pitchFamily="2" charset="2"/>
              <a:buChar char="Ø"/>
              <a:defRPr/>
            </a:pPr>
            <a:r>
              <a:rPr lang="zh-CN" altLang="en-US" sz="2000" b="1" dirty="0">
                <a:solidFill>
                  <a:schemeClr val="hlink"/>
                </a:solidFill>
                <a:latin typeface="微软雅黑" panose="020B0503020204020204" pitchFamily="34" charset="-122"/>
                <a:ea typeface="微软雅黑" panose="020B0503020204020204" pitchFamily="34" charset="-122"/>
              </a:rPr>
              <a:t>文件传输时间：</a:t>
            </a:r>
            <a:r>
              <a:rPr lang="zh-CN" altLang="en-US" sz="2000" b="1" dirty="0">
                <a:latin typeface="微软雅黑" panose="020B0503020204020204" pitchFamily="34" charset="-122"/>
                <a:ea typeface="微软雅黑" panose="020B0503020204020204" pitchFamily="34" charset="-122"/>
              </a:rPr>
              <a:t>文件长</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电路的传输速率</a:t>
            </a:r>
            <a:endParaRPr lang="en-US" altLang="zh-CN" sz="2000" b="1" dirty="0">
              <a:latin typeface="微软雅黑" panose="020B0503020204020204" pitchFamily="34" charset="-122"/>
              <a:ea typeface="微软雅黑" panose="020B0503020204020204" pitchFamily="34" charset="-122"/>
            </a:endParaRPr>
          </a:p>
          <a:p>
            <a:pPr marL="342900" indent="-342900">
              <a:spcBef>
                <a:spcPct val="50000"/>
              </a:spcBef>
              <a:buClr>
                <a:schemeClr val="accent2"/>
              </a:buClr>
              <a:buSzPct val="85000"/>
              <a:buFont typeface="Wingdings" panose="05000000000000000000" pitchFamily="2" charset="2"/>
              <a:buChar char="Ø"/>
              <a:defRPr/>
            </a:pPr>
            <a:r>
              <a:rPr lang="zh-CN" altLang="en-US" sz="2000" b="1" dirty="0">
                <a:solidFill>
                  <a:srgbClr val="CC0066"/>
                </a:solidFill>
                <a:latin typeface="微软雅黑" panose="020B0503020204020204" pitchFamily="34" charset="-122"/>
                <a:ea typeface="微软雅黑" panose="020B0503020204020204" pitchFamily="34" charset="-122"/>
              </a:rPr>
              <a:t>每条电路的传输速率</a:t>
            </a:r>
            <a:r>
              <a:rPr lang="zh-CN" altLang="en-US" sz="2000" b="1" dirty="0">
                <a:solidFill>
                  <a:schemeClr val="hlink"/>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链路传输速率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时隙数</a:t>
            </a:r>
          </a:p>
          <a:p>
            <a:pPr>
              <a:spcBef>
                <a:spcPct val="20000"/>
              </a:spcBef>
              <a:buClr>
                <a:schemeClr val="accent2"/>
              </a:buClr>
              <a:buSzPct val="85000"/>
              <a:defRPr/>
            </a:pPr>
            <a:r>
              <a:rPr lang="en-US" altLang="zh-CN" sz="2000" b="1" dirty="0">
                <a:latin typeface="微软雅黑" panose="020B0503020204020204" pitchFamily="34" charset="-122"/>
                <a:ea typeface="微软雅黑" panose="020B0503020204020204" pitchFamily="34" charset="-122"/>
              </a:rPr>
              <a:t>                                                     (1.536M b/s) /24=64kb/s</a:t>
            </a:r>
          </a:p>
          <a:p>
            <a:pPr marL="342900" indent="-342900">
              <a:spcBef>
                <a:spcPct val="20000"/>
              </a:spcBef>
              <a:buClr>
                <a:schemeClr val="accent2"/>
              </a:buClr>
              <a:buSzPct val="85000"/>
              <a:buFont typeface="Wingdings" panose="05000000000000000000" pitchFamily="2" charset="2"/>
              <a:buChar char="Ø"/>
              <a:defRPr/>
            </a:pPr>
            <a:r>
              <a:rPr lang="zh-CN" altLang="en-US" sz="2000" b="1" dirty="0">
                <a:solidFill>
                  <a:schemeClr val="hlink"/>
                </a:solidFill>
                <a:latin typeface="微软雅黑" panose="020B0503020204020204" pitchFamily="34" charset="-122"/>
                <a:ea typeface="微软雅黑" panose="020B0503020204020204" pitchFamily="34" charset="-122"/>
              </a:rPr>
              <a:t>文件传输时间：</a:t>
            </a:r>
            <a:r>
              <a:rPr lang="en-US" altLang="zh-CN" sz="2000" b="1" dirty="0">
                <a:latin typeface="微软雅黑" panose="020B0503020204020204" pitchFamily="34" charset="-122"/>
                <a:ea typeface="微软雅黑" panose="020B0503020204020204" pitchFamily="34" charset="-122"/>
              </a:rPr>
              <a:t>640kb/(64kb/s)=10s</a:t>
            </a:r>
          </a:p>
          <a:p>
            <a:pPr marL="342900" indent="-342900">
              <a:spcBef>
                <a:spcPct val="20000"/>
              </a:spcBef>
              <a:buClr>
                <a:schemeClr val="accent2"/>
              </a:buClr>
              <a:buSzPct val="85000"/>
              <a:buFont typeface="Wingdings" panose="05000000000000000000" pitchFamily="2" charset="2"/>
              <a:buChar char="Ø"/>
              <a:defRPr/>
            </a:pPr>
            <a:r>
              <a:rPr lang="en-US" altLang="zh-CN" sz="2000" b="1" dirty="0">
                <a:solidFill>
                  <a:schemeClr val="hlink"/>
                </a:solidFill>
                <a:latin typeface="微软雅黑" panose="020B0503020204020204" pitchFamily="34" charset="-122"/>
                <a:ea typeface="微软雅黑" panose="020B0503020204020204" pitchFamily="34" charset="-122"/>
              </a:rPr>
              <a:t>A</a:t>
            </a:r>
            <a:r>
              <a:rPr lang="zh-CN" altLang="en-US" sz="2000" b="1" dirty="0">
                <a:solidFill>
                  <a:schemeClr val="hlink"/>
                </a:solidFill>
                <a:latin typeface="微软雅黑" panose="020B0503020204020204" pitchFamily="34" charset="-122"/>
                <a:ea typeface="微软雅黑" panose="020B0503020204020204" pitchFamily="34" charset="-122"/>
              </a:rPr>
              <a:t>到</a:t>
            </a:r>
            <a:r>
              <a:rPr lang="en-US" altLang="zh-CN" sz="2000" b="1" dirty="0">
                <a:solidFill>
                  <a:schemeClr val="hlink"/>
                </a:solidFill>
                <a:latin typeface="微软雅黑" panose="020B0503020204020204" pitchFamily="34" charset="-122"/>
                <a:ea typeface="微软雅黑" panose="020B0503020204020204" pitchFamily="34" charset="-122"/>
              </a:rPr>
              <a:t>B</a:t>
            </a:r>
            <a:r>
              <a:rPr lang="zh-CN" altLang="en-US" sz="2000" b="1" dirty="0">
                <a:solidFill>
                  <a:schemeClr val="hlink"/>
                </a:solidFill>
                <a:latin typeface="微软雅黑" panose="020B0503020204020204" pitchFamily="34" charset="-122"/>
                <a:ea typeface="微软雅黑" panose="020B0503020204020204" pitchFamily="34" charset="-122"/>
              </a:rPr>
              <a:t>的总发送时间：</a:t>
            </a:r>
            <a:r>
              <a:rPr lang="en-US" altLang="zh-CN" sz="2000" b="1" dirty="0">
                <a:latin typeface="微软雅黑" panose="020B0503020204020204" pitchFamily="34" charset="-122"/>
                <a:ea typeface="微软雅黑" panose="020B0503020204020204" pitchFamily="34" charset="-122"/>
              </a:rPr>
              <a:t>0.5s+10s=10.5s</a:t>
            </a:r>
            <a:endParaRPr lang="zh-CN" altLang="en-US" sz="2000" b="1" dirty="0">
              <a:latin typeface="微软雅黑" panose="020B0503020204020204" pitchFamily="34" charset="-122"/>
              <a:ea typeface="微软雅黑" panose="020B0503020204020204" pitchFamily="34" charset="-122"/>
            </a:endParaRPr>
          </a:p>
        </p:txBody>
      </p:sp>
      <p:sp>
        <p:nvSpPr>
          <p:cNvPr id="68614" name="AutoShape 16">
            <a:hlinkClick r:id="" action="ppaction://hlinkshowjump?jump=endshow" highlightClick="1"/>
          </p:cNvPr>
          <p:cNvSpPr>
            <a:spLocks noChangeArrowheads="1"/>
          </p:cNvSpPr>
          <p:nvPr/>
        </p:nvSpPr>
        <p:spPr bwMode="auto">
          <a:xfrm>
            <a:off x="7640638" y="6313488"/>
            <a:ext cx="665162" cy="405495"/>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8311"/>
                                        </p:tgtEl>
                                        <p:attrNameLst>
                                          <p:attrName>style.visibility</p:attrName>
                                        </p:attrNameLst>
                                      </p:cBhvr>
                                      <p:to>
                                        <p:strVal val="visible"/>
                                      </p:to>
                                    </p:set>
                                    <p:animEffect transition="in" filter="wipe(down)">
                                      <p:cBhvr>
                                        <p:cTn id="7" dur="500"/>
                                        <p:tgtEl>
                                          <p:spTgt spid="98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6138" y="285750"/>
            <a:ext cx="7772400" cy="792163"/>
          </a:xfrm>
        </p:spPr>
        <p:txBody>
          <a:bodyPr/>
          <a:lstStyle/>
          <a:p>
            <a:pPr>
              <a:defRPr/>
            </a:pPr>
            <a:r>
              <a:rPr lang="en-US" altLang="zh-CN" sz="2800" dirty="0" smtClean="0"/>
              <a:t>OSI(Open System Interconnection)  7 Layers</a:t>
            </a:r>
            <a:endParaRPr lang="zh-CN" altLang="en-US" sz="2800" dirty="0"/>
          </a:p>
        </p:txBody>
      </p:sp>
      <p:sp>
        <p:nvSpPr>
          <p:cNvPr id="9219" name="灯片编号占位符 3"/>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841C567-571A-48E6-9096-80EB5B88364F}" type="slidenum">
              <a:rPr lang="en-US" altLang="zh-CN" sz="1400" smtClean="0"/>
              <a:pPr>
                <a:spcBef>
                  <a:spcPct val="0"/>
                </a:spcBef>
                <a:buClrTx/>
                <a:buSzTx/>
                <a:buFontTx/>
                <a:buNone/>
              </a:pPr>
              <a:t>6</a:t>
            </a:fld>
            <a:endParaRPr lang="en-US" altLang="zh-CN" sz="1400" smtClean="0"/>
          </a:p>
        </p:txBody>
      </p:sp>
      <p:pic>
        <p:nvPicPr>
          <p:cNvPr id="922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6138" y="1252538"/>
            <a:ext cx="7394575" cy="514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矩形 2"/>
          <p:cNvSpPr>
            <a:spLocks noChangeArrowheads="1"/>
          </p:cNvSpPr>
          <p:nvPr/>
        </p:nvSpPr>
        <p:spPr bwMode="auto">
          <a:xfrm>
            <a:off x="365125" y="1077913"/>
            <a:ext cx="8253413" cy="2465387"/>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p>
        </p:txBody>
      </p:sp>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872EE5B-4BD9-4BD8-8FA7-4B819CF3804F}" type="slidenum">
              <a:rPr lang="en-US" altLang="zh-CN" sz="1400" b="1" smtClean="0">
                <a:latin typeface="微软雅黑" panose="020B0503020204020204" pitchFamily="34" charset="-122"/>
                <a:ea typeface="微软雅黑" panose="020B0503020204020204" pitchFamily="34" charset="-122"/>
              </a:rPr>
              <a:pPr>
                <a:spcBef>
                  <a:spcPct val="0"/>
                </a:spcBef>
                <a:buClrTx/>
                <a:buSzTx/>
                <a:buFontTx/>
                <a:buNone/>
              </a:pPr>
              <a:t>60</a:t>
            </a:fld>
            <a:endParaRPr lang="en-US" altLang="zh-CN" sz="1400" b="1" smtClean="0">
              <a:latin typeface="微软雅黑" panose="020B0503020204020204" pitchFamily="34" charset="-122"/>
              <a:ea typeface="微软雅黑" panose="020B0503020204020204" pitchFamily="34" charset="-122"/>
            </a:endParaRPr>
          </a:p>
        </p:txBody>
      </p:sp>
      <p:sp>
        <p:nvSpPr>
          <p:cNvPr id="262146" name="Rectangle 2"/>
          <p:cNvSpPr>
            <a:spLocks noGrp="1" noChangeArrowheads="1"/>
          </p:cNvSpPr>
          <p:nvPr>
            <p:ph type="title"/>
          </p:nvPr>
        </p:nvSpPr>
        <p:spPr>
          <a:xfrm>
            <a:off x="533400" y="411163"/>
            <a:ext cx="8397875" cy="831850"/>
          </a:xfrm>
        </p:spPr>
        <p:txBody>
          <a:bodyPr/>
          <a:lstStyle/>
          <a:p>
            <a:pPr>
              <a:defRPr/>
            </a:pPr>
            <a:r>
              <a:rPr lang="en-US" altLang="zh-CN" sz="3200" dirty="0" smtClean="0">
                <a:solidFill>
                  <a:srgbClr val="008000"/>
                </a:solidFill>
              </a:rPr>
              <a:t>B. </a:t>
            </a:r>
            <a:r>
              <a:rPr lang="zh-CN" altLang="en-US" sz="3200" dirty="0" smtClean="0">
                <a:solidFill>
                  <a:srgbClr val="008000"/>
                </a:solidFill>
              </a:rPr>
              <a:t>分组交换 </a:t>
            </a:r>
            <a:r>
              <a:rPr lang="en-US" altLang="zh-CN" sz="3200" dirty="0" smtClean="0">
                <a:solidFill>
                  <a:srgbClr val="008000"/>
                </a:solidFill>
              </a:rPr>
              <a:t>- </a:t>
            </a:r>
            <a:r>
              <a:rPr lang="zh-CN" altLang="en-US" sz="3200" dirty="0" smtClean="0">
                <a:solidFill>
                  <a:srgbClr val="008000"/>
                </a:solidFill>
              </a:rPr>
              <a:t>工作</a:t>
            </a:r>
            <a:r>
              <a:rPr lang="zh-CN" altLang="en-US" sz="3200" dirty="0">
                <a:solidFill>
                  <a:srgbClr val="008000"/>
                </a:solidFill>
              </a:rPr>
              <a:t>原理</a:t>
            </a:r>
          </a:p>
        </p:txBody>
      </p:sp>
      <p:sp>
        <p:nvSpPr>
          <p:cNvPr id="262147" name="Rectangle 3"/>
          <p:cNvSpPr>
            <a:spLocks noGrp="1" noChangeArrowheads="1"/>
          </p:cNvSpPr>
          <p:nvPr>
            <p:ph type="body" idx="1"/>
          </p:nvPr>
        </p:nvSpPr>
        <p:spPr>
          <a:xfrm>
            <a:off x="533400" y="1497013"/>
            <a:ext cx="8407400" cy="4751387"/>
          </a:xfrm>
        </p:spPr>
        <p:txBody>
          <a:bodyPr/>
          <a:lstStyle/>
          <a:p>
            <a:pPr marL="0" indent="0" eaLnBrk="1">
              <a:lnSpc>
                <a:spcPct val="120000"/>
              </a:lnSpc>
              <a:buFont typeface="Wingdings" panose="05000000000000000000" pitchFamily="2" charset="2"/>
              <a:buNone/>
              <a:defRPr/>
            </a:pPr>
            <a:r>
              <a:rPr lang="zh-CN" altLang="en-US" b="1" dirty="0" smtClean="0">
                <a:solidFill>
                  <a:srgbClr val="FF0066"/>
                </a:solidFill>
              </a:rPr>
              <a:t>报文</a:t>
            </a:r>
            <a:r>
              <a:rPr lang="en-US" altLang="zh-CN" b="1" dirty="0">
                <a:solidFill>
                  <a:srgbClr val="FF0066"/>
                </a:solidFill>
              </a:rPr>
              <a:t>(message)</a:t>
            </a:r>
            <a:r>
              <a:rPr lang="zh-CN" altLang="en-US" b="1" dirty="0">
                <a:solidFill>
                  <a:srgbClr val="FF0066"/>
                </a:solidFill>
              </a:rPr>
              <a:t>：</a:t>
            </a:r>
            <a:r>
              <a:rPr lang="zh-CN" altLang="en-US" b="1" dirty="0"/>
              <a:t>应用程序要传输的信息</a:t>
            </a:r>
            <a:r>
              <a:rPr lang="zh-CN" altLang="en-US" b="1" dirty="0" smtClean="0"/>
              <a:t>。包含</a:t>
            </a:r>
            <a:r>
              <a:rPr lang="zh-CN" altLang="en-US" b="1" dirty="0"/>
              <a:t>需要的任何</a:t>
            </a:r>
            <a:r>
              <a:rPr lang="zh-CN" altLang="en-US" b="1" dirty="0" smtClean="0"/>
              <a:t>内容，如控制功能</a:t>
            </a:r>
            <a:r>
              <a:rPr lang="zh-CN" altLang="en-US" b="1" dirty="0"/>
              <a:t>或数据</a:t>
            </a:r>
            <a:r>
              <a:rPr lang="zh-CN" altLang="en-US" b="1" dirty="0" smtClean="0"/>
              <a:t>。</a:t>
            </a:r>
            <a:endParaRPr lang="zh-CN" altLang="en-US" sz="2800" b="1" dirty="0"/>
          </a:p>
          <a:p>
            <a:pPr eaLnBrk="1">
              <a:lnSpc>
                <a:spcPct val="120000"/>
              </a:lnSpc>
              <a:defRPr/>
            </a:pPr>
            <a:r>
              <a:rPr lang="zh-CN" altLang="en-US" b="1" dirty="0">
                <a:solidFill>
                  <a:schemeClr val="accent2"/>
                </a:solidFill>
              </a:rPr>
              <a:t>工作过程</a:t>
            </a:r>
          </a:p>
          <a:p>
            <a:pPr lvl="1" eaLnBrk="1">
              <a:lnSpc>
                <a:spcPct val="120000"/>
              </a:lnSpc>
              <a:defRPr/>
            </a:pPr>
            <a:r>
              <a:rPr lang="zh-CN" altLang="en-US" b="1" dirty="0"/>
              <a:t>源端将报文划分为较小的</a:t>
            </a:r>
            <a:r>
              <a:rPr lang="zh-CN" altLang="en-US" b="1" dirty="0">
                <a:solidFill>
                  <a:srgbClr val="FF0000"/>
                </a:solidFill>
                <a:hlinkClick r:id="" action="ppaction://customshow?id=55&amp;return=true"/>
              </a:rPr>
              <a:t>数据块</a:t>
            </a:r>
            <a:r>
              <a:rPr lang="zh-CN" altLang="en-US" b="1" dirty="0">
                <a:solidFill>
                  <a:srgbClr val="FF0000"/>
                </a:solidFill>
              </a:rPr>
              <a:t>（</a:t>
            </a:r>
            <a:r>
              <a:rPr lang="zh-CN" altLang="en-US" b="1" dirty="0" smtClean="0">
                <a:solidFill>
                  <a:srgbClr val="FF0000"/>
                </a:solidFill>
              </a:rPr>
              <a:t>分组，</a:t>
            </a:r>
            <a:r>
              <a:rPr lang="en-US" altLang="zh-CN" b="1" dirty="0" smtClean="0">
                <a:solidFill>
                  <a:srgbClr val="FF0000"/>
                </a:solidFill>
              </a:rPr>
              <a:t>packet</a:t>
            </a:r>
            <a:r>
              <a:rPr lang="zh-CN" altLang="en-US" b="1" dirty="0">
                <a:solidFill>
                  <a:srgbClr val="FF0000"/>
                </a:solidFill>
              </a:rPr>
              <a:t>）</a:t>
            </a:r>
            <a:r>
              <a:rPr lang="zh-CN" altLang="en-US" b="1" dirty="0" smtClean="0"/>
              <a:t>；</a:t>
            </a:r>
            <a:endParaRPr lang="en-US" altLang="zh-CN" b="1" dirty="0" smtClean="0"/>
          </a:p>
          <a:p>
            <a:pPr marL="457200" lvl="1" indent="0" eaLnBrk="1">
              <a:lnSpc>
                <a:spcPct val="120000"/>
              </a:lnSpc>
              <a:buFont typeface="ZapfDingbats" pitchFamily="82" charset="2"/>
              <a:buNone/>
              <a:defRPr/>
            </a:pPr>
            <a:r>
              <a:rPr lang="en-US" altLang="zh-CN" b="1" dirty="0">
                <a:sym typeface="Wingdings" panose="05000000000000000000" pitchFamily="2" charset="2"/>
              </a:rPr>
              <a:t>	</a:t>
            </a:r>
            <a:r>
              <a:rPr lang="en-US" altLang="zh-CN" b="1" dirty="0" smtClean="0">
                <a:solidFill>
                  <a:schemeClr val="bg1">
                    <a:lumMod val="50000"/>
                  </a:schemeClr>
                </a:solidFill>
                <a:sym typeface="Wingdings" panose="05000000000000000000" pitchFamily="2" charset="2"/>
              </a:rPr>
              <a:t> message to packet</a:t>
            </a:r>
            <a:endParaRPr lang="zh-CN" altLang="en-US" b="1" dirty="0">
              <a:solidFill>
                <a:schemeClr val="bg1">
                  <a:lumMod val="50000"/>
                </a:schemeClr>
              </a:solidFill>
            </a:endParaRPr>
          </a:p>
          <a:p>
            <a:pPr lvl="1" eaLnBrk="1">
              <a:lnSpc>
                <a:spcPct val="120000"/>
              </a:lnSpc>
              <a:defRPr/>
            </a:pPr>
            <a:r>
              <a:rPr lang="zh-CN" altLang="en-US" b="1" dirty="0"/>
              <a:t>每个分组通过一系列链路和分组交换机传送，直到目的端</a:t>
            </a:r>
          </a:p>
          <a:p>
            <a:pPr lvl="1" eaLnBrk="1">
              <a:lnSpc>
                <a:spcPct val="120000"/>
              </a:lnSpc>
              <a:defRPr/>
            </a:pPr>
            <a:r>
              <a:rPr lang="zh-CN" altLang="en-US" b="1" dirty="0"/>
              <a:t>目的端恢复原报文。</a:t>
            </a:r>
            <a:endParaRPr lang="en-US" altLang="zh-CN" b="1" dirty="0"/>
          </a:p>
          <a:p>
            <a:pPr eaLnBrk="1">
              <a:lnSpc>
                <a:spcPct val="120000"/>
              </a:lnSpc>
              <a:defRPr/>
            </a:pPr>
            <a:r>
              <a:rPr lang="zh-CN" altLang="en-US" b="1" dirty="0">
                <a:solidFill>
                  <a:srgbClr val="FF0000"/>
                </a:solidFill>
              </a:rPr>
              <a:t>分组以链路的最大传输速率传输</a:t>
            </a:r>
            <a:r>
              <a:rPr lang="zh-CN" altLang="en-US" b="1" dirty="0"/>
              <a:t>。</a:t>
            </a:r>
          </a:p>
          <a:p>
            <a:pPr eaLnBrk="1">
              <a:lnSpc>
                <a:spcPct val="120000"/>
              </a:lnSpc>
              <a:defRPr/>
            </a:pPr>
            <a:r>
              <a:rPr lang="zh-CN" altLang="en-US" b="1" dirty="0"/>
              <a:t>传输过程中采用</a:t>
            </a:r>
            <a:r>
              <a:rPr lang="zh-CN" altLang="en-US" b="1" dirty="0">
                <a:solidFill>
                  <a:srgbClr val="FF0000"/>
                </a:solidFill>
              </a:rPr>
              <a:t>存储转发传输</a:t>
            </a:r>
            <a:r>
              <a:rPr lang="zh-CN" altLang="en-US" b="1" dirty="0"/>
              <a:t>机制。 </a:t>
            </a:r>
          </a:p>
        </p:txBody>
      </p:sp>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022CD4E-064C-4EAE-B5A2-EBB4DFF32346}"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61</a:t>
            </a:fld>
            <a:endParaRPr lang="en-US" altLang="zh-CN" sz="1400" smtClean="0">
              <a:latin typeface="微软雅黑" panose="020B0503020204020204" pitchFamily="34" charset="-122"/>
              <a:ea typeface="微软雅黑" panose="020B0503020204020204" pitchFamily="34" charset="-122"/>
            </a:endParaRPr>
          </a:p>
        </p:txBody>
      </p:sp>
      <p:sp>
        <p:nvSpPr>
          <p:cNvPr id="263170" name="Rectangle 2"/>
          <p:cNvSpPr>
            <a:spLocks noGrp="1" noChangeArrowheads="1"/>
          </p:cNvSpPr>
          <p:nvPr>
            <p:ph type="title"/>
          </p:nvPr>
        </p:nvSpPr>
        <p:spPr>
          <a:xfrm>
            <a:off x="533400" y="228600"/>
            <a:ext cx="7772400" cy="908050"/>
          </a:xfrm>
        </p:spPr>
        <p:txBody>
          <a:bodyPr/>
          <a:lstStyle/>
          <a:p>
            <a:pPr>
              <a:defRPr/>
            </a:pPr>
            <a:r>
              <a:rPr lang="zh-CN" altLang="en-US" sz="3200" dirty="0" smtClean="0">
                <a:solidFill>
                  <a:srgbClr val="008000"/>
                </a:solidFill>
              </a:rPr>
              <a:t>分组交换 </a:t>
            </a:r>
            <a:r>
              <a:rPr lang="en-US" altLang="zh-CN" sz="3200" dirty="0" smtClean="0">
                <a:solidFill>
                  <a:srgbClr val="008000"/>
                </a:solidFill>
              </a:rPr>
              <a:t>- </a:t>
            </a:r>
            <a:r>
              <a:rPr lang="zh-CN" altLang="en-US" sz="3200" dirty="0" smtClean="0">
                <a:solidFill>
                  <a:srgbClr val="008000"/>
                </a:solidFill>
              </a:rPr>
              <a:t>存储转发传输</a:t>
            </a:r>
            <a:r>
              <a:rPr lang="zh-CN" altLang="en-US" sz="3200" dirty="0">
                <a:solidFill>
                  <a:srgbClr val="008000"/>
                </a:solidFill>
              </a:rPr>
              <a:t>机制</a:t>
            </a:r>
          </a:p>
        </p:txBody>
      </p:sp>
      <p:sp>
        <p:nvSpPr>
          <p:cNvPr id="71684" name="Rectangle 3"/>
          <p:cNvSpPr>
            <a:spLocks noGrp="1" noChangeArrowheads="1"/>
          </p:cNvSpPr>
          <p:nvPr>
            <p:ph type="body" idx="1"/>
          </p:nvPr>
        </p:nvSpPr>
        <p:spPr>
          <a:xfrm>
            <a:off x="533400" y="1325563"/>
            <a:ext cx="8074025" cy="1171575"/>
          </a:xfrm>
        </p:spPr>
        <p:txBody>
          <a:bodyPr/>
          <a:lstStyle/>
          <a:p>
            <a:pPr marL="0" indent="0" eaLnBrk="1">
              <a:lnSpc>
                <a:spcPct val="130000"/>
              </a:lnSpc>
              <a:buFont typeface="Wingdings" panose="05000000000000000000" pitchFamily="2" charset="2"/>
              <a:buNone/>
            </a:pPr>
            <a:r>
              <a:rPr lang="zh-CN" altLang="en-US" b="1" smtClean="0"/>
              <a:t>分组交换机先将输入端的整个分组接收下来（</a:t>
            </a:r>
            <a:r>
              <a:rPr lang="zh-CN" altLang="en-US" b="1" smtClean="0">
                <a:solidFill>
                  <a:srgbClr val="FF0066"/>
                </a:solidFill>
              </a:rPr>
              <a:t>存储</a:t>
            </a:r>
            <a:r>
              <a:rPr lang="zh-CN" altLang="en-US" b="1" smtClean="0"/>
              <a:t>），再从输出链路转发传输出去（</a:t>
            </a:r>
            <a:r>
              <a:rPr lang="zh-CN" altLang="en-US" b="1" smtClean="0">
                <a:solidFill>
                  <a:srgbClr val="FF0066"/>
                </a:solidFill>
              </a:rPr>
              <a:t>转发</a:t>
            </a:r>
            <a:r>
              <a:rPr lang="zh-CN" altLang="en-US" b="1" smtClean="0"/>
              <a:t>）。</a:t>
            </a:r>
          </a:p>
        </p:txBody>
      </p:sp>
      <p:grpSp>
        <p:nvGrpSpPr>
          <p:cNvPr id="263349" name="Group 181"/>
          <p:cNvGrpSpPr>
            <a:grpSpLocks/>
          </p:cNvGrpSpPr>
          <p:nvPr/>
        </p:nvGrpSpPr>
        <p:grpSpPr bwMode="auto">
          <a:xfrm>
            <a:off x="1465263" y="3308350"/>
            <a:ext cx="6191250" cy="2389188"/>
            <a:chOff x="923" y="2084"/>
            <a:chExt cx="3900" cy="1505"/>
          </a:xfrm>
        </p:grpSpPr>
        <p:sp>
          <p:nvSpPr>
            <p:cNvPr id="71691" name="Text Box 53"/>
            <p:cNvSpPr txBox="1">
              <a:spLocks noChangeArrowheads="1"/>
            </p:cNvSpPr>
            <p:nvPr/>
          </p:nvSpPr>
          <p:spPr bwMode="auto">
            <a:xfrm>
              <a:off x="4084" y="2761"/>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endParaRPr lang="zh-CN" altLang="en-US" sz="2400">
                <a:solidFill>
                  <a:schemeClr val="accent1"/>
                </a:solidFill>
                <a:latin typeface="微软雅黑" panose="020B0503020204020204" pitchFamily="34" charset="-122"/>
                <a:ea typeface="微软雅黑" panose="020B0503020204020204" pitchFamily="34" charset="-122"/>
              </a:endParaRPr>
            </a:p>
          </p:txBody>
        </p:sp>
        <p:graphicFrame>
          <p:nvGraphicFramePr>
            <p:cNvPr id="71692" name="Object 90"/>
            <p:cNvGraphicFramePr>
              <a:graphicFrameLocks noChangeAspect="1"/>
            </p:cNvGraphicFramePr>
            <p:nvPr/>
          </p:nvGraphicFramePr>
          <p:xfrm>
            <a:off x="1450" y="3253"/>
            <a:ext cx="407" cy="336"/>
          </p:xfrm>
          <a:graphic>
            <a:graphicData uri="http://schemas.openxmlformats.org/presentationml/2006/ole">
              <mc:AlternateContent xmlns:mc="http://schemas.openxmlformats.org/markup-compatibility/2006">
                <mc:Choice xmlns:v="urn:schemas-microsoft-com:vml" Requires="v">
                  <p:oleObj spid="_x0000_s71918" name="Clip" r:id="rId3" imgW="1307263" imgH="1084139" progId="MS_ClipArt_Gallery.2">
                    <p:embed/>
                  </p:oleObj>
                </mc:Choice>
                <mc:Fallback>
                  <p:oleObj name="Clip" r:id="rId3" imgW="1307263" imgH="1084139" progId="MS_ClipArt_Gallery.2">
                    <p:embed/>
                    <p:pic>
                      <p:nvPicPr>
                        <p:cNvPr id="0" name="Object 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 y="3253"/>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93" name="Oval 91"/>
            <p:cNvSpPr>
              <a:spLocks noChangeArrowheads="1"/>
            </p:cNvSpPr>
            <p:nvPr/>
          </p:nvSpPr>
          <p:spPr bwMode="auto">
            <a:xfrm>
              <a:off x="2106" y="3101"/>
              <a:ext cx="755" cy="23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694" name="Rectangle 92"/>
            <p:cNvSpPr>
              <a:spLocks noChangeArrowheads="1"/>
            </p:cNvSpPr>
            <p:nvPr/>
          </p:nvSpPr>
          <p:spPr bwMode="auto">
            <a:xfrm>
              <a:off x="2106" y="3058"/>
              <a:ext cx="755" cy="166"/>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695" name="Oval 93"/>
            <p:cNvSpPr>
              <a:spLocks noChangeArrowheads="1"/>
            </p:cNvSpPr>
            <p:nvPr/>
          </p:nvSpPr>
          <p:spPr bwMode="auto">
            <a:xfrm>
              <a:off x="2112" y="2914"/>
              <a:ext cx="755" cy="271"/>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71696" name="Group 94"/>
            <p:cNvGrpSpPr>
              <a:grpSpLocks/>
            </p:cNvGrpSpPr>
            <p:nvPr/>
          </p:nvGrpSpPr>
          <p:grpSpPr bwMode="auto">
            <a:xfrm>
              <a:off x="2330" y="2933"/>
              <a:ext cx="314" cy="75"/>
              <a:chOff x="2208" y="2184"/>
              <a:chExt cx="176" cy="69"/>
            </a:xfrm>
          </p:grpSpPr>
          <p:grpSp>
            <p:nvGrpSpPr>
              <p:cNvPr id="71744" name="Group 95"/>
              <p:cNvGrpSpPr>
                <a:grpSpLocks/>
              </p:cNvGrpSpPr>
              <p:nvPr/>
            </p:nvGrpSpPr>
            <p:grpSpPr bwMode="auto">
              <a:xfrm>
                <a:off x="2208" y="2185"/>
                <a:ext cx="176" cy="68"/>
                <a:chOff x="2848" y="848"/>
                <a:chExt cx="140" cy="98"/>
              </a:xfrm>
            </p:grpSpPr>
            <p:sp>
              <p:nvSpPr>
                <p:cNvPr id="71749" name="Line 9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50" name="Line 9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51" name="Line 9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71745" name="Group 99"/>
              <p:cNvGrpSpPr>
                <a:grpSpLocks/>
              </p:cNvGrpSpPr>
              <p:nvPr/>
            </p:nvGrpSpPr>
            <p:grpSpPr bwMode="auto">
              <a:xfrm flipV="1">
                <a:off x="2208" y="2184"/>
                <a:ext cx="176" cy="68"/>
                <a:chOff x="2848" y="848"/>
                <a:chExt cx="140" cy="98"/>
              </a:xfrm>
            </p:grpSpPr>
            <p:sp>
              <p:nvSpPr>
                <p:cNvPr id="71746" name="Line 10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47" name="Line 10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48" name="Line 10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
          <p:nvSpPr>
            <p:cNvPr id="71697" name="Oval 103"/>
            <p:cNvSpPr>
              <a:spLocks noChangeArrowheads="1"/>
            </p:cNvSpPr>
            <p:nvPr/>
          </p:nvSpPr>
          <p:spPr bwMode="auto">
            <a:xfrm>
              <a:off x="4056" y="3113"/>
              <a:ext cx="755" cy="23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698" name="Line 104"/>
            <p:cNvSpPr>
              <a:spLocks noChangeShapeType="1"/>
            </p:cNvSpPr>
            <p:nvPr/>
          </p:nvSpPr>
          <p:spPr bwMode="auto">
            <a:xfrm>
              <a:off x="4062" y="3100"/>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699" name="Rectangle 105"/>
            <p:cNvSpPr>
              <a:spLocks noChangeArrowheads="1"/>
            </p:cNvSpPr>
            <p:nvPr/>
          </p:nvSpPr>
          <p:spPr bwMode="auto">
            <a:xfrm>
              <a:off x="4062" y="3076"/>
              <a:ext cx="755" cy="166"/>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00" name="Oval 106"/>
            <p:cNvSpPr>
              <a:spLocks noChangeArrowheads="1"/>
            </p:cNvSpPr>
            <p:nvPr/>
          </p:nvSpPr>
          <p:spPr bwMode="auto">
            <a:xfrm>
              <a:off x="4068" y="2932"/>
              <a:ext cx="755" cy="271"/>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aphicFrame>
          <p:nvGraphicFramePr>
            <p:cNvPr id="71701" name="Object 107"/>
            <p:cNvGraphicFramePr>
              <a:graphicFrameLocks noChangeAspect="1"/>
            </p:cNvGraphicFramePr>
            <p:nvPr/>
          </p:nvGraphicFramePr>
          <p:xfrm>
            <a:off x="1252" y="2617"/>
            <a:ext cx="407" cy="336"/>
          </p:xfrm>
          <a:graphic>
            <a:graphicData uri="http://schemas.openxmlformats.org/presentationml/2006/ole">
              <mc:AlternateContent xmlns:mc="http://schemas.openxmlformats.org/markup-compatibility/2006">
                <mc:Choice xmlns:v="urn:schemas-microsoft-com:vml" Requires="v">
                  <p:oleObj spid="_x0000_s71919" name="Clip" r:id="rId5" imgW="1307263" imgH="1084139" progId="MS_ClipArt_Gallery.2">
                    <p:embed/>
                  </p:oleObj>
                </mc:Choice>
                <mc:Fallback>
                  <p:oleObj name="Clip" r:id="rId5" imgW="1307263" imgH="1084139" progId="MS_ClipArt_Gallery.2">
                    <p:embed/>
                    <p:pic>
                      <p:nvPicPr>
                        <p:cNvPr id="0" name="Object 1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 y="2617"/>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02" name="Line 108"/>
            <p:cNvSpPr>
              <a:spLocks noChangeShapeType="1"/>
            </p:cNvSpPr>
            <p:nvPr/>
          </p:nvSpPr>
          <p:spPr bwMode="auto">
            <a:xfrm>
              <a:off x="1646" y="2873"/>
              <a:ext cx="3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703" name="Line 109"/>
            <p:cNvSpPr>
              <a:spLocks noChangeShapeType="1"/>
            </p:cNvSpPr>
            <p:nvPr/>
          </p:nvSpPr>
          <p:spPr bwMode="auto">
            <a:xfrm flipV="1">
              <a:off x="1838" y="3494"/>
              <a:ext cx="123" cy="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04" name="Line 111"/>
            <p:cNvSpPr>
              <a:spLocks noChangeShapeType="1"/>
            </p:cNvSpPr>
            <p:nvPr/>
          </p:nvSpPr>
          <p:spPr bwMode="auto">
            <a:xfrm flipH="1">
              <a:off x="1964" y="2867"/>
              <a:ext cx="0" cy="63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705" name="Line 112"/>
            <p:cNvSpPr>
              <a:spLocks noChangeShapeType="1"/>
            </p:cNvSpPr>
            <p:nvPr/>
          </p:nvSpPr>
          <p:spPr bwMode="auto">
            <a:xfrm>
              <a:off x="1970" y="3140"/>
              <a:ext cx="1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706" name="Rectangle 113"/>
            <p:cNvSpPr>
              <a:spLocks noChangeArrowheads="1"/>
            </p:cNvSpPr>
            <p:nvPr/>
          </p:nvSpPr>
          <p:spPr bwMode="auto">
            <a:xfrm>
              <a:off x="2648" y="3056"/>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07" name="Rectangle 114"/>
            <p:cNvSpPr>
              <a:spLocks noChangeArrowheads="1"/>
            </p:cNvSpPr>
            <p:nvPr/>
          </p:nvSpPr>
          <p:spPr bwMode="auto">
            <a:xfrm>
              <a:off x="2750" y="3056"/>
              <a:ext cx="93" cy="12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08" name="Rectangle 115"/>
            <p:cNvSpPr>
              <a:spLocks noChangeArrowheads="1"/>
            </p:cNvSpPr>
            <p:nvPr/>
          </p:nvSpPr>
          <p:spPr bwMode="auto">
            <a:xfrm>
              <a:off x="1985" y="2986"/>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09" name="Line 116"/>
            <p:cNvSpPr>
              <a:spLocks noChangeShapeType="1"/>
            </p:cNvSpPr>
            <p:nvPr/>
          </p:nvSpPr>
          <p:spPr bwMode="auto">
            <a:xfrm>
              <a:off x="2096" y="3059"/>
              <a:ext cx="153" cy="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10" name="Line 117"/>
            <p:cNvSpPr>
              <a:spLocks noChangeShapeType="1"/>
            </p:cNvSpPr>
            <p:nvPr/>
          </p:nvSpPr>
          <p:spPr bwMode="auto">
            <a:xfrm flipV="1">
              <a:off x="1886" y="3233"/>
              <a:ext cx="0" cy="11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11" name="Text Box 118"/>
            <p:cNvSpPr txBox="1">
              <a:spLocks noChangeArrowheads="1"/>
            </p:cNvSpPr>
            <p:nvPr/>
          </p:nvSpPr>
          <p:spPr bwMode="auto">
            <a:xfrm>
              <a:off x="923" y="2632"/>
              <a:ext cx="2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1"/>
                  </a:solidFill>
                  <a:latin typeface="微软雅黑" panose="020B0503020204020204" pitchFamily="34" charset="-122"/>
                  <a:ea typeface="微软雅黑" panose="020B0503020204020204" pitchFamily="34" charset="-122"/>
                </a:rPr>
                <a:t>A</a:t>
              </a:r>
            </a:p>
          </p:txBody>
        </p:sp>
        <p:sp>
          <p:nvSpPr>
            <p:cNvPr id="71712" name="Text Box 119"/>
            <p:cNvSpPr txBox="1">
              <a:spLocks noChangeArrowheads="1"/>
            </p:cNvSpPr>
            <p:nvPr/>
          </p:nvSpPr>
          <p:spPr bwMode="auto">
            <a:xfrm>
              <a:off x="1204" y="3274"/>
              <a:ext cx="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a:solidFill>
                    <a:schemeClr val="accent2"/>
                  </a:solidFill>
                  <a:latin typeface="微软雅黑" panose="020B0503020204020204" pitchFamily="34" charset="-122"/>
                  <a:ea typeface="微软雅黑" panose="020B0503020204020204" pitchFamily="34" charset="-122"/>
                </a:rPr>
                <a:t>B</a:t>
              </a:r>
              <a:endParaRPr lang="en-US" altLang="zh-CN" sz="2400">
                <a:solidFill>
                  <a:schemeClr val="accent1"/>
                </a:solidFill>
                <a:latin typeface="微软雅黑" panose="020B0503020204020204" pitchFamily="34" charset="-122"/>
                <a:ea typeface="微软雅黑" panose="020B0503020204020204" pitchFamily="34" charset="-122"/>
              </a:endParaRPr>
            </a:p>
          </p:txBody>
        </p:sp>
        <p:sp>
          <p:nvSpPr>
            <p:cNvPr id="71713" name="Rectangle 120"/>
            <p:cNvSpPr>
              <a:spLocks noChangeArrowheads="1"/>
            </p:cNvSpPr>
            <p:nvPr/>
          </p:nvSpPr>
          <p:spPr bwMode="auto">
            <a:xfrm>
              <a:off x="2831" y="3017"/>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71714" name="Group 127"/>
            <p:cNvGrpSpPr>
              <a:grpSpLocks/>
            </p:cNvGrpSpPr>
            <p:nvPr/>
          </p:nvGrpSpPr>
          <p:grpSpPr bwMode="auto">
            <a:xfrm>
              <a:off x="4274" y="2969"/>
              <a:ext cx="314" cy="75"/>
              <a:chOff x="2208" y="2184"/>
              <a:chExt cx="176" cy="69"/>
            </a:xfrm>
          </p:grpSpPr>
          <p:grpSp>
            <p:nvGrpSpPr>
              <p:cNvPr id="71736" name="Group 128"/>
              <p:cNvGrpSpPr>
                <a:grpSpLocks/>
              </p:cNvGrpSpPr>
              <p:nvPr/>
            </p:nvGrpSpPr>
            <p:grpSpPr bwMode="auto">
              <a:xfrm>
                <a:off x="2208" y="2185"/>
                <a:ext cx="176" cy="68"/>
                <a:chOff x="2848" y="848"/>
                <a:chExt cx="140" cy="98"/>
              </a:xfrm>
            </p:grpSpPr>
            <p:sp>
              <p:nvSpPr>
                <p:cNvPr id="71741" name="Line 12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42" name="Line 13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43" name="Line 13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71737" name="Group 132"/>
              <p:cNvGrpSpPr>
                <a:grpSpLocks/>
              </p:cNvGrpSpPr>
              <p:nvPr/>
            </p:nvGrpSpPr>
            <p:grpSpPr bwMode="auto">
              <a:xfrm flipV="1">
                <a:off x="2208" y="2184"/>
                <a:ext cx="176" cy="68"/>
                <a:chOff x="2848" y="848"/>
                <a:chExt cx="140" cy="98"/>
              </a:xfrm>
            </p:grpSpPr>
            <p:sp>
              <p:nvSpPr>
                <p:cNvPr id="71738" name="Line 1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39" name="Line 1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40" name="Line 1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
          <p:nvSpPr>
            <p:cNvPr id="71715" name="Rectangle 136"/>
            <p:cNvSpPr>
              <a:spLocks noChangeArrowheads="1"/>
            </p:cNvSpPr>
            <p:nvPr/>
          </p:nvSpPr>
          <p:spPr bwMode="auto">
            <a:xfrm>
              <a:off x="1686" y="2696"/>
              <a:ext cx="93" cy="12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16" name="Line 137"/>
            <p:cNvSpPr>
              <a:spLocks noChangeShapeType="1"/>
            </p:cNvSpPr>
            <p:nvPr/>
          </p:nvSpPr>
          <p:spPr bwMode="auto">
            <a:xfrm>
              <a:off x="1768" y="2763"/>
              <a:ext cx="153" cy="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17" name="Rectangle 138"/>
            <p:cNvSpPr>
              <a:spLocks noChangeArrowheads="1"/>
            </p:cNvSpPr>
            <p:nvPr/>
          </p:nvSpPr>
          <p:spPr bwMode="auto">
            <a:xfrm>
              <a:off x="1857" y="3345"/>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18" name="Rectangle 139"/>
            <p:cNvSpPr>
              <a:spLocks noChangeArrowheads="1"/>
            </p:cNvSpPr>
            <p:nvPr/>
          </p:nvSpPr>
          <p:spPr bwMode="auto">
            <a:xfrm>
              <a:off x="2560" y="3056"/>
              <a:ext cx="93" cy="12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19" name="Rectangle 140"/>
            <p:cNvSpPr>
              <a:spLocks noChangeArrowheads="1"/>
            </p:cNvSpPr>
            <p:nvPr/>
          </p:nvSpPr>
          <p:spPr bwMode="auto">
            <a:xfrm>
              <a:off x="2472" y="3056"/>
              <a:ext cx="93" cy="12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20" name="Rectangle 141"/>
            <p:cNvSpPr>
              <a:spLocks noChangeArrowheads="1"/>
            </p:cNvSpPr>
            <p:nvPr/>
          </p:nvSpPr>
          <p:spPr bwMode="auto">
            <a:xfrm>
              <a:off x="2384" y="3056"/>
              <a:ext cx="93" cy="12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21" name="Oval 164"/>
            <p:cNvSpPr>
              <a:spLocks noChangeArrowheads="1"/>
            </p:cNvSpPr>
            <p:nvPr/>
          </p:nvSpPr>
          <p:spPr bwMode="auto">
            <a:xfrm>
              <a:off x="3824" y="2265"/>
              <a:ext cx="755" cy="23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22" name="Line 165"/>
            <p:cNvSpPr>
              <a:spLocks noChangeShapeType="1"/>
            </p:cNvSpPr>
            <p:nvPr/>
          </p:nvSpPr>
          <p:spPr bwMode="auto">
            <a:xfrm>
              <a:off x="3830" y="2252"/>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23" name="Rectangle 166"/>
            <p:cNvSpPr>
              <a:spLocks noChangeArrowheads="1"/>
            </p:cNvSpPr>
            <p:nvPr/>
          </p:nvSpPr>
          <p:spPr bwMode="auto">
            <a:xfrm>
              <a:off x="3830" y="2228"/>
              <a:ext cx="755" cy="166"/>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1724" name="Oval 167"/>
            <p:cNvSpPr>
              <a:spLocks noChangeArrowheads="1"/>
            </p:cNvSpPr>
            <p:nvPr/>
          </p:nvSpPr>
          <p:spPr bwMode="auto">
            <a:xfrm>
              <a:off x="3836" y="2084"/>
              <a:ext cx="755" cy="271"/>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grpSp>
          <p:nvGrpSpPr>
            <p:cNvPr id="71725" name="Group 168"/>
            <p:cNvGrpSpPr>
              <a:grpSpLocks/>
            </p:cNvGrpSpPr>
            <p:nvPr/>
          </p:nvGrpSpPr>
          <p:grpSpPr bwMode="auto">
            <a:xfrm>
              <a:off x="4042" y="2121"/>
              <a:ext cx="314" cy="75"/>
              <a:chOff x="2208" y="2184"/>
              <a:chExt cx="176" cy="69"/>
            </a:xfrm>
          </p:grpSpPr>
          <p:grpSp>
            <p:nvGrpSpPr>
              <p:cNvPr id="71728" name="Group 169"/>
              <p:cNvGrpSpPr>
                <a:grpSpLocks/>
              </p:cNvGrpSpPr>
              <p:nvPr/>
            </p:nvGrpSpPr>
            <p:grpSpPr bwMode="auto">
              <a:xfrm>
                <a:off x="2208" y="2185"/>
                <a:ext cx="176" cy="68"/>
                <a:chOff x="2848" y="848"/>
                <a:chExt cx="140" cy="98"/>
              </a:xfrm>
            </p:grpSpPr>
            <p:sp>
              <p:nvSpPr>
                <p:cNvPr id="71733" name="Line 17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34" name="Line 17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35" name="Line 17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71729" name="Group 173"/>
              <p:cNvGrpSpPr>
                <a:grpSpLocks/>
              </p:cNvGrpSpPr>
              <p:nvPr/>
            </p:nvGrpSpPr>
            <p:grpSpPr bwMode="auto">
              <a:xfrm flipV="1">
                <a:off x="2208" y="2184"/>
                <a:ext cx="176" cy="68"/>
                <a:chOff x="2848" y="848"/>
                <a:chExt cx="140" cy="98"/>
              </a:xfrm>
            </p:grpSpPr>
            <p:sp>
              <p:nvSpPr>
                <p:cNvPr id="71730" name="Line 17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31" name="Line 17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1732" name="Line 17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
          <p:nvSpPr>
            <p:cNvPr id="71726" name="Line 177"/>
            <p:cNvSpPr>
              <a:spLocks noChangeShapeType="1"/>
            </p:cNvSpPr>
            <p:nvPr/>
          </p:nvSpPr>
          <p:spPr bwMode="auto">
            <a:xfrm flipV="1">
              <a:off x="2924" y="2355"/>
              <a:ext cx="900" cy="70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1727" name="Line 178"/>
            <p:cNvSpPr>
              <a:spLocks noChangeShapeType="1"/>
            </p:cNvSpPr>
            <p:nvPr/>
          </p:nvSpPr>
          <p:spPr bwMode="auto">
            <a:xfrm>
              <a:off x="2867" y="3140"/>
              <a:ext cx="120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263347" name="AutoShape 179"/>
          <p:cNvSpPr>
            <a:spLocks noChangeArrowheads="1"/>
          </p:cNvSpPr>
          <p:nvPr/>
        </p:nvSpPr>
        <p:spPr bwMode="auto">
          <a:xfrm>
            <a:off x="4351338" y="5781675"/>
            <a:ext cx="1160462" cy="538163"/>
          </a:xfrm>
          <a:prstGeom prst="wedgeRoundRectCallout">
            <a:avLst>
              <a:gd name="adj1" fmla="val -65597"/>
              <a:gd name="adj2" fmla="val -166222"/>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hlink"/>
                </a:solidFill>
                <a:latin typeface="微软雅黑" panose="020B0503020204020204" pitchFamily="34" charset="-122"/>
                <a:ea typeface="微软雅黑" panose="020B0503020204020204" pitchFamily="34" charset="-122"/>
              </a:rPr>
              <a:t>存储 </a:t>
            </a:r>
          </a:p>
        </p:txBody>
      </p:sp>
      <p:sp>
        <p:nvSpPr>
          <p:cNvPr id="263348" name="AutoShape 180"/>
          <p:cNvSpPr>
            <a:spLocks noChangeArrowheads="1"/>
          </p:cNvSpPr>
          <p:nvPr/>
        </p:nvSpPr>
        <p:spPr bwMode="auto">
          <a:xfrm>
            <a:off x="4351338" y="2808288"/>
            <a:ext cx="1160462" cy="558800"/>
          </a:xfrm>
          <a:prstGeom prst="wedgeRoundRectCallout">
            <a:avLst>
              <a:gd name="adj1" fmla="val 41792"/>
              <a:gd name="adj2" fmla="val 207384"/>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hlink"/>
                </a:solidFill>
                <a:latin typeface="微软雅黑" panose="020B0503020204020204" pitchFamily="34" charset="-122"/>
                <a:ea typeface="微软雅黑" panose="020B0503020204020204" pitchFamily="34" charset="-122"/>
              </a:rPr>
              <a:t>转发 </a:t>
            </a:r>
          </a:p>
        </p:txBody>
      </p:sp>
      <p:sp>
        <p:nvSpPr>
          <p:cNvPr id="263350" name="AutoShape 182"/>
          <p:cNvSpPr>
            <a:spLocks noChangeArrowheads="1"/>
          </p:cNvSpPr>
          <p:nvPr/>
        </p:nvSpPr>
        <p:spPr bwMode="auto">
          <a:xfrm>
            <a:off x="1987550" y="2638425"/>
            <a:ext cx="977900" cy="668338"/>
          </a:xfrm>
          <a:prstGeom prst="wedgeRoundRectCallout">
            <a:avLst>
              <a:gd name="adj1" fmla="val 29546"/>
              <a:gd name="adj2" fmla="val 185394"/>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chemeClr val="hlink"/>
                </a:solidFill>
                <a:latin typeface="微软雅黑" panose="020B0503020204020204" pitchFamily="34" charset="-122"/>
                <a:ea typeface="微软雅黑" panose="020B0503020204020204" pitchFamily="34" charset="-122"/>
              </a:rPr>
              <a:t>分组</a:t>
            </a:r>
          </a:p>
        </p:txBody>
      </p:sp>
      <p:sp>
        <p:nvSpPr>
          <p:cNvPr id="263352" name="Line 184"/>
          <p:cNvSpPr>
            <a:spLocks noChangeShapeType="1"/>
          </p:cNvSpPr>
          <p:nvPr/>
        </p:nvSpPr>
        <p:spPr bwMode="auto">
          <a:xfrm flipV="1">
            <a:off x="4641850" y="4391025"/>
            <a:ext cx="247650" cy="24447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63353" name="Line 185"/>
          <p:cNvSpPr>
            <a:spLocks noChangeShapeType="1"/>
          </p:cNvSpPr>
          <p:nvPr/>
        </p:nvSpPr>
        <p:spPr bwMode="auto">
          <a:xfrm flipV="1">
            <a:off x="4641850" y="5084763"/>
            <a:ext cx="438150" cy="33337"/>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156D64B-26CF-47F3-B214-7EDAE8CC0863}" type="slidenum">
              <a:rPr lang="en-US" altLang="zh-CN" sz="1400" b="1" smtClean="0">
                <a:latin typeface="微软雅黑" panose="020B0503020204020204" pitchFamily="34" charset="-122"/>
                <a:ea typeface="微软雅黑" panose="020B0503020204020204" pitchFamily="34" charset="-122"/>
              </a:rPr>
              <a:pPr>
                <a:spcBef>
                  <a:spcPct val="0"/>
                </a:spcBef>
                <a:buClrTx/>
                <a:buSzTx/>
                <a:buFontTx/>
                <a:buNone/>
              </a:pPr>
              <a:t>62</a:t>
            </a:fld>
            <a:endParaRPr lang="en-US" altLang="zh-CN" sz="1400" b="1" smtClean="0">
              <a:latin typeface="微软雅黑" panose="020B0503020204020204" pitchFamily="34" charset="-122"/>
              <a:ea typeface="微软雅黑" panose="020B0503020204020204" pitchFamily="34" charset="-122"/>
            </a:endParaRPr>
          </a:p>
        </p:txBody>
      </p:sp>
      <p:sp>
        <p:nvSpPr>
          <p:cNvPr id="264194" name="Rectangle 2"/>
          <p:cNvSpPr>
            <a:spLocks noGrp="1" noChangeArrowheads="1"/>
          </p:cNvSpPr>
          <p:nvPr>
            <p:ph type="title"/>
          </p:nvPr>
        </p:nvSpPr>
        <p:spPr>
          <a:xfrm>
            <a:off x="533400" y="411163"/>
            <a:ext cx="8397875" cy="831850"/>
          </a:xfrm>
        </p:spPr>
        <p:txBody>
          <a:bodyPr/>
          <a:lstStyle/>
          <a:p>
            <a:pPr>
              <a:defRPr/>
            </a:pPr>
            <a:r>
              <a:rPr lang="zh-CN" altLang="en-US" sz="3200" dirty="0">
                <a:solidFill>
                  <a:srgbClr val="336600"/>
                </a:solidFill>
              </a:rPr>
              <a:t>相关参数</a:t>
            </a:r>
            <a:r>
              <a:rPr lang="zh-CN" altLang="en-US" sz="3200" dirty="0"/>
              <a:t> </a:t>
            </a:r>
          </a:p>
        </p:txBody>
      </p:sp>
      <p:sp>
        <p:nvSpPr>
          <p:cNvPr id="264195" name="Rectangle 3"/>
          <p:cNvSpPr>
            <a:spLocks noGrp="1" noChangeArrowheads="1"/>
          </p:cNvSpPr>
          <p:nvPr>
            <p:ph type="body" idx="1"/>
          </p:nvPr>
        </p:nvSpPr>
        <p:spPr>
          <a:xfrm>
            <a:off x="533400" y="1360488"/>
            <a:ext cx="8050213" cy="5332412"/>
          </a:xfrm>
        </p:spPr>
        <p:txBody>
          <a:bodyPr/>
          <a:lstStyle/>
          <a:p>
            <a:pPr eaLnBrk="1">
              <a:lnSpc>
                <a:spcPct val="130000"/>
              </a:lnSpc>
            </a:pPr>
            <a:r>
              <a:rPr lang="zh-CN" altLang="en-US" b="1" dirty="0" smtClean="0">
                <a:solidFill>
                  <a:schemeClr val="hlink"/>
                </a:solidFill>
              </a:rPr>
              <a:t>存储转发时延：</a:t>
            </a:r>
            <a:r>
              <a:rPr lang="zh-CN" altLang="en-US" b="1" dirty="0" smtClean="0"/>
              <a:t> 将一个分组</a:t>
            </a:r>
            <a:r>
              <a:rPr lang="zh-CN" altLang="en-US" b="1" dirty="0" smtClean="0">
                <a:solidFill>
                  <a:srgbClr val="FF0000"/>
                </a:solidFill>
              </a:rPr>
              <a:t>转发到输出链路</a:t>
            </a:r>
            <a:r>
              <a:rPr lang="zh-CN" altLang="en-US" b="1" dirty="0" smtClean="0"/>
              <a:t>上所需时间。若一个分组长</a:t>
            </a:r>
            <a:r>
              <a:rPr lang="en-US" altLang="zh-CN" b="1" dirty="0" smtClean="0">
                <a:solidFill>
                  <a:srgbClr val="FF0000"/>
                </a:solidFill>
              </a:rPr>
              <a:t>L bit</a:t>
            </a:r>
            <a:r>
              <a:rPr lang="zh-CN" altLang="en-US" b="1" dirty="0" smtClean="0"/>
              <a:t>，链路速率</a:t>
            </a:r>
            <a:r>
              <a:rPr lang="en-US" altLang="zh-CN" b="1" dirty="0" smtClean="0">
                <a:solidFill>
                  <a:srgbClr val="FF0000"/>
                </a:solidFill>
              </a:rPr>
              <a:t>R</a:t>
            </a:r>
            <a:r>
              <a:rPr lang="zh-CN" altLang="en-US" b="1" dirty="0" smtClean="0"/>
              <a:t>，该时延是</a:t>
            </a:r>
            <a:r>
              <a:rPr lang="en-US" altLang="zh-CN" b="1" dirty="0" smtClean="0">
                <a:solidFill>
                  <a:srgbClr val="FF0000"/>
                </a:solidFill>
              </a:rPr>
              <a:t>L/R s</a:t>
            </a:r>
            <a:r>
              <a:rPr lang="zh-CN" altLang="en-US" b="1" dirty="0" smtClean="0"/>
              <a:t>。</a:t>
            </a:r>
            <a:endParaRPr lang="en-US" altLang="zh-CN" b="1" dirty="0" smtClean="0"/>
          </a:p>
          <a:p>
            <a:pPr eaLnBrk="1">
              <a:lnSpc>
                <a:spcPct val="130000"/>
              </a:lnSpc>
            </a:pPr>
            <a:r>
              <a:rPr lang="zh-CN" altLang="en-US" b="1" dirty="0" smtClean="0">
                <a:solidFill>
                  <a:schemeClr val="hlink"/>
                </a:solidFill>
              </a:rPr>
              <a:t>输出缓存 （输出队列）：</a:t>
            </a:r>
            <a:r>
              <a:rPr lang="zh-CN" altLang="en-US" b="1" dirty="0" smtClean="0"/>
              <a:t> 用于</a:t>
            </a:r>
            <a:r>
              <a:rPr lang="zh-CN" altLang="en-US" b="1" dirty="0" smtClean="0">
                <a:solidFill>
                  <a:srgbClr val="FF0000"/>
                </a:solidFill>
              </a:rPr>
              <a:t>保存</a:t>
            </a:r>
            <a:r>
              <a:rPr lang="zh-CN" altLang="en-US" b="1" dirty="0" smtClean="0"/>
              <a:t>准备发往某个链路的分组。每条相连的链路都对应有一个。</a:t>
            </a:r>
            <a:endParaRPr lang="en-US" altLang="zh-CN" b="1" dirty="0" smtClean="0"/>
          </a:p>
          <a:p>
            <a:pPr eaLnBrk="1">
              <a:lnSpc>
                <a:spcPct val="130000"/>
              </a:lnSpc>
            </a:pPr>
            <a:r>
              <a:rPr lang="zh-CN" altLang="en-US" b="1" dirty="0" smtClean="0">
                <a:solidFill>
                  <a:schemeClr val="hlink"/>
                </a:solidFill>
              </a:rPr>
              <a:t>排队时延：</a:t>
            </a:r>
            <a:r>
              <a:rPr lang="zh-CN" altLang="en-US" b="1" dirty="0" smtClean="0"/>
              <a:t>分组在输出缓存中</a:t>
            </a:r>
            <a:r>
              <a:rPr lang="zh-CN" altLang="en-US" b="1" dirty="0" smtClean="0">
                <a:solidFill>
                  <a:srgbClr val="FF0000"/>
                </a:solidFill>
              </a:rPr>
              <a:t>等待转发</a:t>
            </a:r>
            <a:r>
              <a:rPr lang="zh-CN" altLang="en-US" b="1" dirty="0" smtClean="0"/>
              <a:t>的时间。</a:t>
            </a:r>
            <a:endParaRPr lang="en-US" altLang="zh-CN" b="1" dirty="0" smtClean="0"/>
          </a:p>
          <a:p>
            <a:pPr lvl="1" eaLnBrk="1">
              <a:lnSpc>
                <a:spcPct val="130000"/>
              </a:lnSpc>
            </a:pPr>
            <a:r>
              <a:rPr lang="zh-CN" altLang="en-US" b="1" dirty="0" smtClean="0"/>
              <a:t>某条链路上要转发的分组多，需在其输出缓存中等待。排队时延是变化的，与网络中的拥塞有关。</a:t>
            </a:r>
          </a:p>
          <a:p>
            <a:pPr eaLnBrk="1">
              <a:lnSpc>
                <a:spcPct val="130000"/>
              </a:lnSpc>
            </a:pPr>
            <a:r>
              <a:rPr lang="zh-CN" altLang="en-US" b="1" dirty="0" smtClean="0">
                <a:solidFill>
                  <a:schemeClr val="hlink"/>
                </a:solidFill>
              </a:rPr>
              <a:t>分组丢失（</a:t>
            </a:r>
            <a:r>
              <a:rPr lang="en-US" altLang="zh-CN" b="1" dirty="0" smtClean="0">
                <a:solidFill>
                  <a:schemeClr val="hlink"/>
                </a:solidFill>
              </a:rPr>
              <a:t>packet loss</a:t>
            </a:r>
            <a:r>
              <a:rPr lang="zh-CN" altLang="en-US" b="1" dirty="0" smtClean="0">
                <a:solidFill>
                  <a:schemeClr val="hlink"/>
                </a:solidFill>
              </a:rPr>
              <a:t>）：</a:t>
            </a:r>
            <a:r>
              <a:rPr lang="zh-CN" altLang="en-US" b="1" dirty="0" smtClean="0"/>
              <a:t> 当</a:t>
            </a:r>
            <a:r>
              <a:rPr lang="zh-CN" altLang="en-US" b="1" dirty="0" smtClean="0">
                <a:solidFill>
                  <a:srgbClr val="FF0000"/>
                </a:solidFill>
              </a:rPr>
              <a:t>缓存空间已满</a:t>
            </a:r>
            <a:r>
              <a:rPr lang="zh-CN" altLang="en-US" b="1" dirty="0" smtClean="0"/>
              <a:t>时，有分组要被丢弃。</a:t>
            </a:r>
          </a:p>
        </p:txBody>
      </p:sp>
    </p:spTree>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05E588A2-46A4-443D-93F3-70CEE2CAA882}" type="slidenum">
              <a:rPr lang="en-US" altLang="zh-CN" sz="1400" b="1" smtClean="0">
                <a:latin typeface="微软雅黑" panose="020B0503020204020204" pitchFamily="34" charset="-122"/>
                <a:ea typeface="微软雅黑" panose="020B0503020204020204" pitchFamily="34" charset="-122"/>
              </a:rPr>
              <a:pPr>
                <a:spcBef>
                  <a:spcPct val="0"/>
                </a:spcBef>
                <a:buClrTx/>
                <a:buSzTx/>
                <a:buFontTx/>
                <a:buNone/>
              </a:pPr>
              <a:t>63</a:t>
            </a:fld>
            <a:endParaRPr lang="en-US" altLang="zh-CN" sz="1400" b="1" smtClean="0">
              <a:latin typeface="微软雅黑" panose="020B0503020204020204" pitchFamily="34" charset="-122"/>
              <a:ea typeface="微软雅黑" panose="020B0503020204020204" pitchFamily="34" charset="-122"/>
            </a:endParaRPr>
          </a:p>
        </p:txBody>
      </p:sp>
      <p:sp>
        <p:nvSpPr>
          <p:cNvPr id="17410" name="Rectangle 2"/>
          <p:cNvSpPr>
            <a:spLocks noGrp="1" noChangeArrowheads="1"/>
          </p:cNvSpPr>
          <p:nvPr>
            <p:ph type="title"/>
          </p:nvPr>
        </p:nvSpPr>
        <p:spPr>
          <a:xfrm>
            <a:off x="515938" y="303213"/>
            <a:ext cx="7594600" cy="660400"/>
          </a:xfrm>
        </p:spPr>
        <p:txBody>
          <a:bodyPr/>
          <a:lstStyle/>
          <a:p>
            <a:pPr>
              <a:defRPr/>
            </a:pPr>
            <a:r>
              <a:rPr lang="zh-CN" altLang="zh-CN" sz="3200" dirty="0">
                <a:solidFill>
                  <a:srgbClr val="008000"/>
                </a:solidFill>
              </a:rPr>
              <a:t>例</a:t>
            </a:r>
            <a:r>
              <a:rPr lang="zh-CN" altLang="en-US" sz="3200" dirty="0">
                <a:solidFill>
                  <a:srgbClr val="008000"/>
                </a:solidFill>
              </a:rPr>
              <a:t>，一个简单的分组交换网络</a:t>
            </a:r>
            <a:endParaRPr lang="en-US" altLang="zh-CN" sz="3200" dirty="0">
              <a:solidFill>
                <a:srgbClr val="008000"/>
              </a:solidFill>
            </a:endParaRPr>
          </a:p>
        </p:txBody>
      </p:sp>
      <p:graphicFrame>
        <p:nvGraphicFramePr>
          <p:cNvPr id="73732" name="Object 226"/>
          <p:cNvGraphicFramePr>
            <a:graphicFrameLocks noChangeAspect="1"/>
          </p:cNvGraphicFramePr>
          <p:nvPr>
            <p:extLst>
              <p:ext uri="{D42A27DB-BD31-4B8C-83A1-F6EECF244321}">
                <p14:modId xmlns:p14="http://schemas.microsoft.com/office/powerpoint/2010/main" val="2236358593"/>
              </p:ext>
            </p:extLst>
          </p:nvPr>
        </p:nvGraphicFramePr>
        <p:xfrm>
          <a:off x="1663700" y="3859213"/>
          <a:ext cx="646113" cy="533400"/>
        </p:xfrm>
        <a:graphic>
          <a:graphicData uri="http://schemas.openxmlformats.org/presentationml/2006/ole">
            <mc:AlternateContent xmlns:mc="http://schemas.openxmlformats.org/markup-compatibility/2006">
              <mc:Choice xmlns:v="urn:schemas-microsoft-com:vml" Requires="v">
                <p:oleObj spid="_x0000_s74244" name="Clip" r:id="rId4" imgW="1307263" imgH="1084139" progId="MS_ClipArt_Gallery.2">
                  <p:embed/>
                </p:oleObj>
              </mc:Choice>
              <mc:Fallback>
                <p:oleObj name="Clip" r:id="rId4" imgW="1307263" imgH="1084139" progId="MS_ClipArt_Gallery.2">
                  <p:embed/>
                  <p:pic>
                    <p:nvPicPr>
                      <p:cNvPr id="0" name="Object 2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700" y="3859213"/>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3" name="Line 230"/>
          <p:cNvSpPr>
            <a:spLocks noChangeShapeType="1"/>
          </p:cNvSpPr>
          <p:nvPr/>
        </p:nvSpPr>
        <p:spPr bwMode="auto">
          <a:xfrm>
            <a:off x="3998913" y="3692525"/>
            <a:ext cx="0" cy="22860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34" name="Oval 228"/>
          <p:cNvSpPr>
            <a:spLocks noChangeArrowheads="1"/>
          </p:cNvSpPr>
          <p:nvPr/>
        </p:nvSpPr>
        <p:spPr bwMode="auto">
          <a:xfrm>
            <a:off x="2781300" y="3722688"/>
            <a:ext cx="1198563" cy="369887"/>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35" name="Rectangle 231"/>
          <p:cNvSpPr>
            <a:spLocks noChangeArrowheads="1"/>
          </p:cNvSpPr>
          <p:nvPr/>
        </p:nvSpPr>
        <p:spPr bwMode="auto">
          <a:xfrm>
            <a:off x="2781300" y="3654425"/>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36" name="Oval 232"/>
          <p:cNvSpPr>
            <a:spLocks noChangeArrowheads="1"/>
          </p:cNvSpPr>
          <p:nvPr/>
        </p:nvSpPr>
        <p:spPr bwMode="auto">
          <a:xfrm>
            <a:off x="2790825" y="3425825"/>
            <a:ext cx="1198563" cy="43021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grpSp>
        <p:nvGrpSpPr>
          <p:cNvPr id="73737" name="Group 242"/>
          <p:cNvGrpSpPr>
            <a:grpSpLocks/>
          </p:cNvGrpSpPr>
          <p:nvPr/>
        </p:nvGrpSpPr>
        <p:grpSpPr bwMode="auto">
          <a:xfrm>
            <a:off x="3136900" y="3455988"/>
            <a:ext cx="498475" cy="119062"/>
            <a:chOff x="2208" y="2184"/>
            <a:chExt cx="176" cy="69"/>
          </a:xfrm>
        </p:grpSpPr>
        <p:grpSp>
          <p:nvGrpSpPr>
            <p:cNvPr id="73821" name="Group 120"/>
            <p:cNvGrpSpPr>
              <a:grpSpLocks/>
            </p:cNvGrpSpPr>
            <p:nvPr/>
          </p:nvGrpSpPr>
          <p:grpSpPr bwMode="auto">
            <a:xfrm>
              <a:off x="2208" y="2185"/>
              <a:ext cx="176" cy="68"/>
              <a:chOff x="2848" y="848"/>
              <a:chExt cx="140" cy="98"/>
            </a:xfrm>
          </p:grpSpPr>
          <p:sp>
            <p:nvSpPr>
              <p:cNvPr id="73826" name="Line 12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827" name="Line 12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828" name="Line 12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73822" name="Group 124"/>
            <p:cNvGrpSpPr>
              <a:grpSpLocks/>
            </p:cNvGrpSpPr>
            <p:nvPr/>
          </p:nvGrpSpPr>
          <p:grpSpPr bwMode="auto">
            <a:xfrm flipV="1">
              <a:off x="2208" y="2184"/>
              <a:ext cx="176" cy="68"/>
              <a:chOff x="2848" y="848"/>
              <a:chExt cx="140" cy="98"/>
            </a:xfrm>
          </p:grpSpPr>
          <p:sp>
            <p:nvSpPr>
              <p:cNvPr id="73823" name="Line 12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824" name="Line 12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825" name="Line 12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
        <p:nvSpPr>
          <p:cNvPr id="73738" name="Oval 246"/>
          <p:cNvSpPr>
            <a:spLocks noChangeArrowheads="1"/>
          </p:cNvSpPr>
          <p:nvPr/>
        </p:nvSpPr>
        <p:spPr bwMode="auto">
          <a:xfrm>
            <a:off x="5876925" y="3741738"/>
            <a:ext cx="1198563" cy="369887"/>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39" name="Line 247"/>
          <p:cNvSpPr>
            <a:spLocks noChangeShapeType="1"/>
          </p:cNvSpPr>
          <p:nvPr/>
        </p:nvSpPr>
        <p:spPr bwMode="auto">
          <a:xfrm>
            <a:off x="5886450" y="37211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40" name="Rectangle 248"/>
          <p:cNvSpPr>
            <a:spLocks noChangeArrowheads="1"/>
          </p:cNvSpPr>
          <p:nvPr/>
        </p:nvSpPr>
        <p:spPr bwMode="auto">
          <a:xfrm>
            <a:off x="5886450" y="3683000"/>
            <a:ext cx="1198563" cy="263525"/>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41" name="Oval 249"/>
          <p:cNvSpPr>
            <a:spLocks noChangeArrowheads="1"/>
          </p:cNvSpPr>
          <p:nvPr/>
        </p:nvSpPr>
        <p:spPr bwMode="auto">
          <a:xfrm>
            <a:off x="5895975" y="3454400"/>
            <a:ext cx="1198563" cy="43021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graphicFrame>
        <p:nvGraphicFramePr>
          <p:cNvPr id="73742" name="Object 274"/>
          <p:cNvGraphicFramePr>
            <a:graphicFrameLocks noChangeAspect="1"/>
          </p:cNvGraphicFramePr>
          <p:nvPr>
            <p:extLst>
              <p:ext uri="{D42A27DB-BD31-4B8C-83A1-F6EECF244321}">
                <p14:modId xmlns:p14="http://schemas.microsoft.com/office/powerpoint/2010/main" val="506563071"/>
              </p:ext>
            </p:extLst>
          </p:nvPr>
        </p:nvGraphicFramePr>
        <p:xfrm>
          <a:off x="7464425" y="2935288"/>
          <a:ext cx="646113" cy="533400"/>
        </p:xfrm>
        <a:graphic>
          <a:graphicData uri="http://schemas.openxmlformats.org/presentationml/2006/ole">
            <mc:AlternateContent xmlns:mc="http://schemas.openxmlformats.org/markup-compatibility/2006">
              <mc:Choice xmlns:v="urn:schemas-microsoft-com:vml" Requires="v">
                <p:oleObj spid="_x0000_s74245" name="Clip" r:id="rId6" imgW="1307263" imgH="1084139" progId="MS_ClipArt_Gallery.2">
                  <p:embed/>
                </p:oleObj>
              </mc:Choice>
              <mc:Fallback>
                <p:oleObj name="Clip" r:id="rId6" imgW="1307263" imgH="1084139" progId="MS_ClipArt_Gallery.2">
                  <p:embed/>
                  <p:pic>
                    <p:nvPicPr>
                      <p:cNvPr id="0" name="Object 2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425" y="2935288"/>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3" name="Object 275"/>
          <p:cNvGraphicFramePr>
            <a:graphicFrameLocks noChangeAspect="1"/>
          </p:cNvGraphicFramePr>
          <p:nvPr>
            <p:extLst>
              <p:ext uri="{D42A27DB-BD31-4B8C-83A1-F6EECF244321}">
                <p14:modId xmlns:p14="http://schemas.microsoft.com/office/powerpoint/2010/main" val="2873750611"/>
              </p:ext>
            </p:extLst>
          </p:nvPr>
        </p:nvGraphicFramePr>
        <p:xfrm>
          <a:off x="1425575" y="2954338"/>
          <a:ext cx="646113" cy="533400"/>
        </p:xfrm>
        <a:graphic>
          <a:graphicData uri="http://schemas.openxmlformats.org/presentationml/2006/ole">
            <mc:AlternateContent xmlns:mc="http://schemas.openxmlformats.org/markup-compatibility/2006">
              <mc:Choice xmlns:v="urn:schemas-microsoft-com:vml" Requires="v">
                <p:oleObj spid="_x0000_s74246" name="Clip" r:id="rId7" imgW="1307263" imgH="1084139" progId="MS_ClipArt_Gallery.2">
                  <p:embed/>
                </p:oleObj>
              </mc:Choice>
              <mc:Fallback>
                <p:oleObj name="Clip" r:id="rId7" imgW="1307263" imgH="1084139" progId="MS_ClipArt_Gallery.2">
                  <p:embed/>
                  <p:pic>
                    <p:nvPicPr>
                      <p:cNvPr id="0" name="Object 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575" y="2954338"/>
                        <a:ext cx="6461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44" name="Line 276"/>
          <p:cNvSpPr>
            <a:spLocks noChangeShapeType="1"/>
          </p:cNvSpPr>
          <p:nvPr/>
        </p:nvSpPr>
        <p:spPr bwMode="auto">
          <a:xfrm>
            <a:off x="2051050" y="3360738"/>
            <a:ext cx="5048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45" name="Line 277"/>
          <p:cNvSpPr>
            <a:spLocks noChangeShapeType="1"/>
          </p:cNvSpPr>
          <p:nvPr/>
        </p:nvSpPr>
        <p:spPr bwMode="auto">
          <a:xfrm flipV="1">
            <a:off x="2355850" y="4346575"/>
            <a:ext cx="195263" cy="47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46" name="Line 278"/>
          <p:cNvSpPr>
            <a:spLocks noChangeShapeType="1"/>
          </p:cNvSpPr>
          <p:nvPr/>
        </p:nvSpPr>
        <p:spPr bwMode="auto">
          <a:xfrm>
            <a:off x="3975100" y="3779838"/>
            <a:ext cx="1933575" cy="95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47" name="Line 279"/>
          <p:cNvSpPr>
            <a:spLocks noChangeShapeType="1"/>
          </p:cNvSpPr>
          <p:nvPr/>
        </p:nvSpPr>
        <p:spPr bwMode="auto">
          <a:xfrm flipV="1">
            <a:off x="6080125" y="4113213"/>
            <a:ext cx="142875" cy="6572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48" name="Line 280"/>
          <p:cNvSpPr>
            <a:spLocks noChangeShapeType="1"/>
          </p:cNvSpPr>
          <p:nvPr/>
        </p:nvSpPr>
        <p:spPr bwMode="auto">
          <a:xfrm flipV="1">
            <a:off x="7051675" y="3341688"/>
            <a:ext cx="504825" cy="2667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49" name="Line 284"/>
          <p:cNvSpPr>
            <a:spLocks noChangeShapeType="1"/>
          </p:cNvSpPr>
          <p:nvPr/>
        </p:nvSpPr>
        <p:spPr bwMode="auto">
          <a:xfrm flipH="1">
            <a:off x="2555875" y="3351213"/>
            <a:ext cx="0" cy="10001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50" name="Line 285"/>
          <p:cNvSpPr>
            <a:spLocks noChangeShapeType="1"/>
          </p:cNvSpPr>
          <p:nvPr/>
        </p:nvSpPr>
        <p:spPr bwMode="auto">
          <a:xfrm>
            <a:off x="2565400" y="3784600"/>
            <a:ext cx="200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51" name="Rectangle 287"/>
          <p:cNvSpPr>
            <a:spLocks noChangeArrowheads="1"/>
          </p:cNvSpPr>
          <p:nvPr/>
        </p:nvSpPr>
        <p:spPr bwMode="auto">
          <a:xfrm>
            <a:off x="4008438" y="3575050"/>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52" name="Rectangle 288"/>
          <p:cNvSpPr>
            <a:spLocks noChangeArrowheads="1"/>
          </p:cNvSpPr>
          <p:nvPr/>
        </p:nvSpPr>
        <p:spPr bwMode="auto">
          <a:xfrm>
            <a:off x="4170363" y="3575050"/>
            <a:ext cx="147637"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53" name="Rectangle 289"/>
          <p:cNvSpPr>
            <a:spLocks noChangeArrowheads="1"/>
          </p:cNvSpPr>
          <p:nvPr/>
        </p:nvSpPr>
        <p:spPr bwMode="auto">
          <a:xfrm>
            <a:off x="4332288" y="3575050"/>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54" name="Rectangle 290"/>
          <p:cNvSpPr>
            <a:spLocks noChangeArrowheads="1"/>
          </p:cNvSpPr>
          <p:nvPr/>
        </p:nvSpPr>
        <p:spPr bwMode="auto">
          <a:xfrm>
            <a:off x="4494213" y="3575050"/>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55" name="Rectangle 291"/>
          <p:cNvSpPr>
            <a:spLocks noChangeArrowheads="1"/>
          </p:cNvSpPr>
          <p:nvPr/>
        </p:nvSpPr>
        <p:spPr bwMode="auto">
          <a:xfrm>
            <a:off x="4656138" y="3575050"/>
            <a:ext cx="147637"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56" name="Rectangle 292"/>
          <p:cNvSpPr>
            <a:spLocks noChangeArrowheads="1"/>
          </p:cNvSpPr>
          <p:nvPr/>
        </p:nvSpPr>
        <p:spPr bwMode="auto">
          <a:xfrm>
            <a:off x="5027613" y="3575050"/>
            <a:ext cx="147637"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57" name="Rectangle 293"/>
          <p:cNvSpPr>
            <a:spLocks noChangeArrowheads="1"/>
          </p:cNvSpPr>
          <p:nvPr/>
        </p:nvSpPr>
        <p:spPr bwMode="auto">
          <a:xfrm>
            <a:off x="5465763" y="3570288"/>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grpSp>
        <p:nvGrpSpPr>
          <p:cNvPr id="73758" name="Group 311"/>
          <p:cNvGrpSpPr>
            <a:grpSpLocks/>
          </p:cNvGrpSpPr>
          <p:nvPr/>
        </p:nvGrpSpPr>
        <p:grpSpPr bwMode="auto">
          <a:xfrm>
            <a:off x="3317875" y="3651250"/>
            <a:ext cx="633413" cy="200025"/>
            <a:chOff x="1800" y="1425"/>
            <a:chExt cx="399" cy="126"/>
          </a:xfrm>
        </p:grpSpPr>
        <p:sp>
          <p:nvSpPr>
            <p:cNvPr id="73817"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818"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819"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820"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grpSp>
      <p:sp>
        <p:nvSpPr>
          <p:cNvPr id="73759" name="Rectangle 298"/>
          <p:cNvSpPr>
            <a:spLocks noChangeArrowheads="1"/>
          </p:cNvSpPr>
          <p:nvPr/>
        </p:nvSpPr>
        <p:spPr bwMode="auto">
          <a:xfrm>
            <a:off x="2589213" y="3551238"/>
            <a:ext cx="147637" cy="2000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60" name="Rectangle 299"/>
          <p:cNvSpPr>
            <a:spLocks noChangeArrowheads="1"/>
          </p:cNvSpPr>
          <p:nvPr/>
        </p:nvSpPr>
        <p:spPr bwMode="auto">
          <a:xfrm>
            <a:off x="2370138" y="4122738"/>
            <a:ext cx="147637" cy="2000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61" name="Line 300"/>
          <p:cNvSpPr>
            <a:spLocks noChangeShapeType="1"/>
          </p:cNvSpPr>
          <p:nvPr/>
        </p:nvSpPr>
        <p:spPr bwMode="auto">
          <a:xfrm>
            <a:off x="2765425" y="3656013"/>
            <a:ext cx="242888" cy="47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62" name="Line 301"/>
          <p:cNvSpPr>
            <a:spLocks noChangeShapeType="1"/>
          </p:cNvSpPr>
          <p:nvPr/>
        </p:nvSpPr>
        <p:spPr bwMode="auto">
          <a:xfrm flipV="1">
            <a:off x="2432050" y="3932238"/>
            <a:ext cx="0" cy="1762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63" name="Line 302"/>
          <p:cNvSpPr>
            <a:spLocks noChangeShapeType="1"/>
          </p:cNvSpPr>
          <p:nvPr/>
        </p:nvSpPr>
        <p:spPr bwMode="auto">
          <a:xfrm>
            <a:off x="4389438" y="3465513"/>
            <a:ext cx="10620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64" name="Text Box 303"/>
          <p:cNvSpPr txBox="1">
            <a:spLocks noChangeArrowheads="1"/>
          </p:cNvSpPr>
          <p:nvPr/>
        </p:nvSpPr>
        <p:spPr bwMode="auto">
          <a:xfrm>
            <a:off x="1073150" y="2978150"/>
            <a:ext cx="377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b="1">
                <a:solidFill>
                  <a:schemeClr val="accent1"/>
                </a:solidFill>
                <a:latin typeface="微软雅黑" panose="020B0503020204020204" pitchFamily="34" charset="-122"/>
                <a:ea typeface="微软雅黑" panose="020B0503020204020204" pitchFamily="34" charset="-122"/>
              </a:rPr>
              <a:t>A</a:t>
            </a:r>
          </a:p>
        </p:txBody>
      </p:sp>
      <p:sp>
        <p:nvSpPr>
          <p:cNvPr id="73765" name="Text Box 304"/>
          <p:cNvSpPr txBox="1">
            <a:spLocks noChangeArrowheads="1"/>
          </p:cNvSpPr>
          <p:nvPr/>
        </p:nvSpPr>
        <p:spPr bwMode="auto">
          <a:xfrm>
            <a:off x="1349375" y="3997325"/>
            <a:ext cx="361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b="1">
                <a:solidFill>
                  <a:schemeClr val="accent2"/>
                </a:solidFill>
                <a:latin typeface="微软雅黑" panose="020B0503020204020204" pitchFamily="34" charset="-122"/>
                <a:ea typeface="微软雅黑" panose="020B0503020204020204" pitchFamily="34" charset="-122"/>
              </a:rPr>
              <a:t>B</a:t>
            </a:r>
            <a:endParaRPr lang="en-US" altLang="zh-CN" sz="2000" b="1">
              <a:solidFill>
                <a:schemeClr val="accent1"/>
              </a:solidFill>
              <a:latin typeface="微软雅黑" panose="020B0503020204020204" pitchFamily="34" charset="-122"/>
              <a:ea typeface="微软雅黑" panose="020B0503020204020204" pitchFamily="34" charset="-122"/>
            </a:endParaRPr>
          </a:p>
        </p:txBody>
      </p:sp>
      <p:sp>
        <p:nvSpPr>
          <p:cNvPr id="73766" name="Text Box 305"/>
          <p:cNvSpPr txBox="1">
            <a:spLocks noChangeArrowheads="1"/>
          </p:cNvSpPr>
          <p:nvPr/>
        </p:nvSpPr>
        <p:spPr bwMode="auto">
          <a:xfrm>
            <a:off x="7064375" y="2854325"/>
            <a:ext cx="3577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b="1">
                <a:latin typeface="微软雅黑" panose="020B0503020204020204" pitchFamily="34" charset="-122"/>
                <a:ea typeface="微软雅黑" panose="020B0503020204020204" pitchFamily="34" charset="-122"/>
              </a:rPr>
              <a:t>C</a:t>
            </a:r>
            <a:endParaRPr lang="en-US" altLang="zh-CN" sz="2000" b="1">
              <a:solidFill>
                <a:schemeClr val="accent1"/>
              </a:solidFill>
              <a:latin typeface="微软雅黑" panose="020B0503020204020204" pitchFamily="34" charset="-122"/>
              <a:ea typeface="微软雅黑" panose="020B0503020204020204" pitchFamily="34" charset="-122"/>
            </a:endParaRPr>
          </a:p>
        </p:txBody>
      </p:sp>
      <p:sp>
        <p:nvSpPr>
          <p:cNvPr id="73767" name="Text Box 308"/>
          <p:cNvSpPr txBox="1">
            <a:spLocks noChangeArrowheads="1"/>
          </p:cNvSpPr>
          <p:nvPr/>
        </p:nvSpPr>
        <p:spPr bwMode="auto">
          <a:xfrm>
            <a:off x="2073275" y="2654300"/>
            <a:ext cx="127310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1800" b="1">
                <a:latin typeface="微软雅黑" panose="020B0503020204020204" pitchFamily="34" charset="-122"/>
                <a:ea typeface="微软雅黑" panose="020B0503020204020204" pitchFamily="34" charset="-122"/>
              </a:rPr>
              <a:t>10 </a:t>
            </a:r>
            <a:r>
              <a:rPr lang="en-US" altLang="zh-CN" sz="2000" b="1">
                <a:latin typeface="微软雅黑" panose="020B0503020204020204" pitchFamily="34" charset="-122"/>
                <a:ea typeface="微软雅黑" panose="020B0503020204020204" pitchFamily="34" charset="-122"/>
              </a:rPr>
              <a:t>Mbps</a:t>
            </a:r>
            <a:endParaRPr lang="en-US" altLang="zh-CN" sz="1800" b="1">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1800" b="1">
                <a:latin typeface="微软雅黑" panose="020B0503020204020204" pitchFamily="34" charset="-122"/>
                <a:ea typeface="微软雅黑" panose="020B0503020204020204" pitchFamily="34" charset="-122"/>
              </a:rPr>
              <a:t>以太网</a:t>
            </a:r>
          </a:p>
        </p:txBody>
      </p:sp>
      <p:sp>
        <p:nvSpPr>
          <p:cNvPr id="73768" name="Text Box 309"/>
          <p:cNvSpPr txBox="1">
            <a:spLocks noChangeArrowheads="1"/>
          </p:cNvSpPr>
          <p:nvPr/>
        </p:nvSpPr>
        <p:spPr bwMode="auto">
          <a:xfrm>
            <a:off x="4216400" y="3768725"/>
            <a:ext cx="13388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1800" b="1">
                <a:latin typeface="微软雅黑" panose="020B0503020204020204" pitchFamily="34" charset="-122"/>
                <a:ea typeface="微软雅黑" panose="020B0503020204020204" pitchFamily="34" charset="-122"/>
              </a:rPr>
              <a:t>1.5 </a:t>
            </a:r>
            <a:r>
              <a:rPr lang="en-US" altLang="zh-CN" sz="2000" b="1">
                <a:latin typeface="微软雅黑" panose="020B0503020204020204" pitchFamily="34" charset="-122"/>
                <a:ea typeface="微软雅黑" panose="020B0503020204020204" pitchFamily="34" charset="-122"/>
              </a:rPr>
              <a:t>Mbps</a:t>
            </a:r>
          </a:p>
        </p:txBody>
      </p:sp>
      <p:sp>
        <p:nvSpPr>
          <p:cNvPr id="73769" name="Text Box 310"/>
          <p:cNvSpPr txBox="1">
            <a:spLocks noChangeArrowheads="1"/>
          </p:cNvSpPr>
          <p:nvPr/>
        </p:nvSpPr>
        <p:spPr bwMode="auto">
          <a:xfrm>
            <a:off x="6483350" y="4383088"/>
            <a:ext cx="1841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endParaRPr lang="zh-CN" altLang="en-US" sz="2000" b="1">
              <a:solidFill>
                <a:schemeClr val="accent1"/>
              </a:solidFill>
              <a:latin typeface="微软雅黑" panose="020B0503020204020204" pitchFamily="34" charset="-122"/>
              <a:ea typeface="微软雅黑" panose="020B0503020204020204" pitchFamily="34" charset="-122"/>
            </a:endParaRPr>
          </a:p>
        </p:txBody>
      </p:sp>
      <p:sp>
        <p:nvSpPr>
          <p:cNvPr id="73770" name="Rectangle 313"/>
          <p:cNvSpPr>
            <a:spLocks noChangeArrowheads="1"/>
          </p:cNvSpPr>
          <p:nvPr/>
        </p:nvSpPr>
        <p:spPr bwMode="auto">
          <a:xfrm>
            <a:off x="5927725" y="3594100"/>
            <a:ext cx="147638" cy="200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71" name="Rectangle 314"/>
          <p:cNvSpPr>
            <a:spLocks noChangeArrowheads="1"/>
          </p:cNvSpPr>
          <p:nvPr/>
        </p:nvSpPr>
        <p:spPr bwMode="auto">
          <a:xfrm>
            <a:off x="6089650" y="3594100"/>
            <a:ext cx="147638" cy="200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72" name="Rectangle 315"/>
          <p:cNvSpPr>
            <a:spLocks noChangeArrowheads="1"/>
          </p:cNvSpPr>
          <p:nvPr/>
        </p:nvSpPr>
        <p:spPr bwMode="auto">
          <a:xfrm>
            <a:off x="6251575" y="3594100"/>
            <a:ext cx="147638" cy="200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grpSp>
        <p:nvGrpSpPr>
          <p:cNvPr id="73773" name="Group 319"/>
          <p:cNvGrpSpPr>
            <a:grpSpLocks/>
          </p:cNvGrpSpPr>
          <p:nvPr/>
        </p:nvGrpSpPr>
        <p:grpSpPr bwMode="auto">
          <a:xfrm rot="-1962567">
            <a:off x="6175375" y="3813175"/>
            <a:ext cx="633413" cy="200025"/>
            <a:chOff x="4176" y="2211"/>
            <a:chExt cx="399" cy="126"/>
          </a:xfrm>
        </p:grpSpPr>
        <p:sp>
          <p:nvSpPr>
            <p:cNvPr id="73813" name="Rectangle 320"/>
            <p:cNvSpPr>
              <a:spLocks noChangeArrowheads="1"/>
            </p:cNvSpPr>
            <p:nvPr/>
          </p:nvSpPr>
          <p:spPr bwMode="auto">
            <a:xfrm>
              <a:off x="4176" y="2211"/>
              <a:ext cx="93" cy="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814" name="Rectangle 321"/>
            <p:cNvSpPr>
              <a:spLocks noChangeArrowheads="1"/>
            </p:cNvSpPr>
            <p:nvPr/>
          </p:nvSpPr>
          <p:spPr bwMode="auto">
            <a:xfrm>
              <a:off x="4278" y="2211"/>
              <a:ext cx="93" cy="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815" name="Rectangle 322"/>
            <p:cNvSpPr>
              <a:spLocks noChangeArrowheads="1"/>
            </p:cNvSpPr>
            <p:nvPr/>
          </p:nvSpPr>
          <p:spPr bwMode="auto">
            <a:xfrm>
              <a:off x="4380" y="2211"/>
              <a:ext cx="93" cy="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816" name="Rectangle 323"/>
            <p:cNvSpPr>
              <a:spLocks noChangeArrowheads="1"/>
            </p:cNvSpPr>
            <p:nvPr/>
          </p:nvSpPr>
          <p:spPr bwMode="auto">
            <a:xfrm>
              <a:off x="4482" y="2211"/>
              <a:ext cx="93" cy="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grpSp>
      <p:grpSp>
        <p:nvGrpSpPr>
          <p:cNvPr id="73774" name="Group 331"/>
          <p:cNvGrpSpPr>
            <a:grpSpLocks/>
          </p:cNvGrpSpPr>
          <p:nvPr/>
        </p:nvGrpSpPr>
        <p:grpSpPr bwMode="auto">
          <a:xfrm>
            <a:off x="4140200" y="4730750"/>
            <a:ext cx="3073400" cy="1471613"/>
            <a:chOff x="1646" y="2009"/>
            <a:chExt cx="1936" cy="927"/>
          </a:xfrm>
        </p:grpSpPr>
        <p:graphicFrame>
          <p:nvGraphicFramePr>
            <p:cNvPr id="73788" name="Object 11"/>
            <p:cNvGraphicFramePr>
              <a:graphicFrameLocks noChangeAspect="1"/>
            </p:cNvGraphicFramePr>
            <p:nvPr/>
          </p:nvGraphicFramePr>
          <p:xfrm>
            <a:off x="2960" y="2600"/>
            <a:ext cx="407" cy="336"/>
          </p:xfrm>
          <a:graphic>
            <a:graphicData uri="http://schemas.openxmlformats.org/presentationml/2006/ole">
              <mc:AlternateContent xmlns:mc="http://schemas.openxmlformats.org/markup-compatibility/2006">
                <mc:Choice xmlns:v="urn:schemas-microsoft-com:vml" Requires="v">
                  <p:oleObj spid="_x0000_s74247" name="Clip" r:id="rId8" imgW="1307263" imgH="1084139" progId="MS_ClipArt_Gallery.2">
                    <p:embed/>
                  </p:oleObj>
                </mc:Choice>
                <mc:Fallback>
                  <p:oleObj name="Clip" r:id="rId8" imgW="1307263" imgH="1084139" progId="MS_ClipArt_Gallery.2">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0" y="2600"/>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3789" name="Group 259"/>
            <p:cNvGrpSpPr>
              <a:grpSpLocks/>
            </p:cNvGrpSpPr>
            <p:nvPr/>
          </p:nvGrpSpPr>
          <p:grpSpPr bwMode="auto">
            <a:xfrm>
              <a:off x="2428" y="2009"/>
              <a:ext cx="761" cy="420"/>
              <a:chOff x="1462" y="1283"/>
              <a:chExt cx="761" cy="420"/>
            </a:xfrm>
          </p:grpSpPr>
          <p:sp>
            <p:nvSpPr>
              <p:cNvPr id="73800" name="Oval 260"/>
              <p:cNvSpPr>
                <a:spLocks noChangeArrowheads="1"/>
              </p:cNvSpPr>
              <p:nvPr/>
            </p:nvSpPr>
            <p:spPr bwMode="auto">
              <a:xfrm>
                <a:off x="1462" y="1470"/>
                <a:ext cx="755" cy="233"/>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801" name="Line 261"/>
              <p:cNvSpPr>
                <a:spLocks noChangeShapeType="1"/>
              </p:cNvSpPr>
              <p:nvPr/>
            </p:nvSpPr>
            <p:spPr bwMode="auto">
              <a:xfrm>
                <a:off x="1462" y="1451"/>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802" name="Rectangle 262"/>
              <p:cNvSpPr>
                <a:spLocks noChangeArrowheads="1"/>
              </p:cNvSpPr>
              <p:nvPr/>
            </p:nvSpPr>
            <p:spPr bwMode="auto">
              <a:xfrm>
                <a:off x="1462" y="1427"/>
                <a:ext cx="755" cy="166"/>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803" name="Oval 263"/>
              <p:cNvSpPr>
                <a:spLocks noChangeArrowheads="1"/>
              </p:cNvSpPr>
              <p:nvPr/>
            </p:nvSpPr>
            <p:spPr bwMode="auto">
              <a:xfrm>
                <a:off x="1468" y="1283"/>
                <a:ext cx="755" cy="271"/>
              </a:xfrm>
              <a:prstGeom prst="ellipse">
                <a:avLst/>
              </a:prstGeom>
              <a:solidFill>
                <a:schemeClr val="hlink"/>
              </a:solidFill>
              <a:ln>
                <a:noFill/>
              </a:ln>
              <a:effectLst/>
              <a:extLst>
                <a:ext uri="{91240B29-F687-4F45-9708-019B960494DF}">
                  <a14:hiddenLine xmlns:a14="http://schemas.microsoft.com/office/drawing/2010/main" w="1270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grpSp>
            <p:nvGrpSpPr>
              <p:cNvPr id="73804" name="Group 264"/>
              <p:cNvGrpSpPr>
                <a:grpSpLocks/>
              </p:cNvGrpSpPr>
              <p:nvPr/>
            </p:nvGrpSpPr>
            <p:grpSpPr bwMode="auto">
              <a:xfrm>
                <a:off x="1686" y="1302"/>
                <a:ext cx="314" cy="75"/>
                <a:chOff x="2208" y="2184"/>
                <a:chExt cx="176" cy="69"/>
              </a:xfrm>
            </p:grpSpPr>
            <p:grpSp>
              <p:nvGrpSpPr>
                <p:cNvPr id="73805" name="Group 265"/>
                <p:cNvGrpSpPr>
                  <a:grpSpLocks/>
                </p:cNvGrpSpPr>
                <p:nvPr/>
              </p:nvGrpSpPr>
              <p:grpSpPr bwMode="auto">
                <a:xfrm>
                  <a:off x="2208" y="2185"/>
                  <a:ext cx="176" cy="68"/>
                  <a:chOff x="2848" y="848"/>
                  <a:chExt cx="140" cy="98"/>
                </a:xfrm>
              </p:grpSpPr>
              <p:sp>
                <p:nvSpPr>
                  <p:cNvPr id="73810" name="Line 26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811" name="Line 26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812" name="Line 26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73806" name="Group 269"/>
                <p:cNvGrpSpPr>
                  <a:grpSpLocks/>
                </p:cNvGrpSpPr>
                <p:nvPr/>
              </p:nvGrpSpPr>
              <p:grpSpPr bwMode="auto">
                <a:xfrm flipV="1">
                  <a:off x="2208" y="2184"/>
                  <a:ext cx="176" cy="68"/>
                  <a:chOff x="2848" y="848"/>
                  <a:chExt cx="140" cy="98"/>
                </a:xfrm>
              </p:grpSpPr>
              <p:sp>
                <p:nvSpPr>
                  <p:cNvPr id="73807" name="Line 27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808" name="Line 27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809" name="Line 27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graphicFrame>
          <p:nvGraphicFramePr>
            <p:cNvPr id="73790" name="Object 273"/>
            <p:cNvGraphicFramePr>
              <a:graphicFrameLocks noChangeAspect="1"/>
            </p:cNvGraphicFramePr>
            <p:nvPr/>
          </p:nvGraphicFramePr>
          <p:xfrm>
            <a:off x="1874" y="2546"/>
            <a:ext cx="407" cy="336"/>
          </p:xfrm>
          <a:graphic>
            <a:graphicData uri="http://schemas.openxmlformats.org/presentationml/2006/ole">
              <mc:AlternateContent xmlns:mc="http://schemas.openxmlformats.org/markup-compatibility/2006">
                <mc:Choice xmlns:v="urn:schemas-microsoft-com:vml" Requires="v">
                  <p:oleObj spid="_x0000_s74248" name="Clip" r:id="rId9" imgW="1307263" imgH="1084139" progId="MS_ClipArt_Gallery.2">
                    <p:embed/>
                  </p:oleObj>
                </mc:Choice>
                <mc:Fallback>
                  <p:oleObj name="Clip" r:id="rId9" imgW="1307263" imgH="1084139" progId="MS_ClipArt_Gallery.2">
                    <p:embed/>
                    <p:pic>
                      <p:nvPicPr>
                        <p:cNvPr id="0" name="Object 2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 y="2546"/>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91" name="Line 281"/>
            <p:cNvSpPr>
              <a:spLocks noChangeShapeType="1"/>
            </p:cNvSpPr>
            <p:nvPr/>
          </p:nvSpPr>
          <p:spPr bwMode="auto">
            <a:xfrm flipV="1">
              <a:off x="2214" y="2370"/>
              <a:ext cx="294" cy="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92" name="Line 283"/>
            <p:cNvSpPr>
              <a:spLocks noChangeShapeType="1"/>
            </p:cNvSpPr>
            <p:nvPr/>
          </p:nvSpPr>
          <p:spPr bwMode="auto">
            <a:xfrm flipH="1" flipV="1">
              <a:off x="2964" y="2406"/>
              <a:ext cx="210" cy="19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93" name="Text Box 306"/>
            <p:cNvSpPr txBox="1">
              <a:spLocks noChangeArrowheads="1"/>
            </p:cNvSpPr>
            <p:nvPr/>
          </p:nvSpPr>
          <p:spPr bwMode="auto">
            <a:xfrm>
              <a:off x="1646" y="2549"/>
              <a:ext cx="24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b="1">
                  <a:latin typeface="微软雅黑" panose="020B0503020204020204" pitchFamily="34" charset="-122"/>
                  <a:ea typeface="微软雅黑" panose="020B0503020204020204" pitchFamily="34" charset="-122"/>
                </a:rPr>
                <a:t>D</a:t>
              </a:r>
              <a:endParaRPr lang="en-US" altLang="zh-CN" sz="2000" b="1">
                <a:solidFill>
                  <a:schemeClr val="accent1"/>
                </a:solidFill>
                <a:latin typeface="微软雅黑" panose="020B0503020204020204" pitchFamily="34" charset="-122"/>
                <a:ea typeface="微软雅黑" panose="020B0503020204020204" pitchFamily="34" charset="-122"/>
              </a:endParaRPr>
            </a:p>
          </p:txBody>
        </p:sp>
        <p:sp>
          <p:nvSpPr>
            <p:cNvPr id="73794" name="Text Box 307"/>
            <p:cNvSpPr txBox="1">
              <a:spLocks noChangeArrowheads="1"/>
            </p:cNvSpPr>
            <p:nvPr/>
          </p:nvSpPr>
          <p:spPr bwMode="auto">
            <a:xfrm>
              <a:off x="3374" y="2591"/>
              <a:ext cx="2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b="1">
                  <a:latin typeface="微软雅黑" panose="020B0503020204020204" pitchFamily="34" charset="-122"/>
                  <a:ea typeface="微软雅黑" panose="020B0503020204020204" pitchFamily="34" charset="-122"/>
                </a:rPr>
                <a:t>E</a:t>
              </a:r>
              <a:endParaRPr lang="en-US" altLang="zh-CN" sz="2000" b="1">
                <a:solidFill>
                  <a:schemeClr val="accent1"/>
                </a:solidFill>
                <a:latin typeface="微软雅黑" panose="020B0503020204020204" pitchFamily="34" charset="-122"/>
                <a:ea typeface="微软雅黑" panose="020B0503020204020204" pitchFamily="34" charset="-122"/>
              </a:endParaRPr>
            </a:p>
          </p:txBody>
        </p:sp>
        <p:grpSp>
          <p:nvGrpSpPr>
            <p:cNvPr id="73795" name="Group 324"/>
            <p:cNvGrpSpPr>
              <a:grpSpLocks/>
            </p:cNvGrpSpPr>
            <p:nvPr/>
          </p:nvGrpSpPr>
          <p:grpSpPr bwMode="auto">
            <a:xfrm rot="-2018696">
              <a:off x="2736" y="2139"/>
              <a:ext cx="399" cy="126"/>
              <a:chOff x="4176" y="2211"/>
              <a:chExt cx="399" cy="126"/>
            </a:xfrm>
          </p:grpSpPr>
          <p:sp>
            <p:nvSpPr>
              <p:cNvPr id="73796" name="Rectangle 325"/>
              <p:cNvSpPr>
                <a:spLocks noChangeArrowheads="1"/>
              </p:cNvSpPr>
              <p:nvPr/>
            </p:nvSpPr>
            <p:spPr bwMode="auto">
              <a:xfrm>
                <a:off x="4176" y="2211"/>
                <a:ext cx="93" cy="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97" name="Rectangle 326"/>
              <p:cNvSpPr>
                <a:spLocks noChangeArrowheads="1"/>
              </p:cNvSpPr>
              <p:nvPr/>
            </p:nvSpPr>
            <p:spPr bwMode="auto">
              <a:xfrm>
                <a:off x="4278" y="2211"/>
                <a:ext cx="93" cy="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98" name="Rectangle 327"/>
              <p:cNvSpPr>
                <a:spLocks noChangeArrowheads="1"/>
              </p:cNvSpPr>
              <p:nvPr/>
            </p:nvSpPr>
            <p:spPr bwMode="auto">
              <a:xfrm>
                <a:off x="4380" y="2211"/>
                <a:ext cx="93" cy="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
            <p:nvSpPr>
              <p:cNvPr id="73799" name="Rectangle 328"/>
              <p:cNvSpPr>
                <a:spLocks noChangeArrowheads="1"/>
              </p:cNvSpPr>
              <p:nvPr/>
            </p:nvSpPr>
            <p:spPr bwMode="auto">
              <a:xfrm>
                <a:off x="4482" y="2211"/>
                <a:ext cx="93" cy="1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grpSp>
      </p:grpSp>
      <p:sp>
        <p:nvSpPr>
          <p:cNvPr id="73775" name="Text Box 330"/>
          <p:cNvSpPr txBox="1">
            <a:spLocks noChangeArrowheads="1"/>
          </p:cNvSpPr>
          <p:nvPr/>
        </p:nvSpPr>
        <p:spPr bwMode="auto">
          <a:xfrm>
            <a:off x="2254250" y="4354513"/>
            <a:ext cx="244157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600" b="1">
                <a:latin typeface="微软雅黑" panose="020B0503020204020204" pitchFamily="34" charset="-122"/>
                <a:ea typeface="微软雅黑" panose="020B0503020204020204" pitchFamily="34" charset="-122"/>
              </a:rPr>
              <a:t>等待输出链路的分组队列</a:t>
            </a:r>
            <a:endParaRPr lang="en-US" altLang="zh-CN" sz="1600" b="1">
              <a:solidFill>
                <a:schemeClr val="accent1"/>
              </a:solidFill>
              <a:latin typeface="微软雅黑" panose="020B0503020204020204" pitchFamily="34" charset="-122"/>
              <a:ea typeface="微软雅黑" panose="020B0503020204020204" pitchFamily="34" charset="-122"/>
            </a:endParaRPr>
          </a:p>
        </p:txBody>
      </p:sp>
      <p:sp>
        <p:nvSpPr>
          <p:cNvPr id="73776" name="Line 332"/>
          <p:cNvSpPr>
            <a:spLocks noChangeShapeType="1"/>
          </p:cNvSpPr>
          <p:nvPr/>
        </p:nvSpPr>
        <p:spPr bwMode="auto">
          <a:xfrm flipV="1">
            <a:off x="3351213" y="3903663"/>
            <a:ext cx="166687" cy="523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3777" name="Text Box 335"/>
          <p:cNvSpPr txBox="1">
            <a:spLocks noChangeArrowheads="1"/>
          </p:cNvSpPr>
          <p:nvPr/>
        </p:nvSpPr>
        <p:spPr bwMode="auto">
          <a:xfrm>
            <a:off x="760413" y="1233488"/>
            <a:ext cx="746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400" b="1" dirty="0">
                <a:latin typeface="微软雅黑" panose="020B0503020204020204" pitchFamily="34" charset="-122"/>
                <a:ea typeface="微软雅黑" panose="020B0503020204020204" pitchFamily="34" charset="-122"/>
              </a:rPr>
              <a:t>两对主机通信：</a:t>
            </a:r>
            <a:r>
              <a:rPr lang="en-US" altLang="zh-CN" sz="2400" b="1" dirty="0">
                <a:solidFill>
                  <a:srgbClr val="FF0000"/>
                </a:solidFill>
                <a:latin typeface="微软雅黑" panose="020B0503020204020204" pitchFamily="34" charset="-122"/>
                <a:ea typeface="微软雅黑" panose="020B0503020204020204" pitchFamily="34" charset="-122"/>
              </a:rPr>
              <a:t>A</a:t>
            </a:r>
            <a:r>
              <a:rPr lang="en-US" altLang="zh-CN" sz="24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dirty="0">
                <a:solidFill>
                  <a:srgbClr val="FF0000"/>
                </a:solidFill>
                <a:latin typeface="微软雅黑" panose="020B0503020204020204" pitchFamily="34" charset="-122"/>
                <a:ea typeface="微软雅黑" panose="020B0503020204020204" pitchFamily="34" charset="-122"/>
              </a:rPr>
              <a:t>E </a:t>
            </a: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B</a:t>
            </a:r>
            <a:r>
              <a:rPr lang="en-US" altLang="zh-CN" sz="2400"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400" b="1" dirty="0">
                <a:solidFill>
                  <a:srgbClr val="FF0000"/>
                </a:solidFill>
                <a:latin typeface="微软雅黑" panose="020B0503020204020204" pitchFamily="34" charset="-122"/>
                <a:ea typeface="微软雅黑" panose="020B0503020204020204" pitchFamily="34" charset="-122"/>
              </a:rPr>
              <a:t>E</a:t>
            </a:r>
            <a:r>
              <a:rPr lang="zh-CN" altLang="en-US" sz="2400" b="1" dirty="0">
                <a:latin typeface="微软雅黑" panose="020B0503020204020204" pitchFamily="34" charset="-122"/>
                <a:ea typeface="微软雅黑" panose="020B0503020204020204" pitchFamily="34" charset="-122"/>
              </a:rPr>
              <a:t>。所有分组长度相同。</a:t>
            </a:r>
          </a:p>
        </p:txBody>
      </p:sp>
      <p:sp>
        <p:nvSpPr>
          <p:cNvPr id="17746" name="Line 338"/>
          <p:cNvSpPr>
            <a:spLocks noChangeShapeType="1"/>
          </p:cNvSpPr>
          <p:nvPr/>
        </p:nvSpPr>
        <p:spPr bwMode="auto">
          <a:xfrm>
            <a:off x="2125663" y="3311525"/>
            <a:ext cx="1173162" cy="296863"/>
          </a:xfrm>
          <a:prstGeom prst="line">
            <a:avLst/>
          </a:prstGeom>
          <a:noFill/>
          <a:ln w="57150">
            <a:solidFill>
              <a:srgbClr val="00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47" name="Line 339"/>
          <p:cNvSpPr>
            <a:spLocks noChangeShapeType="1"/>
          </p:cNvSpPr>
          <p:nvPr/>
        </p:nvSpPr>
        <p:spPr bwMode="auto">
          <a:xfrm>
            <a:off x="3300413" y="3575050"/>
            <a:ext cx="3098800" cy="33338"/>
          </a:xfrm>
          <a:prstGeom prst="line">
            <a:avLst/>
          </a:prstGeom>
          <a:noFill/>
          <a:ln w="57150">
            <a:solidFill>
              <a:srgbClr val="00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49" name="Line 341"/>
          <p:cNvSpPr>
            <a:spLocks noChangeShapeType="1"/>
          </p:cNvSpPr>
          <p:nvPr/>
        </p:nvSpPr>
        <p:spPr bwMode="auto">
          <a:xfrm flipV="1">
            <a:off x="2517775" y="3794125"/>
            <a:ext cx="781050" cy="528638"/>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50" name="Line 342"/>
          <p:cNvSpPr>
            <a:spLocks noChangeShapeType="1"/>
          </p:cNvSpPr>
          <p:nvPr/>
        </p:nvSpPr>
        <p:spPr bwMode="auto">
          <a:xfrm>
            <a:off x="3300413" y="3813175"/>
            <a:ext cx="2879725" cy="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51" name="Line 343"/>
          <p:cNvSpPr>
            <a:spLocks noChangeShapeType="1"/>
          </p:cNvSpPr>
          <p:nvPr/>
        </p:nvSpPr>
        <p:spPr bwMode="auto">
          <a:xfrm flipH="1">
            <a:off x="6045200" y="3794125"/>
            <a:ext cx="134938" cy="11430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52" name="Line 344"/>
          <p:cNvSpPr>
            <a:spLocks noChangeShapeType="1"/>
          </p:cNvSpPr>
          <p:nvPr/>
        </p:nvSpPr>
        <p:spPr bwMode="auto">
          <a:xfrm>
            <a:off x="6045200" y="4959350"/>
            <a:ext cx="622300" cy="62865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53" name="Line 345"/>
          <p:cNvSpPr>
            <a:spLocks noChangeShapeType="1"/>
          </p:cNvSpPr>
          <p:nvPr/>
        </p:nvSpPr>
        <p:spPr bwMode="auto">
          <a:xfrm flipH="1">
            <a:off x="6192838" y="3651250"/>
            <a:ext cx="206375" cy="1223963"/>
          </a:xfrm>
          <a:prstGeom prst="line">
            <a:avLst/>
          </a:prstGeom>
          <a:noFill/>
          <a:ln w="57150">
            <a:solidFill>
              <a:srgbClr val="00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54" name="Line 346"/>
          <p:cNvSpPr>
            <a:spLocks noChangeShapeType="1"/>
          </p:cNvSpPr>
          <p:nvPr/>
        </p:nvSpPr>
        <p:spPr bwMode="auto">
          <a:xfrm>
            <a:off x="6213475" y="4891088"/>
            <a:ext cx="454025" cy="763587"/>
          </a:xfrm>
          <a:prstGeom prst="line">
            <a:avLst/>
          </a:prstGeom>
          <a:noFill/>
          <a:ln w="57150">
            <a:solidFill>
              <a:srgbClr val="00CC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755" name="AutoShape 347"/>
          <p:cNvSpPr>
            <a:spLocks noChangeArrowheads="1"/>
          </p:cNvSpPr>
          <p:nvPr/>
        </p:nvSpPr>
        <p:spPr bwMode="auto">
          <a:xfrm>
            <a:off x="4340225" y="1808161"/>
            <a:ext cx="4591050" cy="1069976"/>
          </a:xfrm>
          <a:prstGeom prst="wedgeRoundRectCallout">
            <a:avLst>
              <a:gd name="adj1" fmla="val -33557"/>
              <a:gd name="adj2" fmla="val 88189"/>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000" b="1" dirty="0">
                <a:solidFill>
                  <a:schemeClr val="hlink"/>
                </a:solidFill>
                <a:latin typeface="微软雅黑" panose="020B0503020204020204" pitchFamily="34" charset="-122"/>
                <a:ea typeface="微软雅黑" panose="020B0503020204020204" pitchFamily="34" charset="-122"/>
              </a:rPr>
              <a:t>统计</a:t>
            </a:r>
            <a:r>
              <a:rPr lang="zh-CN" altLang="en-US" sz="2000" b="1" dirty="0" smtClean="0">
                <a:solidFill>
                  <a:schemeClr val="hlink"/>
                </a:solidFill>
                <a:latin typeface="微软雅黑" panose="020B0503020204020204" pitchFamily="34" charset="-122"/>
                <a:ea typeface="微软雅黑" panose="020B0503020204020204" pitchFamily="34" charset="-122"/>
              </a:rPr>
              <a:t>复用（</a:t>
            </a:r>
            <a:r>
              <a:rPr lang="en-US" altLang="zh-CN" sz="2000" b="1" dirty="0" smtClean="0">
                <a:solidFill>
                  <a:schemeClr val="hlink"/>
                </a:solidFill>
                <a:latin typeface="微软雅黑" panose="020B0503020204020204" pitchFamily="34" charset="-122"/>
                <a:ea typeface="微软雅黑" panose="020B0503020204020204" pitchFamily="34" charset="-122"/>
              </a:rPr>
              <a:t>statistical multiplexing</a:t>
            </a:r>
            <a:r>
              <a:rPr lang="zh-CN" altLang="en-US" sz="2000" b="1" dirty="0" smtClean="0">
                <a:solidFill>
                  <a:schemeClr val="hlink"/>
                </a:solidFill>
                <a:latin typeface="微软雅黑" panose="020B0503020204020204" pitchFamily="34" charset="-122"/>
                <a:ea typeface="微软雅黑" panose="020B0503020204020204" pitchFamily="34" charset="-122"/>
              </a:rPr>
              <a:t>）：</a:t>
            </a:r>
            <a:r>
              <a:rPr lang="zh-CN" altLang="en-US" sz="2000" b="1" dirty="0">
                <a:solidFill>
                  <a:schemeClr val="hlink"/>
                </a:solidFill>
                <a:latin typeface="微软雅黑" panose="020B0503020204020204" pitchFamily="34" charset="-122"/>
                <a:ea typeface="微软雅黑" panose="020B0503020204020204" pitchFamily="34" charset="-122"/>
              </a:rPr>
              <a:t>按需分配资源</a:t>
            </a:r>
            <a:r>
              <a:rPr lang="zh-CN" altLang="en-US" sz="2000" b="1" dirty="0" smtClean="0">
                <a:solidFill>
                  <a:schemeClr val="hlink"/>
                </a:solidFill>
                <a:latin typeface="微软雅黑" panose="020B0503020204020204" pitchFamily="34" charset="-122"/>
                <a:ea typeface="微软雅黑" panose="020B0503020204020204" pitchFamily="34" charset="-122"/>
              </a:rPr>
              <a:t>。如</a:t>
            </a:r>
            <a:r>
              <a:rPr lang="en-US" altLang="zh-CN" sz="2000" b="1" dirty="0">
                <a:solidFill>
                  <a:schemeClr val="hlink"/>
                </a:solidFill>
                <a:latin typeface="微软雅黑" panose="020B0503020204020204" pitchFamily="34" charset="-122"/>
                <a:ea typeface="微软雅黑" panose="020B0503020204020204" pitchFamily="34" charset="-122"/>
              </a:rPr>
              <a:t>A </a:t>
            </a:r>
            <a:r>
              <a:rPr lang="zh-CN" altLang="en-US" sz="2000" b="1" dirty="0">
                <a:solidFill>
                  <a:schemeClr val="hlink"/>
                </a:solidFill>
                <a:latin typeface="微软雅黑" panose="020B0503020204020204" pitchFamily="34" charset="-122"/>
                <a:ea typeface="微软雅黑" panose="020B0503020204020204" pitchFamily="34" charset="-122"/>
              </a:rPr>
              <a:t>和 </a:t>
            </a:r>
            <a:r>
              <a:rPr lang="en-US" altLang="zh-CN" sz="2000" b="1" dirty="0">
                <a:solidFill>
                  <a:schemeClr val="hlink"/>
                </a:solidFill>
                <a:latin typeface="微软雅黑" panose="020B0503020204020204" pitchFamily="34" charset="-122"/>
                <a:ea typeface="微软雅黑" panose="020B0503020204020204" pitchFamily="34" charset="-122"/>
              </a:rPr>
              <a:t>B </a:t>
            </a:r>
            <a:r>
              <a:rPr lang="zh-CN" altLang="en-US" sz="2000" b="1" dirty="0">
                <a:solidFill>
                  <a:schemeClr val="hlink"/>
                </a:solidFill>
                <a:latin typeface="微软雅黑" panose="020B0503020204020204" pitchFamily="34" charset="-122"/>
                <a:ea typeface="微软雅黑" panose="020B0503020204020204" pitchFamily="34" charset="-122"/>
              </a:rPr>
              <a:t>分组没有固定的顺序。</a:t>
            </a:r>
          </a:p>
        </p:txBody>
      </p:sp>
      <p:sp>
        <p:nvSpPr>
          <p:cNvPr id="73787" name="AutoShape 348">
            <a:hlinkClick r:id="" action="ppaction://hlinkshowjump?jump=nextslide" highlightClick="1"/>
          </p:cNvPr>
          <p:cNvSpPr>
            <a:spLocks noChangeArrowheads="1"/>
          </p:cNvSpPr>
          <p:nvPr/>
        </p:nvSpPr>
        <p:spPr bwMode="auto">
          <a:xfrm>
            <a:off x="7556500" y="6202363"/>
            <a:ext cx="554038" cy="41433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000" b="1">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746"/>
                                        </p:tgtEl>
                                        <p:attrNameLst>
                                          <p:attrName>style.visibility</p:attrName>
                                        </p:attrNameLst>
                                      </p:cBhvr>
                                      <p:to>
                                        <p:strVal val="visible"/>
                                      </p:to>
                                    </p:set>
                                    <p:animEffect transition="in" filter="wipe(left)">
                                      <p:cBhvr>
                                        <p:cTn id="7" dur="500"/>
                                        <p:tgtEl>
                                          <p:spTgt spid="1774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747"/>
                                        </p:tgtEl>
                                        <p:attrNameLst>
                                          <p:attrName>style.visibility</p:attrName>
                                        </p:attrNameLst>
                                      </p:cBhvr>
                                      <p:to>
                                        <p:strVal val="visible"/>
                                      </p:to>
                                    </p:set>
                                    <p:animEffect transition="in" filter="wipe(left)">
                                      <p:cBhvr>
                                        <p:cTn id="11" dur="500"/>
                                        <p:tgtEl>
                                          <p:spTgt spid="17747"/>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7753"/>
                                        </p:tgtEl>
                                        <p:attrNameLst>
                                          <p:attrName>style.visibility</p:attrName>
                                        </p:attrNameLst>
                                      </p:cBhvr>
                                      <p:to>
                                        <p:strVal val="visible"/>
                                      </p:to>
                                    </p:set>
                                    <p:animEffect transition="in" filter="wipe(up)">
                                      <p:cBhvr>
                                        <p:cTn id="15" dur="500"/>
                                        <p:tgtEl>
                                          <p:spTgt spid="17753"/>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7754"/>
                                        </p:tgtEl>
                                        <p:attrNameLst>
                                          <p:attrName>style.visibility</p:attrName>
                                        </p:attrNameLst>
                                      </p:cBhvr>
                                      <p:to>
                                        <p:strVal val="visible"/>
                                      </p:to>
                                    </p:set>
                                    <p:animEffect transition="in" filter="wipe(up)">
                                      <p:cBhvr>
                                        <p:cTn id="19" dur="500"/>
                                        <p:tgtEl>
                                          <p:spTgt spid="1775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7749"/>
                                        </p:tgtEl>
                                        <p:attrNameLst>
                                          <p:attrName>style.visibility</p:attrName>
                                        </p:attrNameLst>
                                      </p:cBhvr>
                                      <p:to>
                                        <p:strVal val="visible"/>
                                      </p:to>
                                    </p:set>
                                    <p:animEffect transition="in" filter="wipe(down)">
                                      <p:cBhvr>
                                        <p:cTn id="24" dur="500"/>
                                        <p:tgtEl>
                                          <p:spTgt spid="17749"/>
                                        </p:tgtEl>
                                      </p:cBhvr>
                                    </p:animEffect>
                                  </p:childTnLst>
                                </p:cTn>
                              </p:par>
                            </p:childTnLst>
                          </p:cTn>
                        </p:par>
                        <p:par>
                          <p:cTn id="25" fill="hold" nodeType="afterGroup">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7750"/>
                                        </p:tgtEl>
                                        <p:attrNameLst>
                                          <p:attrName>style.visibility</p:attrName>
                                        </p:attrNameLst>
                                      </p:cBhvr>
                                      <p:to>
                                        <p:strVal val="visible"/>
                                      </p:to>
                                    </p:set>
                                    <p:animEffect transition="in" filter="wipe(left)">
                                      <p:cBhvr>
                                        <p:cTn id="28" dur="500"/>
                                        <p:tgtEl>
                                          <p:spTgt spid="17750"/>
                                        </p:tgtEl>
                                      </p:cBhvr>
                                    </p:animEffect>
                                  </p:childTnLst>
                                </p:cTn>
                              </p:par>
                            </p:childTnLst>
                          </p:cTn>
                        </p:par>
                        <p:par>
                          <p:cTn id="29" fill="hold" nodeType="afterGroup">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17751"/>
                                        </p:tgtEl>
                                        <p:attrNameLst>
                                          <p:attrName>style.visibility</p:attrName>
                                        </p:attrNameLst>
                                      </p:cBhvr>
                                      <p:to>
                                        <p:strVal val="visible"/>
                                      </p:to>
                                    </p:set>
                                    <p:animEffect transition="in" filter="wipe(up)">
                                      <p:cBhvr>
                                        <p:cTn id="32" dur="500"/>
                                        <p:tgtEl>
                                          <p:spTgt spid="17751"/>
                                        </p:tgtEl>
                                      </p:cBhvr>
                                    </p:animEffect>
                                  </p:childTnLst>
                                </p:cTn>
                              </p:par>
                            </p:childTnLst>
                          </p:cTn>
                        </p:par>
                        <p:par>
                          <p:cTn id="33" fill="hold" nodeType="afterGroup">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17752"/>
                                        </p:tgtEl>
                                        <p:attrNameLst>
                                          <p:attrName>style.visibility</p:attrName>
                                        </p:attrNameLst>
                                      </p:cBhvr>
                                      <p:to>
                                        <p:strVal val="visible"/>
                                      </p:to>
                                    </p:set>
                                    <p:animEffect transition="in" filter="wipe(up)">
                                      <p:cBhvr>
                                        <p:cTn id="36" dur="500"/>
                                        <p:tgtEl>
                                          <p:spTgt spid="1775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7755"/>
                                        </p:tgtEl>
                                        <p:attrNameLst>
                                          <p:attrName>style.visibility</p:attrName>
                                        </p:attrNameLst>
                                      </p:cBhvr>
                                      <p:to>
                                        <p:strVal val="visible"/>
                                      </p:to>
                                    </p:set>
                                    <p:animEffect transition="in" filter="dissolve">
                                      <p:cBhvr>
                                        <p:cTn id="41" dur="500"/>
                                        <p:tgtEl>
                                          <p:spTgt spid="17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46" grpId="0" animBg="1"/>
      <p:bldP spid="17747" grpId="0" animBg="1"/>
      <p:bldP spid="17749" grpId="0" animBg="1"/>
      <p:bldP spid="17750" grpId="0" animBg="1"/>
      <p:bldP spid="17751" grpId="0" animBg="1"/>
      <p:bldP spid="17752" grpId="0" animBg="1"/>
      <p:bldP spid="17753" grpId="0" animBg="1"/>
      <p:bldP spid="17754" grpId="0" animBg="1"/>
      <p:bldP spid="1775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8AFA44B7-0345-448A-9977-CF1C3B34FB6F}"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64</a:t>
            </a:fld>
            <a:endParaRPr lang="en-US" altLang="zh-CN" sz="1400" smtClean="0">
              <a:latin typeface="微软雅黑" panose="020B0503020204020204" pitchFamily="34" charset="-122"/>
              <a:ea typeface="微软雅黑" panose="020B0503020204020204" pitchFamily="34" charset="-122"/>
            </a:endParaRPr>
          </a:p>
        </p:txBody>
      </p:sp>
      <p:sp>
        <p:nvSpPr>
          <p:cNvPr id="265218" name="Rectangle 2"/>
          <p:cNvSpPr>
            <a:spLocks noGrp="1" noChangeArrowheads="1"/>
          </p:cNvSpPr>
          <p:nvPr>
            <p:ph type="title"/>
          </p:nvPr>
        </p:nvSpPr>
        <p:spPr>
          <a:xfrm>
            <a:off x="533400" y="411163"/>
            <a:ext cx="8397875" cy="831850"/>
          </a:xfrm>
        </p:spPr>
        <p:txBody>
          <a:bodyPr/>
          <a:lstStyle/>
          <a:p>
            <a:pPr>
              <a:defRPr/>
            </a:pPr>
            <a:r>
              <a:rPr lang="zh-CN" altLang="en-US" sz="3200" dirty="0">
                <a:solidFill>
                  <a:srgbClr val="008000"/>
                </a:solidFill>
              </a:rPr>
              <a:t>例：发送一个文件的时间</a:t>
            </a:r>
          </a:p>
        </p:txBody>
      </p:sp>
      <p:sp>
        <p:nvSpPr>
          <p:cNvPr id="265219" name="Rectangle 3"/>
          <p:cNvSpPr>
            <a:spLocks noGrp="1" noChangeArrowheads="1"/>
          </p:cNvSpPr>
          <p:nvPr>
            <p:ph type="body" idx="1"/>
          </p:nvPr>
        </p:nvSpPr>
        <p:spPr>
          <a:xfrm>
            <a:off x="533400" y="1398588"/>
            <a:ext cx="8267700" cy="2646362"/>
          </a:xfrm>
        </p:spPr>
        <p:txBody>
          <a:bodyPr/>
          <a:lstStyle/>
          <a:p>
            <a:pPr eaLnBrk="1">
              <a:lnSpc>
                <a:spcPct val="115000"/>
              </a:lnSpc>
            </a:pPr>
            <a:r>
              <a:rPr lang="zh-CN" altLang="en-US" b="1" dirty="0" smtClean="0"/>
              <a:t>设两台主机之间有</a:t>
            </a:r>
            <a:r>
              <a:rPr lang="en-US" altLang="zh-CN" b="1" dirty="0" smtClean="0">
                <a:solidFill>
                  <a:srgbClr val="FF0000"/>
                </a:solidFill>
              </a:rPr>
              <a:t>Q</a:t>
            </a:r>
            <a:r>
              <a:rPr lang="zh-CN" altLang="en-US" b="1" dirty="0" smtClean="0"/>
              <a:t>段链路，每条速率是</a:t>
            </a:r>
            <a:r>
              <a:rPr lang="en-US" altLang="zh-CN" b="1" dirty="0" err="1" smtClean="0">
                <a:solidFill>
                  <a:srgbClr val="FF0000"/>
                </a:solidFill>
              </a:rPr>
              <a:t>Rbit</a:t>
            </a:r>
            <a:r>
              <a:rPr lang="en-US" altLang="zh-CN" b="1" dirty="0" smtClean="0">
                <a:solidFill>
                  <a:srgbClr val="FF0000"/>
                </a:solidFill>
              </a:rPr>
              <a:t>/s</a:t>
            </a:r>
            <a:r>
              <a:rPr lang="zh-CN" altLang="en-US" b="1" dirty="0" smtClean="0"/>
              <a:t>，分组长</a:t>
            </a:r>
            <a:r>
              <a:rPr lang="en-US" altLang="zh-CN" b="1" dirty="0" err="1" smtClean="0">
                <a:solidFill>
                  <a:srgbClr val="FF0000"/>
                </a:solidFill>
              </a:rPr>
              <a:t>Lbit</a:t>
            </a:r>
            <a:r>
              <a:rPr lang="zh-CN" altLang="en-US" b="1" dirty="0" smtClean="0"/>
              <a:t>，忽略排队时延和端到端传播时延。</a:t>
            </a:r>
          </a:p>
          <a:p>
            <a:pPr lvl="1" eaLnBrk="1">
              <a:lnSpc>
                <a:spcPct val="115000"/>
              </a:lnSpc>
            </a:pPr>
            <a:r>
              <a:rPr lang="zh-CN" altLang="en-US" b="1" dirty="0" smtClean="0"/>
              <a:t>每条链路传输时间 ：</a:t>
            </a:r>
            <a:r>
              <a:rPr lang="en-US" altLang="zh-CN" b="1" dirty="0" smtClean="0">
                <a:solidFill>
                  <a:srgbClr val="FF0000"/>
                </a:solidFill>
              </a:rPr>
              <a:t>L/R s</a:t>
            </a:r>
            <a:endParaRPr lang="zh-CN" altLang="en-US" b="1" dirty="0" smtClean="0">
              <a:solidFill>
                <a:srgbClr val="FF0000"/>
              </a:solidFill>
            </a:endParaRPr>
          </a:p>
          <a:p>
            <a:pPr lvl="1" eaLnBrk="1">
              <a:lnSpc>
                <a:spcPct val="115000"/>
              </a:lnSpc>
            </a:pPr>
            <a:r>
              <a:rPr lang="zh-CN" altLang="en-US" b="1" dirty="0" smtClean="0"/>
              <a:t>经过中间路由器存储转发</a:t>
            </a:r>
            <a:r>
              <a:rPr lang="en-US" altLang="zh-CN" b="1" dirty="0" smtClean="0">
                <a:solidFill>
                  <a:srgbClr val="FF0000"/>
                </a:solidFill>
              </a:rPr>
              <a:t>Q-1</a:t>
            </a:r>
            <a:r>
              <a:rPr lang="zh-CN" altLang="en-US" b="1" dirty="0" smtClean="0"/>
              <a:t>次到目的地。</a:t>
            </a:r>
          </a:p>
          <a:p>
            <a:pPr lvl="1" eaLnBrk="1">
              <a:lnSpc>
                <a:spcPct val="115000"/>
              </a:lnSpc>
            </a:pPr>
            <a:r>
              <a:rPr lang="zh-CN" altLang="en-US" b="1" dirty="0" smtClean="0"/>
              <a:t>总时延：</a:t>
            </a:r>
            <a:r>
              <a:rPr lang="en-US" altLang="zh-CN" b="1" dirty="0" smtClean="0">
                <a:solidFill>
                  <a:srgbClr val="FF0000"/>
                </a:solidFill>
              </a:rPr>
              <a:t>Q L/R s</a:t>
            </a:r>
            <a:r>
              <a:rPr lang="en-US" altLang="zh-CN" b="1" dirty="0" smtClean="0"/>
              <a:t> </a:t>
            </a:r>
            <a:endParaRPr lang="zh-CN" altLang="en-US" b="1" dirty="0" smtClean="0"/>
          </a:p>
        </p:txBody>
      </p:sp>
      <p:sp>
        <p:nvSpPr>
          <p:cNvPr id="265256" name="AutoShape 40"/>
          <p:cNvSpPr>
            <a:spLocks/>
          </p:cNvSpPr>
          <p:nvPr/>
        </p:nvSpPr>
        <p:spPr bwMode="auto">
          <a:xfrm rot="-5400000">
            <a:off x="5041901" y="2755900"/>
            <a:ext cx="425450" cy="5127625"/>
          </a:xfrm>
          <a:prstGeom prst="leftBrace">
            <a:avLst>
              <a:gd name="adj1" fmla="val 100435"/>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265257" name="Text Box 41"/>
          <p:cNvSpPr txBox="1">
            <a:spLocks noChangeArrowheads="1"/>
          </p:cNvSpPr>
          <p:nvPr/>
        </p:nvSpPr>
        <p:spPr bwMode="auto">
          <a:xfrm>
            <a:off x="4425950" y="5776913"/>
            <a:ext cx="1552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en-US" altLang="zh-CN" sz="2400" b="1">
                <a:solidFill>
                  <a:srgbClr val="FF0000"/>
                </a:solidFill>
                <a:latin typeface="微软雅黑" panose="020B0503020204020204" pitchFamily="34" charset="-122"/>
                <a:ea typeface="微软雅黑" panose="020B0503020204020204" pitchFamily="34" charset="-122"/>
              </a:rPr>
              <a:t>Q L/R</a:t>
            </a:r>
            <a:r>
              <a:rPr lang="en-US" altLang="zh-CN" sz="2400">
                <a:solidFill>
                  <a:srgbClr val="FF0000"/>
                </a:solidFill>
                <a:latin typeface="微软雅黑" panose="020B0503020204020204" pitchFamily="34" charset="-122"/>
                <a:ea typeface="微软雅黑" panose="020B0503020204020204" pitchFamily="34" charset="-122"/>
              </a:rPr>
              <a:t> s</a:t>
            </a:r>
            <a:endParaRPr lang="zh-CN" altLang="en-US" sz="2400">
              <a:solidFill>
                <a:srgbClr val="FF0000"/>
              </a:solidFill>
              <a:latin typeface="微软雅黑" panose="020B0503020204020204" pitchFamily="34" charset="-122"/>
              <a:ea typeface="微软雅黑" panose="020B0503020204020204" pitchFamily="34" charset="-122"/>
            </a:endParaRPr>
          </a:p>
        </p:txBody>
      </p:sp>
      <p:grpSp>
        <p:nvGrpSpPr>
          <p:cNvPr id="265277" name="Group 61"/>
          <p:cNvGrpSpPr>
            <a:grpSpLocks/>
          </p:cNvGrpSpPr>
          <p:nvPr/>
        </p:nvGrpSpPr>
        <p:grpSpPr bwMode="auto">
          <a:xfrm>
            <a:off x="2044700" y="4389438"/>
            <a:ext cx="6261100" cy="803275"/>
            <a:chOff x="1288" y="2765"/>
            <a:chExt cx="3944" cy="506"/>
          </a:xfrm>
        </p:grpSpPr>
        <p:sp>
          <p:nvSpPr>
            <p:cNvPr id="75785" name="Line 58"/>
            <p:cNvSpPr>
              <a:spLocks noChangeShapeType="1"/>
            </p:cNvSpPr>
            <p:nvPr/>
          </p:nvSpPr>
          <p:spPr bwMode="auto">
            <a:xfrm>
              <a:off x="3880" y="2993"/>
              <a:ext cx="1120" cy="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5786" name="Line 5"/>
            <p:cNvSpPr>
              <a:spLocks noChangeShapeType="1"/>
            </p:cNvSpPr>
            <p:nvPr/>
          </p:nvSpPr>
          <p:spPr bwMode="auto">
            <a:xfrm>
              <a:off x="1665" y="2993"/>
              <a:ext cx="1950"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aphicFrame>
          <p:nvGraphicFramePr>
            <p:cNvPr id="75787" name="Object 6"/>
            <p:cNvGraphicFramePr>
              <a:graphicFrameLocks noChangeAspect="1"/>
            </p:cNvGraphicFramePr>
            <p:nvPr/>
          </p:nvGraphicFramePr>
          <p:xfrm>
            <a:off x="1288" y="2765"/>
            <a:ext cx="407" cy="336"/>
          </p:xfrm>
          <a:graphic>
            <a:graphicData uri="http://schemas.openxmlformats.org/presentationml/2006/ole">
              <mc:AlternateContent xmlns:mc="http://schemas.openxmlformats.org/markup-compatibility/2006">
                <mc:Choice xmlns:v="urn:schemas-microsoft-com:vml" Requires="v">
                  <p:oleObj spid="_x0000_s76003" name="Clip" r:id="rId3" imgW="1307263" imgH="1084139" progId="MS_ClipArt_Gallery.2">
                    <p:embed/>
                  </p:oleObj>
                </mc:Choice>
                <mc:Fallback>
                  <p:oleObj name="Clip" r:id="rId3"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 y="2765"/>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5788" name="Group 8"/>
            <p:cNvGrpSpPr>
              <a:grpSpLocks/>
            </p:cNvGrpSpPr>
            <p:nvPr/>
          </p:nvGrpSpPr>
          <p:grpSpPr bwMode="auto">
            <a:xfrm>
              <a:off x="2146" y="2887"/>
              <a:ext cx="358" cy="179"/>
              <a:chOff x="3824" y="1838"/>
              <a:chExt cx="358" cy="179"/>
            </a:xfrm>
          </p:grpSpPr>
          <p:sp>
            <p:nvSpPr>
              <p:cNvPr id="75824" name="Oval 9"/>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5825" name="Line 10"/>
              <p:cNvSpPr>
                <a:spLocks noChangeShapeType="1"/>
              </p:cNvSpPr>
              <p:nvPr/>
            </p:nvSpPr>
            <p:spPr bwMode="auto">
              <a:xfrm>
                <a:off x="3827" y="1910"/>
                <a:ext cx="0" cy="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26" name="Line 11"/>
              <p:cNvSpPr>
                <a:spLocks noChangeShapeType="1"/>
              </p:cNvSpPr>
              <p:nvPr/>
            </p:nvSpPr>
            <p:spPr bwMode="auto">
              <a:xfrm>
                <a:off x="4182" y="1910"/>
                <a:ext cx="0" cy="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27" name="Rectangle 12"/>
              <p:cNvSpPr>
                <a:spLocks noChangeArrowheads="1"/>
              </p:cNvSpPr>
              <p:nvPr/>
            </p:nvSpPr>
            <p:spPr bwMode="auto">
              <a:xfrm>
                <a:off x="3827" y="1910"/>
                <a:ext cx="352" cy="6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5828" name="Oval 13"/>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solidFill>
                    <a:srgbClr val="FFFF00"/>
                  </a:solidFill>
                  <a:latin typeface="微软雅黑" panose="020B0503020204020204" pitchFamily="34" charset="-122"/>
                  <a:ea typeface="微软雅黑" panose="020B0503020204020204" pitchFamily="34" charset="-122"/>
                </a:endParaRPr>
              </a:p>
            </p:txBody>
          </p:sp>
          <p:grpSp>
            <p:nvGrpSpPr>
              <p:cNvPr id="75829" name="Group 14"/>
              <p:cNvGrpSpPr>
                <a:grpSpLocks/>
              </p:cNvGrpSpPr>
              <p:nvPr/>
            </p:nvGrpSpPr>
            <p:grpSpPr bwMode="auto">
              <a:xfrm>
                <a:off x="3910" y="1864"/>
                <a:ext cx="176" cy="67"/>
                <a:chOff x="2848" y="848"/>
                <a:chExt cx="140" cy="98"/>
              </a:xfrm>
            </p:grpSpPr>
            <p:sp>
              <p:nvSpPr>
                <p:cNvPr id="75834" name="Line 1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35" name="Line 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36" name="Line 1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75830" name="Group 18"/>
              <p:cNvGrpSpPr>
                <a:grpSpLocks/>
              </p:cNvGrpSpPr>
              <p:nvPr/>
            </p:nvGrpSpPr>
            <p:grpSpPr bwMode="auto">
              <a:xfrm flipV="1">
                <a:off x="3910" y="1863"/>
                <a:ext cx="176" cy="67"/>
                <a:chOff x="2848" y="848"/>
                <a:chExt cx="140" cy="98"/>
              </a:xfrm>
            </p:grpSpPr>
            <p:sp>
              <p:nvSpPr>
                <p:cNvPr id="75831" name="Line 1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32" name="Line 2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33" name="Line 2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grpSp>
          <p:nvGrpSpPr>
            <p:cNvPr id="75789" name="Group 22"/>
            <p:cNvGrpSpPr>
              <a:grpSpLocks/>
            </p:cNvGrpSpPr>
            <p:nvPr/>
          </p:nvGrpSpPr>
          <p:grpSpPr bwMode="auto">
            <a:xfrm>
              <a:off x="2855" y="2886"/>
              <a:ext cx="358" cy="179"/>
              <a:chOff x="3824" y="1838"/>
              <a:chExt cx="358" cy="179"/>
            </a:xfrm>
          </p:grpSpPr>
          <p:sp>
            <p:nvSpPr>
              <p:cNvPr id="75811" name="Oval 23"/>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5812" name="Line 24"/>
              <p:cNvSpPr>
                <a:spLocks noChangeShapeType="1"/>
              </p:cNvSpPr>
              <p:nvPr/>
            </p:nvSpPr>
            <p:spPr bwMode="auto">
              <a:xfrm>
                <a:off x="3827" y="1910"/>
                <a:ext cx="0" cy="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13" name="Line 25"/>
              <p:cNvSpPr>
                <a:spLocks noChangeShapeType="1"/>
              </p:cNvSpPr>
              <p:nvPr/>
            </p:nvSpPr>
            <p:spPr bwMode="auto">
              <a:xfrm>
                <a:off x="4182" y="1910"/>
                <a:ext cx="0" cy="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14" name="Rectangle 26"/>
              <p:cNvSpPr>
                <a:spLocks noChangeArrowheads="1"/>
              </p:cNvSpPr>
              <p:nvPr/>
            </p:nvSpPr>
            <p:spPr bwMode="auto">
              <a:xfrm>
                <a:off x="3827" y="1910"/>
                <a:ext cx="352" cy="6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5815" name="Oval 27"/>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solidFill>
                    <a:srgbClr val="FFFF00"/>
                  </a:solidFill>
                  <a:latin typeface="微软雅黑" panose="020B0503020204020204" pitchFamily="34" charset="-122"/>
                  <a:ea typeface="微软雅黑" panose="020B0503020204020204" pitchFamily="34" charset="-122"/>
                </a:endParaRPr>
              </a:p>
            </p:txBody>
          </p:sp>
          <p:grpSp>
            <p:nvGrpSpPr>
              <p:cNvPr id="75816" name="Group 28"/>
              <p:cNvGrpSpPr>
                <a:grpSpLocks/>
              </p:cNvGrpSpPr>
              <p:nvPr/>
            </p:nvGrpSpPr>
            <p:grpSpPr bwMode="auto">
              <a:xfrm>
                <a:off x="3910" y="1864"/>
                <a:ext cx="176" cy="67"/>
                <a:chOff x="2848" y="848"/>
                <a:chExt cx="140" cy="98"/>
              </a:xfrm>
            </p:grpSpPr>
            <p:sp>
              <p:nvSpPr>
                <p:cNvPr id="75821" name="Line 2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22" name="Line 3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23" name="Line 3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75817" name="Group 32"/>
              <p:cNvGrpSpPr>
                <a:grpSpLocks/>
              </p:cNvGrpSpPr>
              <p:nvPr/>
            </p:nvGrpSpPr>
            <p:grpSpPr bwMode="auto">
              <a:xfrm flipV="1">
                <a:off x="3910" y="1863"/>
                <a:ext cx="176" cy="67"/>
                <a:chOff x="2848" y="848"/>
                <a:chExt cx="140" cy="98"/>
              </a:xfrm>
            </p:grpSpPr>
            <p:sp>
              <p:nvSpPr>
                <p:cNvPr id="75818" name="Line 3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19" name="Line 3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20" name="Line 3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
          <p:nvSpPr>
            <p:cNvPr id="75790" name="Text Box 36"/>
            <p:cNvSpPr txBox="1">
              <a:spLocks noChangeArrowheads="1"/>
            </p:cNvSpPr>
            <p:nvPr/>
          </p:nvSpPr>
          <p:spPr bwMode="auto">
            <a:xfrm>
              <a:off x="1795" y="2977"/>
              <a:ext cx="2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微软雅黑" panose="020B0503020204020204" pitchFamily="34" charset="-122"/>
                  <a:ea typeface="微软雅黑" panose="020B0503020204020204" pitchFamily="34" charset="-122"/>
                </a:rPr>
                <a:t>R</a:t>
              </a:r>
              <a:endParaRPr lang="en-US" altLang="zh-CN" sz="2400">
                <a:latin typeface="微软雅黑" panose="020B0503020204020204" pitchFamily="34" charset="-122"/>
                <a:ea typeface="微软雅黑" panose="020B0503020204020204" pitchFamily="34" charset="-122"/>
              </a:endParaRPr>
            </a:p>
          </p:txBody>
        </p:sp>
        <p:sp>
          <p:nvSpPr>
            <p:cNvPr id="75791" name="Text Box 37"/>
            <p:cNvSpPr txBox="1">
              <a:spLocks noChangeArrowheads="1"/>
            </p:cNvSpPr>
            <p:nvPr/>
          </p:nvSpPr>
          <p:spPr bwMode="auto">
            <a:xfrm>
              <a:off x="2534" y="2967"/>
              <a:ext cx="2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微软雅黑" panose="020B0503020204020204" pitchFamily="34" charset="-122"/>
                  <a:ea typeface="微软雅黑" panose="020B0503020204020204" pitchFamily="34" charset="-122"/>
                </a:rPr>
                <a:t>R</a:t>
              </a:r>
              <a:endParaRPr lang="en-US" altLang="zh-CN" sz="2400">
                <a:latin typeface="微软雅黑" panose="020B0503020204020204" pitchFamily="34" charset="-122"/>
                <a:ea typeface="微软雅黑" panose="020B0503020204020204" pitchFamily="34" charset="-122"/>
              </a:endParaRPr>
            </a:p>
          </p:txBody>
        </p:sp>
        <p:sp>
          <p:nvSpPr>
            <p:cNvPr id="75792" name="Text Box 38"/>
            <p:cNvSpPr txBox="1">
              <a:spLocks noChangeArrowheads="1"/>
            </p:cNvSpPr>
            <p:nvPr/>
          </p:nvSpPr>
          <p:spPr bwMode="auto">
            <a:xfrm>
              <a:off x="3277" y="2971"/>
              <a:ext cx="2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微软雅黑" panose="020B0503020204020204" pitchFamily="34" charset="-122"/>
                  <a:ea typeface="微软雅黑" panose="020B0503020204020204" pitchFamily="34" charset="-122"/>
                </a:rPr>
                <a:t>R</a:t>
              </a:r>
              <a:endParaRPr lang="en-US" altLang="zh-CN" sz="2400">
                <a:latin typeface="微软雅黑" panose="020B0503020204020204" pitchFamily="34" charset="-122"/>
                <a:ea typeface="微软雅黑" panose="020B0503020204020204" pitchFamily="34" charset="-122"/>
              </a:endParaRPr>
            </a:p>
          </p:txBody>
        </p:sp>
        <p:sp>
          <p:nvSpPr>
            <p:cNvPr id="75793" name="Rectangle 39"/>
            <p:cNvSpPr>
              <a:spLocks noChangeArrowheads="1"/>
            </p:cNvSpPr>
            <p:nvPr/>
          </p:nvSpPr>
          <p:spPr bwMode="auto">
            <a:xfrm>
              <a:off x="1560" y="2773"/>
              <a:ext cx="306" cy="18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2000">
                  <a:latin typeface="微软雅黑" panose="020B0503020204020204" pitchFamily="34" charset="-122"/>
                  <a:ea typeface="微软雅黑" panose="020B0503020204020204" pitchFamily="34" charset="-122"/>
                </a:rPr>
                <a:t>L</a:t>
              </a:r>
              <a:endParaRPr lang="en-US" altLang="zh-CN" sz="2400">
                <a:latin typeface="微软雅黑" panose="020B0503020204020204" pitchFamily="34" charset="-122"/>
                <a:ea typeface="微软雅黑" panose="020B0503020204020204" pitchFamily="34" charset="-122"/>
              </a:endParaRPr>
            </a:p>
          </p:txBody>
        </p:sp>
        <p:graphicFrame>
          <p:nvGraphicFramePr>
            <p:cNvPr id="75794" name="Object 42"/>
            <p:cNvGraphicFramePr>
              <a:graphicFrameLocks noChangeAspect="1"/>
            </p:cNvGraphicFramePr>
            <p:nvPr/>
          </p:nvGraphicFramePr>
          <p:xfrm>
            <a:off x="4825" y="2834"/>
            <a:ext cx="407" cy="336"/>
          </p:xfrm>
          <a:graphic>
            <a:graphicData uri="http://schemas.openxmlformats.org/presentationml/2006/ole">
              <mc:AlternateContent xmlns:mc="http://schemas.openxmlformats.org/markup-compatibility/2006">
                <mc:Choice xmlns:v="urn:schemas-microsoft-com:vml" Requires="v">
                  <p:oleObj spid="_x0000_s76004" name="Clip" r:id="rId5" imgW="1307263" imgH="1084139" progId="MS_ClipArt_Gallery.2">
                    <p:embed/>
                  </p:oleObj>
                </mc:Choice>
                <mc:Fallback>
                  <p:oleObj name="Clip" r:id="rId5" imgW="1307263" imgH="1084139" progId="MS_ClipArt_Gallery.2">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 y="2834"/>
                          <a:ext cx="40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5795" name="Group 43"/>
            <p:cNvGrpSpPr>
              <a:grpSpLocks/>
            </p:cNvGrpSpPr>
            <p:nvPr/>
          </p:nvGrpSpPr>
          <p:grpSpPr bwMode="auto">
            <a:xfrm>
              <a:off x="4002" y="2903"/>
              <a:ext cx="358" cy="179"/>
              <a:chOff x="3824" y="1838"/>
              <a:chExt cx="358" cy="179"/>
            </a:xfrm>
          </p:grpSpPr>
          <p:sp>
            <p:nvSpPr>
              <p:cNvPr id="75798" name="Oval 44"/>
              <p:cNvSpPr>
                <a:spLocks noChangeArrowheads="1"/>
              </p:cNvSpPr>
              <p:nvPr/>
            </p:nvSpPr>
            <p:spPr bwMode="auto">
              <a:xfrm>
                <a:off x="3827" y="1918"/>
                <a:ext cx="355" cy="99"/>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5799" name="Line 45"/>
              <p:cNvSpPr>
                <a:spLocks noChangeShapeType="1"/>
              </p:cNvSpPr>
              <p:nvPr/>
            </p:nvSpPr>
            <p:spPr bwMode="auto">
              <a:xfrm>
                <a:off x="3827" y="1910"/>
                <a:ext cx="0" cy="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00" name="Line 46"/>
              <p:cNvSpPr>
                <a:spLocks noChangeShapeType="1"/>
              </p:cNvSpPr>
              <p:nvPr/>
            </p:nvSpPr>
            <p:spPr bwMode="auto">
              <a:xfrm>
                <a:off x="4182" y="1910"/>
                <a:ext cx="0" cy="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01" name="Rectangle 47"/>
              <p:cNvSpPr>
                <a:spLocks noChangeArrowheads="1"/>
              </p:cNvSpPr>
              <p:nvPr/>
            </p:nvSpPr>
            <p:spPr bwMode="auto">
              <a:xfrm>
                <a:off x="3827" y="1910"/>
                <a:ext cx="352" cy="6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5802" name="Oval 48"/>
              <p:cNvSpPr>
                <a:spLocks noChangeArrowheads="1"/>
              </p:cNvSpPr>
              <p:nvPr/>
            </p:nvSpPr>
            <p:spPr bwMode="auto">
              <a:xfrm>
                <a:off x="3824" y="1838"/>
                <a:ext cx="355" cy="116"/>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solidFill>
                    <a:srgbClr val="FFFF00"/>
                  </a:solidFill>
                  <a:latin typeface="微软雅黑" panose="020B0503020204020204" pitchFamily="34" charset="-122"/>
                  <a:ea typeface="微软雅黑" panose="020B0503020204020204" pitchFamily="34" charset="-122"/>
                </a:endParaRPr>
              </a:p>
            </p:txBody>
          </p:sp>
          <p:grpSp>
            <p:nvGrpSpPr>
              <p:cNvPr id="75803" name="Group 49"/>
              <p:cNvGrpSpPr>
                <a:grpSpLocks/>
              </p:cNvGrpSpPr>
              <p:nvPr/>
            </p:nvGrpSpPr>
            <p:grpSpPr bwMode="auto">
              <a:xfrm>
                <a:off x="3910" y="1864"/>
                <a:ext cx="176" cy="67"/>
                <a:chOff x="2848" y="848"/>
                <a:chExt cx="140" cy="98"/>
              </a:xfrm>
            </p:grpSpPr>
            <p:sp>
              <p:nvSpPr>
                <p:cNvPr id="75808" name="Line 5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09" name="Line 5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10" name="Line 5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nvGrpSpPr>
              <p:cNvPr id="75804" name="Group 53"/>
              <p:cNvGrpSpPr>
                <a:grpSpLocks/>
              </p:cNvGrpSpPr>
              <p:nvPr/>
            </p:nvGrpSpPr>
            <p:grpSpPr bwMode="auto">
              <a:xfrm flipV="1">
                <a:off x="3910" y="1863"/>
                <a:ext cx="176" cy="67"/>
                <a:chOff x="2848" y="848"/>
                <a:chExt cx="140" cy="98"/>
              </a:xfrm>
            </p:grpSpPr>
            <p:sp>
              <p:nvSpPr>
                <p:cNvPr id="75805" name="Line 5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06" name="Line 5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75807" name="Line 5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grpSp>
        <p:sp>
          <p:nvSpPr>
            <p:cNvPr id="75796" name="Text Box 57"/>
            <p:cNvSpPr txBox="1">
              <a:spLocks noChangeArrowheads="1"/>
            </p:cNvSpPr>
            <p:nvPr/>
          </p:nvSpPr>
          <p:spPr bwMode="auto">
            <a:xfrm>
              <a:off x="4396" y="3019"/>
              <a:ext cx="2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000">
                  <a:latin typeface="微软雅黑" panose="020B0503020204020204" pitchFamily="34" charset="-122"/>
                  <a:ea typeface="微软雅黑" panose="020B0503020204020204" pitchFamily="34" charset="-122"/>
                </a:rPr>
                <a:t>R</a:t>
              </a:r>
              <a:endParaRPr lang="en-US" altLang="zh-CN" sz="2400">
                <a:latin typeface="微软雅黑" panose="020B0503020204020204" pitchFamily="34" charset="-122"/>
                <a:ea typeface="微软雅黑" panose="020B0503020204020204" pitchFamily="34" charset="-122"/>
              </a:endParaRPr>
            </a:p>
          </p:txBody>
        </p:sp>
        <p:sp>
          <p:nvSpPr>
            <p:cNvPr id="75797" name="Text Box 59"/>
            <p:cNvSpPr txBox="1">
              <a:spLocks noChangeArrowheads="1"/>
            </p:cNvSpPr>
            <p:nvPr/>
          </p:nvSpPr>
          <p:spPr bwMode="auto">
            <a:xfrm>
              <a:off x="3615" y="2794"/>
              <a:ext cx="3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en-US" altLang="zh-CN" sz="2400" b="1">
                  <a:latin typeface="微软雅黑" panose="020B0503020204020204" pitchFamily="34" charset="-122"/>
                  <a:ea typeface="微软雅黑" panose="020B0503020204020204" pitchFamily="34" charset="-122"/>
                </a:rPr>
                <a:t>…</a:t>
              </a:r>
              <a:endParaRPr lang="zh-CN" altLang="en-US" sz="2400" b="1">
                <a:latin typeface="微软雅黑" panose="020B0503020204020204" pitchFamily="34" charset="-122"/>
                <a:ea typeface="微软雅黑" panose="020B0503020204020204" pitchFamily="34" charset="-122"/>
              </a:endParaRPr>
            </a:p>
          </p:txBody>
        </p:sp>
      </p:grpSp>
      <p:sp>
        <p:nvSpPr>
          <p:cNvPr id="265276" name="AutoShape 60"/>
          <p:cNvSpPr>
            <a:spLocks noChangeArrowheads="1"/>
          </p:cNvSpPr>
          <p:nvPr/>
        </p:nvSpPr>
        <p:spPr bwMode="auto">
          <a:xfrm>
            <a:off x="4357688" y="3378200"/>
            <a:ext cx="1179512" cy="654050"/>
          </a:xfrm>
          <a:prstGeom prst="wedgeRoundRectCallout">
            <a:avLst>
              <a:gd name="adj1" fmla="val -59958"/>
              <a:gd name="adj2" fmla="val 14732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lnSpc>
                <a:spcPct val="115000"/>
              </a:lnSpc>
              <a:buFont typeface="Wingdings" panose="05000000000000000000" pitchFamily="2" charset="2"/>
              <a:buNone/>
            </a:pPr>
            <a:r>
              <a:rPr lang="en-US" altLang="zh-CN" sz="2400" b="1">
                <a:solidFill>
                  <a:srgbClr val="FF0000"/>
                </a:solidFill>
                <a:latin typeface="微软雅黑" panose="020B0503020204020204" pitchFamily="34" charset="-122"/>
                <a:ea typeface="微软雅黑" panose="020B0503020204020204" pitchFamily="34" charset="-122"/>
              </a:rPr>
              <a:t>L/R s</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FED47E4-E2E9-46F2-BC14-BCA4CF52547A}"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65</a:t>
            </a:fld>
            <a:endParaRPr lang="en-US" altLang="zh-CN" sz="1400" smtClean="0">
              <a:latin typeface="微软雅黑" panose="020B0503020204020204" pitchFamily="34" charset="-122"/>
              <a:ea typeface="微软雅黑" panose="020B0503020204020204" pitchFamily="34" charset="-122"/>
            </a:endParaRPr>
          </a:p>
        </p:txBody>
      </p:sp>
      <p:sp>
        <p:nvSpPr>
          <p:cNvPr id="382978" name="Rectangle 2"/>
          <p:cNvSpPr>
            <a:spLocks noGrp="1" noChangeArrowheads="1"/>
          </p:cNvSpPr>
          <p:nvPr>
            <p:ph type="title"/>
          </p:nvPr>
        </p:nvSpPr>
        <p:spPr>
          <a:xfrm>
            <a:off x="533400" y="411163"/>
            <a:ext cx="8397875" cy="831850"/>
          </a:xfrm>
        </p:spPr>
        <p:txBody>
          <a:bodyPr/>
          <a:lstStyle/>
          <a:p>
            <a:pPr>
              <a:defRPr/>
            </a:pPr>
            <a:r>
              <a:rPr lang="en-US" altLang="zh-CN" dirty="0" smtClean="0">
                <a:solidFill>
                  <a:srgbClr val="008000"/>
                </a:solidFill>
              </a:rPr>
              <a:t>C. </a:t>
            </a:r>
            <a:r>
              <a:rPr lang="zh-CN" altLang="en-US" dirty="0" smtClean="0">
                <a:solidFill>
                  <a:srgbClr val="008000"/>
                </a:solidFill>
              </a:rPr>
              <a:t>报文交换</a:t>
            </a:r>
            <a:endParaRPr lang="zh-CN" altLang="en-US" dirty="0">
              <a:solidFill>
                <a:srgbClr val="008000"/>
              </a:solidFill>
            </a:endParaRPr>
          </a:p>
        </p:txBody>
      </p:sp>
      <p:sp>
        <p:nvSpPr>
          <p:cNvPr id="76804" name="Rectangle 3"/>
          <p:cNvSpPr>
            <a:spLocks noGrp="1" noChangeArrowheads="1"/>
          </p:cNvSpPr>
          <p:nvPr>
            <p:ph type="body" idx="1"/>
          </p:nvPr>
        </p:nvSpPr>
        <p:spPr>
          <a:xfrm>
            <a:off x="533400" y="1705769"/>
            <a:ext cx="8099425" cy="1092200"/>
          </a:xfrm>
        </p:spPr>
        <p:txBody>
          <a:bodyPr/>
          <a:lstStyle/>
          <a:p>
            <a:pPr eaLnBrk="1">
              <a:lnSpc>
                <a:spcPct val="120000"/>
              </a:lnSpc>
              <a:buFont typeface="Wingdings" panose="05000000000000000000" pitchFamily="2" charset="2"/>
              <a:buNone/>
            </a:pPr>
            <a:r>
              <a:rPr lang="zh-CN" altLang="en-US" sz="2800" b="1" dirty="0" smtClean="0"/>
              <a:t> </a:t>
            </a:r>
            <a:r>
              <a:rPr lang="zh-CN" altLang="en-US" sz="2800" b="1" dirty="0" smtClean="0">
                <a:solidFill>
                  <a:srgbClr val="FF0000"/>
                </a:solidFill>
              </a:rPr>
              <a:t>将要发送的整个信息作为一个报文发送。</a:t>
            </a:r>
            <a:endParaRPr lang="zh-CN" altLang="en-US" sz="2800" b="1" dirty="0" smtClean="0"/>
          </a:p>
        </p:txBody>
      </p:sp>
      <p:sp>
        <p:nvSpPr>
          <p:cNvPr id="76805" name="Text Box 11"/>
          <p:cNvSpPr txBox="1">
            <a:spLocks noChangeArrowheads="1"/>
          </p:cNvSpPr>
          <p:nvPr/>
        </p:nvSpPr>
        <p:spPr bwMode="auto">
          <a:xfrm>
            <a:off x="533400" y="3235325"/>
            <a:ext cx="8099425" cy="10509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lnSpc>
                <a:spcPct val="130000"/>
              </a:lnSpc>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采用</a:t>
            </a:r>
            <a:r>
              <a:rPr lang="zh-CN" altLang="en-US" sz="2400" b="1" dirty="0">
                <a:solidFill>
                  <a:srgbClr val="FF0000"/>
                </a:solidFill>
                <a:latin typeface="微软雅黑" panose="020B0503020204020204" pitchFamily="34" charset="-122"/>
                <a:ea typeface="微软雅黑" panose="020B0503020204020204" pitchFamily="34" charset="-122"/>
              </a:rPr>
              <a:t>存储转发技术：</a:t>
            </a:r>
            <a:r>
              <a:rPr lang="zh-CN" altLang="en-US" sz="2400" b="1" dirty="0">
                <a:latin typeface="微软雅黑" panose="020B0503020204020204" pitchFamily="34" charset="-122"/>
                <a:ea typeface="微软雅黑" panose="020B0503020204020204" pitchFamily="34" charset="-122"/>
              </a:rPr>
              <a:t> 整个报文先传送到相邻结点，全部存储下来，再转发到下一个结点。</a:t>
            </a:r>
          </a:p>
        </p:txBody>
      </p:sp>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24108DF5-46FB-48E5-86FA-0DB89676E6D8}" type="slidenum">
              <a:rPr lang="en-US" altLang="zh-CN" sz="1400" smtClean="0">
                <a:latin typeface="微软雅黑" panose="020B0503020204020204" pitchFamily="34" charset="-122"/>
                <a:ea typeface="微软雅黑" panose="020B0503020204020204" pitchFamily="34" charset="-122"/>
              </a:rPr>
              <a:pPr>
                <a:spcBef>
                  <a:spcPct val="0"/>
                </a:spcBef>
                <a:buClrTx/>
                <a:buSzTx/>
                <a:buFontTx/>
                <a:buNone/>
              </a:pPr>
              <a:t>66</a:t>
            </a:fld>
            <a:endParaRPr lang="en-US" altLang="zh-CN" sz="1400" smtClean="0">
              <a:latin typeface="微软雅黑" panose="020B0503020204020204" pitchFamily="34" charset="-122"/>
              <a:ea typeface="微软雅黑" panose="020B0503020204020204" pitchFamily="34" charset="-122"/>
            </a:endParaRPr>
          </a:p>
        </p:txBody>
      </p:sp>
      <p:sp>
        <p:nvSpPr>
          <p:cNvPr id="384002" name="Rectangle 2"/>
          <p:cNvSpPr>
            <a:spLocks noGrp="1" noChangeArrowheads="1"/>
          </p:cNvSpPr>
          <p:nvPr>
            <p:ph type="title"/>
          </p:nvPr>
        </p:nvSpPr>
        <p:spPr>
          <a:xfrm>
            <a:off x="533401" y="411163"/>
            <a:ext cx="8039100" cy="831850"/>
          </a:xfrm>
        </p:spPr>
        <p:txBody>
          <a:bodyPr/>
          <a:lstStyle/>
          <a:p>
            <a:pPr algn="ctr">
              <a:defRPr/>
            </a:pPr>
            <a:r>
              <a:rPr lang="zh-CN" altLang="en-US" sz="3200" dirty="0" smtClean="0">
                <a:solidFill>
                  <a:srgbClr val="008000"/>
                </a:solidFill>
              </a:rPr>
              <a:t>总结：交换</a:t>
            </a:r>
            <a:r>
              <a:rPr lang="zh-CN" altLang="en-US" sz="3200" dirty="0">
                <a:solidFill>
                  <a:srgbClr val="008000"/>
                </a:solidFill>
              </a:rPr>
              <a:t>技术对比</a:t>
            </a:r>
          </a:p>
        </p:txBody>
      </p:sp>
      <p:sp>
        <p:nvSpPr>
          <p:cNvPr id="77828" name="Rectangle 3"/>
          <p:cNvSpPr>
            <a:spLocks noGrp="1" noChangeArrowheads="1"/>
          </p:cNvSpPr>
          <p:nvPr>
            <p:ph type="body" idx="1"/>
          </p:nvPr>
        </p:nvSpPr>
        <p:spPr>
          <a:xfrm>
            <a:off x="533400" y="1489075"/>
            <a:ext cx="8039100" cy="4759325"/>
          </a:xfrm>
        </p:spPr>
        <p:txBody>
          <a:bodyPr/>
          <a:lstStyle/>
          <a:p>
            <a:pPr eaLnBrk="1">
              <a:lnSpc>
                <a:spcPct val="130000"/>
              </a:lnSpc>
              <a:spcBef>
                <a:spcPct val="30000"/>
              </a:spcBef>
            </a:pPr>
            <a:r>
              <a:rPr lang="zh-CN" altLang="en-US" b="1" dirty="0" smtClean="0">
                <a:solidFill>
                  <a:schemeClr val="accent2"/>
                </a:solidFill>
              </a:rPr>
              <a:t>电路交换：</a:t>
            </a:r>
            <a:r>
              <a:rPr lang="zh-CN" altLang="en-US" b="1" dirty="0" smtClean="0">
                <a:solidFill>
                  <a:srgbClr val="FF0000"/>
                </a:solidFill>
              </a:rPr>
              <a:t>整个报文的比特流</a:t>
            </a:r>
            <a:r>
              <a:rPr lang="zh-CN" altLang="en-US" b="1" dirty="0" smtClean="0"/>
              <a:t>连续地从源点直达终点，好像在一个管道中传送。</a:t>
            </a:r>
            <a:endParaRPr lang="en-US" altLang="zh-CN" b="1" dirty="0" smtClean="0"/>
          </a:p>
          <a:p>
            <a:pPr eaLnBrk="1">
              <a:lnSpc>
                <a:spcPct val="130000"/>
              </a:lnSpc>
              <a:spcBef>
                <a:spcPct val="30000"/>
              </a:spcBef>
            </a:pPr>
            <a:r>
              <a:rPr lang="zh-CN" altLang="en-US" b="1" dirty="0" smtClean="0">
                <a:solidFill>
                  <a:schemeClr val="accent2"/>
                </a:solidFill>
              </a:rPr>
              <a:t>报文交换：</a:t>
            </a:r>
            <a:r>
              <a:rPr lang="zh-CN" altLang="en-US" b="1" dirty="0" smtClean="0">
                <a:solidFill>
                  <a:srgbClr val="FF0000"/>
                </a:solidFill>
              </a:rPr>
              <a:t>整个报文</a:t>
            </a:r>
            <a:r>
              <a:rPr lang="zh-CN" altLang="en-US" b="1" dirty="0" smtClean="0"/>
              <a:t>先传送到相邻结点，</a:t>
            </a:r>
            <a:r>
              <a:rPr lang="zh-CN" altLang="en-US" b="1" dirty="0" smtClean="0">
                <a:solidFill>
                  <a:srgbClr val="FF0000"/>
                </a:solidFill>
              </a:rPr>
              <a:t>全部存储</a:t>
            </a:r>
            <a:r>
              <a:rPr lang="zh-CN" altLang="en-US" b="1" dirty="0" smtClean="0"/>
              <a:t>下来后，再</a:t>
            </a:r>
            <a:r>
              <a:rPr lang="zh-CN" altLang="en-US" b="1" dirty="0" smtClean="0">
                <a:solidFill>
                  <a:srgbClr val="FF0000"/>
                </a:solidFill>
              </a:rPr>
              <a:t>转发</a:t>
            </a:r>
            <a:r>
              <a:rPr lang="zh-CN" altLang="en-US" b="1" dirty="0" smtClean="0"/>
              <a:t>到下一个结点。</a:t>
            </a:r>
            <a:endParaRPr lang="en-US" altLang="zh-CN" b="1" dirty="0" smtClean="0"/>
          </a:p>
          <a:p>
            <a:pPr eaLnBrk="1">
              <a:lnSpc>
                <a:spcPct val="130000"/>
              </a:lnSpc>
              <a:spcBef>
                <a:spcPct val="30000"/>
              </a:spcBef>
            </a:pPr>
            <a:r>
              <a:rPr lang="zh-CN" altLang="en-US" b="1" dirty="0" smtClean="0">
                <a:solidFill>
                  <a:schemeClr val="accent2"/>
                </a:solidFill>
              </a:rPr>
              <a:t>分组交换：</a:t>
            </a:r>
            <a:r>
              <a:rPr lang="zh-CN" altLang="en-US" b="1" dirty="0" smtClean="0">
                <a:solidFill>
                  <a:srgbClr val="FF0000"/>
                </a:solidFill>
              </a:rPr>
              <a:t>单个分组</a:t>
            </a:r>
            <a:r>
              <a:rPr lang="zh-CN" altLang="en-US" b="1" dirty="0" smtClean="0"/>
              <a:t>（只是整个报文的一部分）传送到相邻结点，</a:t>
            </a:r>
            <a:r>
              <a:rPr lang="zh-CN" altLang="en-US" b="1" dirty="0" smtClean="0">
                <a:solidFill>
                  <a:srgbClr val="FF0000"/>
                </a:solidFill>
              </a:rPr>
              <a:t>存储</a:t>
            </a:r>
            <a:r>
              <a:rPr lang="zh-CN" altLang="en-US" b="1" dirty="0" smtClean="0"/>
              <a:t>下来后，再</a:t>
            </a:r>
            <a:r>
              <a:rPr lang="zh-CN" altLang="en-US" b="1" dirty="0" smtClean="0">
                <a:solidFill>
                  <a:srgbClr val="FF0000"/>
                </a:solidFill>
              </a:rPr>
              <a:t>转发</a:t>
            </a:r>
            <a:r>
              <a:rPr lang="zh-CN" altLang="en-US" b="1" dirty="0" smtClean="0"/>
              <a:t>到下一个结点。</a:t>
            </a: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542B51D-8F43-4BCF-A94B-791E5945719A}" type="slidenum">
              <a:rPr lang="en-US" altLang="zh-CN" sz="1400" smtClean="0"/>
              <a:pPr>
                <a:spcBef>
                  <a:spcPct val="0"/>
                </a:spcBef>
                <a:buClrTx/>
                <a:buSzTx/>
                <a:buFontTx/>
                <a:buNone/>
              </a:pPr>
              <a:t>67</a:t>
            </a:fld>
            <a:endParaRPr lang="en-US" altLang="zh-CN" sz="1400" smtClean="0"/>
          </a:p>
        </p:txBody>
      </p:sp>
      <p:sp>
        <p:nvSpPr>
          <p:cNvPr id="385030" name="Rectangle 6"/>
          <p:cNvSpPr>
            <a:spLocks noGrp="1" noChangeArrowheads="1"/>
          </p:cNvSpPr>
          <p:nvPr>
            <p:ph type="title"/>
          </p:nvPr>
        </p:nvSpPr>
        <p:spPr>
          <a:xfrm>
            <a:off x="533400" y="411163"/>
            <a:ext cx="8397875" cy="831850"/>
          </a:xfrm>
        </p:spPr>
        <p:txBody>
          <a:bodyPr/>
          <a:lstStyle/>
          <a:p>
            <a:pPr algn="ctr">
              <a:defRPr/>
            </a:pPr>
            <a:r>
              <a:rPr lang="zh-CN" altLang="en-US" sz="3200" dirty="0" smtClean="0"/>
              <a:t>报文交换技术对比</a:t>
            </a:r>
            <a:endParaRPr lang="zh-CN" altLang="en-US" sz="3200" dirty="0"/>
          </a:p>
        </p:txBody>
      </p:sp>
      <p:graphicFrame>
        <p:nvGraphicFramePr>
          <p:cNvPr id="78852" name="Object 5"/>
          <p:cNvGraphicFramePr>
            <a:graphicFrameLocks noGrp="1" noChangeAspect="1"/>
          </p:cNvGraphicFramePr>
          <p:nvPr>
            <p:ph idx="1"/>
            <p:extLst>
              <p:ext uri="{D42A27DB-BD31-4B8C-83A1-F6EECF244321}">
                <p14:modId xmlns:p14="http://schemas.microsoft.com/office/powerpoint/2010/main" val="133562777"/>
              </p:ext>
            </p:extLst>
          </p:nvPr>
        </p:nvGraphicFramePr>
        <p:xfrm>
          <a:off x="1765300" y="1638300"/>
          <a:ext cx="5911850" cy="4430713"/>
        </p:xfrm>
        <a:graphic>
          <a:graphicData uri="http://schemas.openxmlformats.org/presentationml/2006/ole">
            <mc:AlternateContent xmlns:mc="http://schemas.openxmlformats.org/markup-compatibility/2006">
              <mc:Choice xmlns:v="urn:schemas-microsoft-com:vml" Requires="v">
                <p:oleObj spid="_x0000_s78943" name="演示文稿" r:id="rId3" imgW="1824385" imgH="1366937" progId="PowerPoint.Show.8">
                  <p:embed/>
                </p:oleObj>
              </mc:Choice>
              <mc:Fallback>
                <p:oleObj name="演示文稿" r:id="rId3" imgW="1824385" imgH="1366937" progId="PowerPoint.Show.8">
                  <p:embed/>
                  <p:pic>
                    <p:nvPicPr>
                      <p:cNvPr id="0" name="Object 5"/>
                      <p:cNvPicPr>
                        <a:picLocks noGrp="1" noChangeAspect="1" noChangeArrowheads="1"/>
                      </p:cNvPicPr>
                      <p:nvPr/>
                    </p:nvPicPr>
                    <p:blipFill>
                      <a:blip r:embed="rId4"/>
                      <a:srcRect t="1828" b="10448"/>
                      <a:stretch>
                        <a:fillRect/>
                      </a:stretch>
                    </p:blipFill>
                    <p:spPr bwMode="auto">
                      <a:xfrm>
                        <a:off x="1765300" y="1638300"/>
                        <a:ext cx="5911850" cy="4430713"/>
                      </a:xfrm>
                      <a:prstGeom prst="rect">
                        <a:avLst/>
                      </a:prstGeom>
                      <a:noFill/>
                      <a:ln>
                        <a:noFill/>
                      </a:ln>
                      <a:extLst/>
                    </p:spPr>
                  </p:pic>
                </p:oleObj>
              </mc:Fallback>
            </mc:AlternateContent>
          </a:graphicData>
        </a:graphic>
      </p:graphicFrame>
      <p:sp>
        <p:nvSpPr>
          <p:cNvPr id="385032" name="AutoShape 8"/>
          <p:cNvSpPr>
            <a:spLocks noChangeArrowheads="1"/>
          </p:cNvSpPr>
          <p:nvPr/>
        </p:nvSpPr>
        <p:spPr bwMode="auto">
          <a:xfrm>
            <a:off x="2619528" y="5687095"/>
            <a:ext cx="1219200" cy="241300"/>
          </a:xfrm>
          <a:prstGeom prst="rightArrow">
            <a:avLst>
              <a:gd name="adj1" fmla="val 50000"/>
              <a:gd name="adj2" fmla="val 126316"/>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385033" name="Line 9"/>
          <p:cNvSpPr>
            <a:spLocks noChangeShapeType="1"/>
          </p:cNvSpPr>
          <p:nvPr/>
        </p:nvSpPr>
        <p:spPr bwMode="auto">
          <a:xfrm>
            <a:off x="4305300" y="5681663"/>
            <a:ext cx="2413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34" name="Line 10"/>
          <p:cNvSpPr>
            <a:spLocks noChangeShapeType="1"/>
          </p:cNvSpPr>
          <p:nvPr/>
        </p:nvSpPr>
        <p:spPr bwMode="auto">
          <a:xfrm>
            <a:off x="4819650" y="5681663"/>
            <a:ext cx="2413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35" name="Line 11"/>
          <p:cNvSpPr>
            <a:spLocks noChangeShapeType="1"/>
          </p:cNvSpPr>
          <p:nvPr/>
        </p:nvSpPr>
        <p:spPr bwMode="auto">
          <a:xfrm>
            <a:off x="5334000" y="5675313"/>
            <a:ext cx="2413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36" name="Line 12"/>
          <p:cNvSpPr>
            <a:spLocks noChangeShapeType="1"/>
          </p:cNvSpPr>
          <p:nvPr/>
        </p:nvSpPr>
        <p:spPr bwMode="auto">
          <a:xfrm>
            <a:off x="6081843" y="5683702"/>
            <a:ext cx="2413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37" name="Line 13"/>
          <p:cNvSpPr>
            <a:spLocks noChangeShapeType="1"/>
          </p:cNvSpPr>
          <p:nvPr/>
        </p:nvSpPr>
        <p:spPr bwMode="auto">
          <a:xfrm>
            <a:off x="6564443" y="5683702"/>
            <a:ext cx="2413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38" name="Line 14"/>
          <p:cNvSpPr>
            <a:spLocks noChangeShapeType="1"/>
          </p:cNvSpPr>
          <p:nvPr/>
        </p:nvSpPr>
        <p:spPr bwMode="auto">
          <a:xfrm>
            <a:off x="7022794" y="5687095"/>
            <a:ext cx="2413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5032"/>
                                        </p:tgtEl>
                                        <p:attrNameLst>
                                          <p:attrName>style.visibility</p:attrName>
                                        </p:attrNameLst>
                                      </p:cBhvr>
                                      <p:to>
                                        <p:strVal val="visible"/>
                                      </p:to>
                                    </p:set>
                                    <p:animEffect transition="in" filter="wipe(left)">
                                      <p:cBhvr>
                                        <p:cTn id="7" dur="500"/>
                                        <p:tgtEl>
                                          <p:spTgt spid="3850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5033"/>
                                        </p:tgtEl>
                                        <p:attrNameLst>
                                          <p:attrName>style.visibility</p:attrName>
                                        </p:attrNameLst>
                                      </p:cBhvr>
                                      <p:to>
                                        <p:strVal val="visible"/>
                                      </p:to>
                                    </p:set>
                                    <p:animEffect transition="in" filter="wipe(left)">
                                      <p:cBhvr>
                                        <p:cTn id="12" dur="500"/>
                                        <p:tgtEl>
                                          <p:spTgt spid="3850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5034"/>
                                        </p:tgtEl>
                                        <p:attrNameLst>
                                          <p:attrName>style.visibility</p:attrName>
                                        </p:attrNameLst>
                                      </p:cBhvr>
                                      <p:to>
                                        <p:strVal val="visible"/>
                                      </p:to>
                                    </p:set>
                                    <p:animEffect transition="in" filter="wipe(left)">
                                      <p:cBhvr>
                                        <p:cTn id="17" dur="500"/>
                                        <p:tgtEl>
                                          <p:spTgt spid="3850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5035"/>
                                        </p:tgtEl>
                                        <p:attrNameLst>
                                          <p:attrName>style.visibility</p:attrName>
                                        </p:attrNameLst>
                                      </p:cBhvr>
                                      <p:to>
                                        <p:strVal val="visible"/>
                                      </p:to>
                                    </p:set>
                                    <p:animEffect transition="in" filter="wipe(left)">
                                      <p:cBhvr>
                                        <p:cTn id="22" dur="500"/>
                                        <p:tgtEl>
                                          <p:spTgt spid="3850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5036"/>
                                        </p:tgtEl>
                                        <p:attrNameLst>
                                          <p:attrName>style.visibility</p:attrName>
                                        </p:attrNameLst>
                                      </p:cBhvr>
                                      <p:to>
                                        <p:strVal val="visible"/>
                                      </p:to>
                                    </p:set>
                                    <p:animEffect transition="in" filter="wipe(left)">
                                      <p:cBhvr>
                                        <p:cTn id="27" dur="500"/>
                                        <p:tgtEl>
                                          <p:spTgt spid="3850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5037"/>
                                        </p:tgtEl>
                                        <p:attrNameLst>
                                          <p:attrName>style.visibility</p:attrName>
                                        </p:attrNameLst>
                                      </p:cBhvr>
                                      <p:to>
                                        <p:strVal val="visible"/>
                                      </p:to>
                                    </p:set>
                                    <p:animEffect transition="in" filter="wipe(left)">
                                      <p:cBhvr>
                                        <p:cTn id="32" dur="500"/>
                                        <p:tgtEl>
                                          <p:spTgt spid="3850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5038"/>
                                        </p:tgtEl>
                                        <p:attrNameLst>
                                          <p:attrName>style.visibility</p:attrName>
                                        </p:attrNameLst>
                                      </p:cBhvr>
                                      <p:to>
                                        <p:strVal val="visible"/>
                                      </p:to>
                                    </p:set>
                                    <p:animEffect transition="in" filter="wipe(left)">
                                      <p:cBhvr>
                                        <p:cTn id="37" dur="500"/>
                                        <p:tgtEl>
                                          <p:spTgt spid="385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32" grpId="0" animBg="1"/>
      <p:bldP spid="385033" grpId="0" animBg="1"/>
      <p:bldP spid="385034" grpId="0" animBg="1"/>
      <p:bldP spid="385035" grpId="0" animBg="1"/>
      <p:bldP spid="385036" grpId="0" animBg="1"/>
      <p:bldP spid="385037" grpId="0" animBg="1"/>
      <p:bldP spid="38503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0337A0F-B8CC-4E99-A7FB-749925B289B8}" type="slidenum">
              <a:rPr lang="en-US" altLang="zh-CN" sz="1400" smtClean="0"/>
              <a:pPr>
                <a:spcBef>
                  <a:spcPct val="0"/>
                </a:spcBef>
                <a:buClrTx/>
                <a:buSzTx/>
                <a:buFontTx/>
                <a:buNone/>
              </a:pPr>
              <a:t>68</a:t>
            </a:fld>
            <a:endParaRPr lang="en-US" altLang="zh-CN" sz="1400" smtClean="0"/>
          </a:p>
        </p:txBody>
      </p:sp>
      <p:sp>
        <p:nvSpPr>
          <p:cNvPr id="266242" name="Rectangle 2"/>
          <p:cNvSpPr>
            <a:spLocks noGrp="1" noChangeArrowheads="1"/>
          </p:cNvSpPr>
          <p:nvPr>
            <p:ph type="title"/>
          </p:nvPr>
        </p:nvSpPr>
        <p:spPr>
          <a:xfrm>
            <a:off x="533401" y="411163"/>
            <a:ext cx="7772400" cy="831850"/>
          </a:xfrm>
        </p:spPr>
        <p:txBody>
          <a:bodyPr/>
          <a:lstStyle/>
          <a:p>
            <a:pPr algn="ctr">
              <a:defRPr/>
            </a:pPr>
            <a:r>
              <a:rPr lang="zh-CN" altLang="en-US" sz="3200" dirty="0" smtClean="0">
                <a:solidFill>
                  <a:srgbClr val="008000"/>
                </a:solidFill>
              </a:rPr>
              <a:t>电路交换和分组交换的比较</a:t>
            </a:r>
            <a:endParaRPr lang="zh-CN" altLang="en-US" sz="3200" dirty="0">
              <a:solidFill>
                <a:srgbClr val="008000"/>
              </a:solidFill>
            </a:endParaRPr>
          </a:p>
        </p:txBody>
      </p:sp>
      <p:sp>
        <p:nvSpPr>
          <p:cNvPr id="266243" name="Rectangle 3"/>
          <p:cNvSpPr>
            <a:spLocks noGrp="1" noChangeArrowheads="1"/>
          </p:cNvSpPr>
          <p:nvPr>
            <p:ph type="body" idx="1"/>
          </p:nvPr>
        </p:nvSpPr>
        <p:spPr>
          <a:xfrm>
            <a:off x="533400" y="1371600"/>
            <a:ext cx="7772400" cy="4876800"/>
          </a:xfrm>
        </p:spPr>
        <p:txBody>
          <a:bodyPr/>
          <a:lstStyle/>
          <a:p>
            <a:pPr eaLnBrk="1">
              <a:lnSpc>
                <a:spcPct val="120000"/>
              </a:lnSpc>
              <a:defRPr/>
            </a:pPr>
            <a:r>
              <a:rPr lang="zh-CN" altLang="en-US" b="1" dirty="0">
                <a:solidFill>
                  <a:srgbClr val="FF0000"/>
                </a:solidFill>
              </a:rPr>
              <a:t>电路交换效率不高：</a:t>
            </a:r>
            <a:r>
              <a:rPr lang="zh-CN" altLang="en-US" b="1" dirty="0"/>
              <a:t>预先分配传输链路，空闲时，浪费链路时间。</a:t>
            </a:r>
          </a:p>
          <a:p>
            <a:pPr eaLnBrk="1">
              <a:lnSpc>
                <a:spcPct val="120000"/>
              </a:lnSpc>
              <a:defRPr/>
            </a:pPr>
            <a:r>
              <a:rPr lang="zh-CN" altLang="en-US" b="1" dirty="0">
                <a:solidFill>
                  <a:srgbClr val="FF0000"/>
                </a:solidFill>
              </a:rPr>
              <a:t>分组交换不适合实时服务：</a:t>
            </a:r>
            <a:r>
              <a:rPr lang="zh-CN" altLang="en-US" b="1" dirty="0"/>
              <a:t>端到端时延不确定；</a:t>
            </a:r>
          </a:p>
          <a:p>
            <a:pPr eaLnBrk="1">
              <a:lnSpc>
                <a:spcPct val="120000"/>
              </a:lnSpc>
              <a:defRPr/>
            </a:pPr>
            <a:r>
              <a:rPr lang="zh-CN" altLang="en-US" b="1" dirty="0">
                <a:solidFill>
                  <a:srgbClr val="FF0000"/>
                </a:solidFill>
              </a:rPr>
              <a:t>分组交换带宽共享好</a:t>
            </a:r>
            <a:r>
              <a:rPr lang="zh-CN" altLang="en-US" b="1" dirty="0"/>
              <a:t>，简单，有效，成本更低。</a:t>
            </a:r>
          </a:p>
          <a:p>
            <a:pPr eaLnBrk="1">
              <a:lnSpc>
                <a:spcPct val="120000"/>
              </a:lnSpc>
              <a:defRPr/>
            </a:pPr>
            <a:r>
              <a:rPr lang="zh-CN" altLang="en-US" b="1" dirty="0"/>
              <a:t>分组交换按需分配链路，</a:t>
            </a:r>
            <a:r>
              <a:rPr lang="zh-CN" altLang="en-US" b="1" dirty="0">
                <a:solidFill>
                  <a:srgbClr val="FF0000"/>
                </a:solidFill>
              </a:rPr>
              <a:t>利用率高</a:t>
            </a:r>
            <a:r>
              <a:rPr lang="zh-CN" altLang="en-US" b="1" dirty="0" smtClean="0"/>
              <a:t>。</a:t>
            </a:r>
            <a:endParaRPr lang="en-US" altLang="zh-CN" b="1" dirty="0" smtClean="0"/>
          </a:p>
          <a:p>
            <a:pPr marL="0" indent="0" eaLnBrk="1">
              <a:lnSpc>
                <a:spcPct val="120000"/>
              </a:lnSpc>
              <a:buFont typeface="Wingdings" panose="05000000000000000000" pitchFamily="2" charset="2"/>
              <a:buNone/>
              <a:defRPr/>
            </a:pPr>
            <a:endParaRPr lang="zh-CN" altLang="en-US" b="1" dirty="0"/>
          </a:p>
          <a:p>
            <a:pPr marL="0" indent="0" eaLnBrk="1">
              <a:lnSpc>
                <a:spcPct val="120000"/>
              </a:lnSpc>
              <a:buFont typeface="Wingdings" panose="05000000000000000000" pitchFamily="2" charset="2"/>
              <a:buNone/>
              <a:defRPr/>
            </a:pPr>
            <a:r>
              <a:rPr lang="zh-CN" altLang="en-US" b="1" dirty="0" smtClean="0">
                <a:solidFill>
                  <a:schemeClr val="hlink"/>
                </a:solidFill>
              </a:rPr>
              <a:t>发展</a:t>
            </a:r>
            <a:r>
              <a:rPr lang="zh-CN" altLang="en-US" b="1" dirty="0">
                <a:solidFill>
                  <a:schemeClr val="hlink"/>
                </a:solidFill>
              </a:rPr>
              <a:t>趋势：</a:t>
            </a:r>
          </a:p>
          <a:p>
            <a:pPr eaLnBrk="1">
              <a:lnSpc>
                <a:spcPct val="120000"/>
              </a:lnSpc>
              <a:buFont typeface="Wingdings" panose="05000000000000000000" pitchFamily="2" charset="2"/>
              <a:buNone/>
              <a:defRPr/>
            </a:pPr>
            <a:r>
              <a:rPr lang="zh-CN" altLang="en-US" b="1" dirty="0" smtClean="0"/>
              <a:t>广泛</a:t>
            </a:r>
            <a:r>
              <a:rPr lang="zh-CN" altLang="en-US" b="1" dirty="0"/>
              <a:t>使用分组交换，电路交换话网向分组交换转变。 </a:t>
            </a:r>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3200" dirty="0">
                <a:solidFill>
                  <a:srgbClr val="008000"/>
                </a:solidFill>
              </a:rPr>
              <a:t>电路交换和分组交换的比较</a:t>
            </a:r>
            <a:endParaRPr lang="zh-CN" altLang="en-US" sz="3200" dirty="0"/>
          </a:p>
        </p:txBody>
      </p:sp>
      <p:sp>
        <p:nvSpPr>
          <p:cNvPr id="3" name="内容占位符 2"/>
          <p:cNvSpPr>
            <a:spLocks noGrp="1"/>
          </p:cNvSpPr>
          <p:nvPr>
            <p:ph idx="1"/>
          </p:nvPr>
        </p:nvSpPr>
        <p:spPr/>
        <p:txBody>
          <a:bodyPr/>
          <a:lstStyle/>
          <a:p>
            <a:r>
              <a:rPr lang="zh-CN" altLang="en-US" b="1" dirty="0" smtClean="0"/>
              <a:t>假定有</a:t>
            </a:r>
            <a:r>
              <a:rPr lang="en-US" altLang="zh-CN" b="1" dirty="0" smtClean="0"/>
              <a:t>10</a:t>
            </a:r>
            <a:r>
              <a:rPr lang="zh-CN" altLang="en-US" b="1" dirty="0" smtClean="0"/>
              <a:t>个用户，某个用户要传送</a:t>
            </a:r>
            <a:r>
              <a:rPr lang="en-US" altLang="zh-CN" b="1" dirty="0" smtClean="0"/>
              <a:t>1000</a:t>
            </a:r>
            <a:r>
              <a:rPr lang="zh-CN" altLang="en-US" b="1" dirty="0" smtClean="0"/>
              <a:t>个</a:t>
            </a:r>
            <a:r>
              <a:rPr lang="en-US" altLang="zh-CN" b="1" dirty="0" smtClean="0"/>
              <a:t>1kbye</a:t>
            </a:r>
            <a:r>
              <a:rPr lang="zh-CN" altLang="en-US" b="1" dirty="0" smtClean="0"/>
              <a:t>的分组，其他用户不发送分组</a:t>
            </a:r>
            <a:endParaRPr lang="en-US" altLang="zh-CN" b="1" smtClean="0"/>
          </a:p>
          <a:p>
            <a:endParaRPr lang="en-US" altLang="zh-CN" b="1" dirty="0" smtClean="0"/>
          </a:p>
          <a:p>
            <a:r>
              <a:rPr lang="zh-CN" altLang="en-US" b="1" dirty="0"/>
              <a:t>在</a:t>
            </a:r>
            <a:r>
              <a:rPr lang="en-US" altLang="zh-CN" b="1" dirty="0" smtClean="0"/>
              <a:t>TDM</a:t>
            </a:r>
            <a:r>
              <a:rPr lang="zh-CN" altLang="en-US" b="1" dirty="0" smtClean="0"/>
              <a:t>电路交换情况下，链路</a:t>
            </a:r>
            <a:r>
              <a:rPr lang="zh-CN" altLang="en-US" b="1" dirty="0"/>
              <a:t>宽带</a:t>
            </a:r>
            <a:r>
              <a:rPr lang="zh-CN" altLang="en-US" b="1" dirty="0" smtClean="0"/>
              <a:t>是</a:t>
            </a:r>
            <a:r>
              <a:rPr lang="en-US" altLang="zh-CN" b="1" dirty="0" smtClean="0"/>
              <a:t>1Mb</a:t>
            </a:r>
            <a:r>
              <a:rPr lang="zh-CN" altLang="en-US" b="1" dirty="0" smtClean="0"/>
              <a:t>，每用户每时隙发送</a:t>
            </a:r>
            <a:r>
              <a:rPr lang="en-US" altLang="zh-CN" b="1" dirty="0" smtClean="0"/>
              <a:t>1kbyte</a:t>
            </a:r>
            <a:r>
              <a:rPr lang="zh-CN" altLang="en-US" b="1" dirty="0" smtClean="0"/>
              <a:t>。发送整个报文需要</a:t>
            </a:r>
            <a:r>
              <a:rPr lang="en-US" altLang="zh-CN" b="1" dirty="0" smtClean="0"/>
              <a:t>?</a:t>
            </a:r>
          </a:p>
          <a:p>
            <a:r>
              <a:rPr lang="zh-CN" altLang="en-US" b="1" dirty="0" smtClean="0"/>
              <a:t>在分组交换环境下，发送整个报文需要？</a:t>
            </a:r>
            <a:endParaRPr lang="en-US" altLang="zh-CN" b="1" dirty="0" smtClean="0"/>
          </a:p>
          <a:p>
            <a:endParaRPr lang="en-US" altLang="zh-CN" b="1" dirty="0"/>
          </a:p>
          <a:p>
            <a:endParaRPr lang="zh-CN" altLang="en-US" b="1" dirty="0"/>
          </a:p>
        </p:txBody>
      </p:sp>
      <p:sp>
        <p:nvSpPr>
          <p:cNvPr id="4" name="灯片编号占位符 3"/>
          <p:cNvSpPr>
            <a:spLocks noGrp="1"/>
          </p:cNvSpPr>
          <p:nvPr>
            <p:ph type="sldNum" sz="quarter" idx="12"/>
          </p:nvPr>
        </p:nvSpPr>
        <p:spPr/>
        <p:txBody>
          <a:bodyPr/>
          <a:lstStyle/>
          <a:p>
            <a:pPr>
              <a:defRPr/>
            </a:pPr>
            <a:fld id="{7D9BFF55-52E7-4EBB-82B6-8B5E1488A4B7}" type="slidenum">
              <a:rPr lang="en-US" altLang="zh-CN" smtClean="0"/>
              <a:pPr>
                <a:defRPr/>
              </a:pPr>
              <a:t>69</a:t>
            </a:fld>
            <a:endParaRPr lang="en-US" altLang="zh-CN"/>
          </a:p>
        </p:txBody>
      </p:sp>
    </p:spTree>
    <p:extLst>
      <p:ext uri="{BB962C8B-B14F-4D97-AF65-F5344CB8AC3E}">
        <p14:creationId xmlns:p14="http://schemas.microsoft.com/office/powerpoint/2010/main" val="712692508"/>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563563" y="828675"/>
            <a:ext cx="7573962" cy="590550"/>
          </a:xfrm>
        </p:spPr>
        <p:txBody>
          <a:bodyPr/>
          <a:lstStyle/>
          <a:p>
            <a:pPr>
              <a:defRPr/>
            </a:pPr>
            <a:r>
              <a:rPr lang="zh-CN" altLang="en-US" dirty="0" smtClean="0"/>
              <a:t>互联网的高速发展</a:t>
            </a:r>
            <a:r>
              <a:rPr lang="en-US" altLang="zh-CN" dirty="0" smtClean="0"/>
              <a:t>(2014)</a:t>
            </a:r>
          </a:p>
        </p:txBody>
      </p:sp>
      <p:sp>
        <p:nvSpPr>
          <p:cNvPr id="10243" name="Rectangle 3"/>
          <p:cNvSpPr>
            <a:spLocks noGrp="1" noChangeArrowheads="1"/>
          </p:cNvSpPr>
          <p:nvPr>
            <p:ph type="body" idx="4294967295"/>
          </p:nvPr>
        </p:nvSpPr>
        <p:spPr>
          <a:xfrm>
            <a:off x="468313" y="1674813"/>
            <a:ext cx="8224837" cy="33670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a:lnSpc>
                <a:spcPct val="120000"/>
              </a:lnSpc>
              <a:buClr>
                <a:schemeClr val="tx2"/>
              </a:buClr>
              <a:tabLst>
                <a:tab pos="354013" algn="l"/>
              </a:tabLst>
            </a:pPr>
            <a:r>
              <a:rPr lang="zh-CN" altLang="en-US" b="1" dirty="0" smtClean="0"/>
              <a:t>中国互联网络信息中心中国互联网络发展状况统计报告显示：</a:t>
            </a:r>
          </a:p>
          <a:p>
            <a:pPr eaLnBrk="1">
              <a:lnSpc>
                <a:spcPct val="120000"/>
              </a:lnSpc>
              <a:buClr>
                <a:schemeClr val="hlink"/>
              </a:buClr>
              <a:tabLst>
                <a:tab pos="354013" algn="l"/>
              </a:tabLst>
            </a:pPr>
            <a:r>
              <a:rPr lang="zh-CN" altLang="en-US" b="1" dirty="0" smtClean="0"/>
              <a:t>截至</a:t>
            </a:r>
            <a:r>
              <a:rPr lang="en-US" altLang="zh-CN" b="1" dirty="0" smtClean="0"/>
              <a:t>2014</a:t>
            </a:r>
            <a:r>
              <a:rPr lang="zh-CN" altLang="en-US" b="1" dirty="0" smtClean="0"/>
              <a:t>年</a:t>
            </a:r>
            <a:r>
              <a:rPr lang="en-US" altLang="zh-CN" b="1" dirty="0" smtClean="0"/>
              <a:t>12</a:t>
            </a:r>
            <a:r>
              <a:rPr lang="zh-CN" altLang="en-US" b="1" dirty="0" smtClean="0"/>
              <a:t>月底，中国网民规模</a:t>
            </a:r>
            <a:r>
              <a:rPr lang="en-US" altLang="zh-CN" b="1" dirty="0" smtClean="0"/>
              <a:t>6.49</a:t>
            </a:r>
            <a:r>
              <a:rPr lang="zh-CN" altLang="en-US" b="1" dirty="0" smtClean="0"/>
              <a:t>亿，手机网民规模达</a:t>
            </a:r>
            <a:r>
              <a:rPr lang="en-US" altLang="zh-CN" b="1" dirty="0" smtClean="0"/>
              <a:t>5.57</a:t>
            </a:r>
            <a:r>
              <a:rPr lang="zh-CN" altLang="en-US" b="1" dirty="0" smtClean="0"/>
              <a:t>亿人，全年新增网民</a:t>
            </a:r>
            <a:r>
              <a:rPr lang="en-US" altLang="zh-CN" b="1" dirty="0" smtClean="0"/>
              <a:t>5672</a:t>
            </a:r>
            <a:r>
              <a:rPr lang="zh-CN" altLang="en-US" b="1" dirty="0" smtClean="0"/>
              <a:t>万。</a:t>
            </a:r>
          </a:p>
          <a:p>
            <a:pPr eaLnBrk="1">
              <a:lnSpc>
                <a:spcPct val="120000"/>
              </a:lnSpc>
              <a:buClr>
                <a:schemeClr val="hlink"/>
              </a:buClr>
              <a:tabLst>
                <a:tab pos="354013" algn="l"/>
              </a:tabLst>
            </a:pPr>
            <a:r>
              <a:rPr lang="zh-CN" altLang="en-US" b="1" dirty="0" smtClean="0"/>
              <a:t>互联网普及率较上年底提升</a:t>
            </a:r>
            <a:r>
              <a:rPr lang="en-US" altLang="zh-CN" b="1" dirty="0" smtClean="0"/>
              <a:t>2.1%</a:t>
            </a:r>
            <a:r>
              <a:rPr lang="zh-CN" altLang="en-US" b="1" dirty="0" smtClean="0"/>
              <a:t>，达到</a:t>
            </a:r>
            <a:r>
              <a:rPr lang="en-US" altLang="zh-CN" b="1" dirty="0" smtClean="0"/>
              <a:t>47.9%</a:t>
            </a:r>
            <a:r>
              <a:rPr lang="zh-CN" altLang="en-US" b="1" dirty="0" smtClean="0"/>
              <a:t>。</a:t>
            </a:r>
            <a:endParaRPr lang="en-US" altLang="zh-CN" b="1" dirty="0" smtClean="0"/>
          </a:p>
        </p:txBody>
      </p:sp>
    </p:spTree>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BDCA597E-007B-4ADD-967E-099019343656}" type="slidenum">
              <a:rPr lang="en-US" altLang="zh-CN" sz="1400" smtClean="0"/>
              <a:pPr>
                <a:spcBef>
                  <a:spcPct val="0"/>
                </a:spcBef>
                <a:buClrTx/>
                <a:buSzTx/>
                <a:buFontTx/>
                <a:buNone/>
              </a:pPr>
              <a:t>70</a:t>
            </a:fld>
            <a:endParaRPr lang="en-US" altLang="zh-CN" sz="1400" smtClean="0"/>
          </a:p>
        </p:txBody>
      </p:sp>
      <p:sp>
        <p:nvSpPr>
          <p:cNvPr id="267266"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1.3.2 </a:t>
            </a:r>
            <a:r>
              <a:rPr lang="zh-CN" altLang="en-US">
                <a:solidFill>
                  <a:srgbClr val="008000"/>
                </a:solidFill>
              </a:rPr>
              <a:t>分组交换网络</a:t>
            </a:r>
          </a:p>
        </p:txBody>
      </p:sp>
      <p:sp>
        <p:nvSpPr>
          <p:cNvPr id="80900" name="Rectangle 3"/>
          <p:cNvSpPr>
            <a:spLocks noGrp="1" noChangeArrowheads="1"/>
          </p:cNvSpPr>
          <p:nvPr>
            <p:ph type="body" idx="1"/>
          </p:nvPr>
        </p:nvSpPr>
        <p:spPr>
          <a:xfrm>
            <a:off x="533400" y="1587500"/>
            <a:ext cx="8026400" cy="4254500"/>
          </a:xfrm>
        </p:spPr>
        <p:txBody>
          <a:bodyPr/>
          <a:lstStyle/>
          <a:p>
            <a:pPr marL="0" indent="0" eaLnBrk="1">
              <a:lnSpc>
                <a:spcPct val="125000"/>
              </a:lnSpc>
              <a:spcBef>
                <a:spcPct val="25000"/>
              </a:spcBef>
              <a:buFont typeface="Wingdings" panose="05000000000000000000" pitchFamily="2" charset="2"/>
              <a:buNone/>
            </a:pPr>
            <a:r>
              <a:rPr lang="zh-CN" altLang="en-US" sz="2800" b="1" dirty="0" smtClean="0"/>
              <a:t>在源和目的主机之间</a:t>
            </a:r>
            <a:r>
              <a:rPr lang="zh-CN" altLang="en-US" sz="2800" b="1" dirty="0" smtClean="0">
                <a:solidFill>
                  <a:srgbClr val="FF0000"/>
                </a:solidFill>
              </a:rPr>
              <a:t>通过一系列分组交换机转发分组</a:t>
            </a:r>
            <a:r>
              <a:rPr lang="zh-CN" altLang="en-US" sz="2800" b="1" dirty="0" smtClean="0"/>
              <a:t>。</a:t>
            </a:r>
          </a:p>
          <a:p>
            <a:pPr marL="0" indent="0" eaLnBrk="1">
              <a:lnSpc>
                <a:spcPct val="125000"/>
              </a:lnSpc>
              <a:spcBef>
                <a:spcPct val="25000"/>
              </a:spcBef>
              <a:buFont typeface="Wingdings" panose="05000000000000000000" pitchFamily="2" charset="2"/>
              <a:buNone/>
            </a:pPr>
            <a:endParaRPr lang="en-US" altLang="zh-CN" b="1" dirty="0" smtClean="0">
              <a:solidFill>
                <a:schemeClr val="accent2"/>
              </a:solidFill>
            </a:endParaRPr>
          </a:p>
          <a:p>
            <a:pPr marL="0" indent="0" eaLnBrk="1">
              <a:lnSpc>
                <a:spcPct val="125000"/>
              </a:lnSpc>
              <a:spcBef>
                <a:spcPct val="25000"/>
              </a:spcBef>
              <a:buFont typeface="Wingdings" panose="05000000000000000000" pitchFamily="2" charset="2"/>
              <a:buNone/>
            </a:pPr>
            <a:r>
              <a:rPr lang="zh-CN" altLang="en-US" b="1" dirty="0" smtClean="0">
                <a:solidFill>
                  <a:schemeClr val="accent2"/>
                </a:solidFill>
              </a:rPr>
              <a:t>分组交换网络类型：</a:t>
            </a:r>
          </a:p>
          <a:p>
            <a:pPr marL="285750" lvl="1" eaLnBrk="1">
              <a:lnSpc>
                <a:spcPct val="125000"/>
              </a:lnSpc>
              <a:spcBef>
                <a:spcPct val="25000"/>
              </a:spcBef>
              <a:buClr>
                <a:srgbClr val="4D4D4D"/>
              </a:buClr>
            </a:pPr>
            <a:r>
              <a:rPr lang="zh-CN" altLang="en-US" b="1" dirty="0" smtClean="0">
                <a:solidFill>
                  <a:schemeClr val="hlink"/>
                </a:solidFill>
              </a:rPr>
              <a:t>虚电路网络 （</a:t>
            </a:r>
            <a:r>
              <a:rPr lang="en-US" altLang="zh-CN" b="1" dirty="0" smtClean="0">
                <a:solidFill>
                  <a:schemeClr val="hlink"/>
                </a:solidFill>
              </a:rPr>
              <a:t>virtual circuit network</a:t>
            </a:r>
            <a:r>
              <a:rPr lang="zh-CN" altLang="en-US" b="1" dirty="0" smtClean="0">
                <a:solidFill>
                  <a:schemeClr val="hlink"/>
                </a:solidFill>
              </a:rPr>
              <a:t>）：</a:t>
            </a:r>
          </a:p>
          <a:p>
            <a:pPr marL="285750" lvl="1" eaLnBrk="1">
              <a:lnSpc>
                <a:spcPct val="125000"/>
              </a:lnSpc>
              <a:spcBef>
                <a:spcPct val="25000"/>
              </a:spcBef>
              <a:buClr>
                <a:srgbClr val="4D4D4D"/>
              </a:buClr>
            </a:pPr>
            <a:r>
              <a:rPr lang="zh-CN" altLang="en-US" b="1" dirty="0" smtClean="0">
                <a:solidFill>
                  <a:schemeClr val="hlink"/>
                </a:solidFill>
              </a:rPr>
              <a:t>数据报网络（</a:t>
            </a:r>
            <a:r>
              <a:rPr lang="en-US" altLang="zh-CN" b="1" dirty="0" smtClean="0">
                <a:solidFill>
                  <a:schemeClr val="hlink"/>
                </a:solidFill>
              </a:rPr>
              <a:t>datagram network</a:t>
            </a:r>
            <a:r>
              <a:rPr lang="zh-CN" altLang="en-US" b="1" dirty="0" smtClean="0">
                <a:solidFill>
                  <a:schemeClr val="hlink"/>
                </a:solidFill>
              </a:rPr>
              <a:t>）：</a:t>
            </a:r>
          </a:p>
        </p:txBody>
      </p:sp>
      <p:sp>
        <p:nvSpPr>
          <p:cNvPr id="2" name="圆角矩形 1"/>
          <p:cNvSpPr/>
          <p:nvPr/>
        </p:nvSpPr>
        <p:spPr bwMode="auto">
          <a:xfrm>
            <a:off x="533400" y="4959350"/>
            <a:ext cx="7772399" cy="711200"/>
          </a:xfrm>
          <a:prstGeom prst="roundRect">
            <a:avLst>
              <a:gd name="adj" fmla="val 2517"/>
            </a:avLst>
          </a:prstGeom>
          <a:solidFill>
            <a:schemeClr val="accent1"/>
          </a:solidFill>
          <a:ln w="9525" cap="flat" cmpd="sng" algn="ctr">
            <a:solidFill>
              <a:schemeClr val="bg1">
                <a:lumMod val="85000"/>
              </a:schemeClr>
            </a:solidFill>
            <a:prstDash val="solid"/>
            <a:round/>
            <a:headEnd type="none" w="med" len="med"/>
            <a:tailEnd type="none" w="med" len="med"/>
          </a:ln>
          <a:effectLst/>
          <a:extLst/>
        </p:spPr>
        <p:txBody>
          <a:bodyPr anchor="ctr"/>
          <a:lstStyle/>
          <a:p>
            <a:pPr algn="ctr">
              <a:defRPr/>
            </a:pPr>
            <a:r>
              <a:rPr lang="zh-CN" altLang="en-US" b="1" dirty="0">
                <a:solidFill>
                  <a:srgbClr val="CC0066"/>
                </a:solidFill>
                <a:latin typeface="微软雅黑" panose="020B0503020204020204" pitchFamily="34" charset="-122"/>
                <a:ea typeface="微软雅黑" panose="020B0503020204020204" pitchFamily="34" charset="-122"/>
              </a:rPr>
              <a:t>两者在建立路由和管理选路方面存在不同。</a:t>
            </a:r>
            <a:endParaRPr lang="zh-CN" altLang="en-US" dirty="0">
              <a:solidFill>
                <a:srgbClr val="CC0066"/>
              </a:solidFill>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D3654C8-F204-4FC6-AA5F-46501A750409}" type="slidenum">
              <a:rPr lang="en-US" altLang="zh-CN" sz="1400" smtClean="0"/>
              <a:pPr>
                <a:spcBef>
                  <a:spcPct val="0"/>
                </a:spcBef>
                <a:buClrTx/>
                <a:buSzTx/>
                <a:buFontTx/>
                <a:buNone/>
              </a:pPr>
              <a:t>71</a:t>
            </a:fld>
            <a:endParaRPr lang="en-US" altLang="zh-CN" sz="1400" smtClean="0"/>
          </a:p>
        </p:txBody>
      </p:sp>
      <p:sp>
        <p:nvSpPr>
          <p:cNvPr id="388098" name="Rectangle 2"/>
          <p:cNvSpPr>
            <a:spLocks noGrp="1" noChangeArrowheads="1"/>
          </p:cNvSpPr>
          <p:nvPr>
            <p:ph type="title"/>
          </p:nvPr>
        </p:nvSpPr>
        <p:spPr>
          <a:xfrm>
            <a:off x="533401" y="411163"/>
            <a:ext cx="7874000" cy="831850"/>
          </a:xfrm>
        </p:spPr>
        <p:txBody>
          <a:bodyPr/>
          <a:lstStyle/>
          <a:p>
            <a:pPr algn="ctr">
              <a:defRPr/>
            </a:pPr>
            <a:r>
              <a:rPr lang="zh-CN" altLang="en-US" sz="3200" dirty="0" smtClean="0">
                <a:solidFill>
                  <a:srgbClr val="008000"/>
                </a:solidFill>
              </a:rPr>
              <a:t>虚电路网络与数据报网络的比较</a:t>
            </a:r>
            <a:endParaRPr lang="zh-CN" altLang="en-US" sz="3200" dirty="0">
              <a:solidFill>
                <a:srgbClr val="008000"/>
              </a:solidFill>
            </a:endParaRPr>
          </a:p>
        </p:txBody>
      </p:sp>
      <p:sp>
        <p:nvSpPr>
          <p:cNvPr id="81924" name="Rectangle 3"/>
          <p:cNvSpPr>
            <a:spLocks noGrp="1" noChangeArrowheads="1"/>
          </p:cNvSpPr>
          <p:nvPr>
            <p:ph type="body" idx="1"/>
          </p:nvPr>
        </p:nvSpPr>
        <p:spPr>
          <a:xfrm>
            <a:off x="533400" y="1587500"/>
            <a:ext cx="8064500" cy="4660900"/>
          </a:xfrm>
        </p:spPr>
        <p:txBody>
          <a:bodyPr/>
          <a:lstStyle/>
          <a:p>
            <a:pPr eaLnBrk="1">
              <a:lnSpc>
                <a:spcPct val="110000"/>
              </a:lnSpc>
              <a:buClr>
                <a:srgbClr val="4D4D4D"/>
              </a:buClr>
            </a:pPr>
            <a:r>
              <a:rPr lang="zh-CN" altLang="en-US" b="1" dirty="0" smtClean="0">
                <a:solidFill>
                  <a:schemeClr val="accent2"/>
                </a:solidFill>
              </a:rPr>
              <a:t>虚电路网络 ：</a:t>
            </a:r>
            <a:r>
              <a:rPr lang="zh-CN" altLang="en-US" b="1" dirty="0" smtClean="0"/>
              <a:t>交换机根据</a:t>
            </a:r>
            <a:r>
              <a:rPr lang="zh-CN" altLang="en-US" b="1" dirty="0" smtClean="0">
                <a:solidFill>
                  <a:srgbClr val="FF0000"/>
                </a:solidFill>
              </a:rPr>
              <a:t>虚电路号</a:t>
            </a:r>
            <a:r>
              <a:rPr lang="zh-CN" altLang="en-US" b="1" dirty="0" smtClean="0"/>
              <a:t>转发分组。</a:t>
            </a:r>
          </a:p>
          <a:p>
            <a:pPr lvl="1" eaLnBrk="1">
              <a:lnSpc>
                <a:spcPct val="110000"/>
              </a:lnSpc>
            </a:pPr>
            <a:r>
              <a:rPr lang="zh-CN" altLang="en-US" b="1" dirty="0" smtClean="0"/>
              <a:t>源和目的主机之间</a:t>
            </a:r>
            <a:r>
              <a:rPr lang="zh-CN" altLang="en-US" b="1" dirty="0" smtClean="0">
                <a:solidFill>
                  <a:srgbClr val="FF33CC"/>
                </a:solidFill>
              </a:rPr>
              <a:t>先建立虚连接</a:t>
            </a:r>
            <a:r>
              <a:rPr lang="zh-CN" altLang="en-US" b="1" dirty="0" smtClean="0"/>
              <a:t>（虚电路）</a:t>
            </a:r>
          </a:p>
          <a:p>
            <a:pPr lvl="1" eaLnBrk="1">
              <a:lnSpc>
                <a:spcPct val="110000"/>
              </a:lnSpc>
            </a:pPr>
            <a:r>
              <a:rPr lang="zh-CN" altLang="en-US" b="1" dirty="0" smtClean="0"/>
              <a:t>每个虚电路指定一个</a:t>
            </a:r>
            <a:r>
              <a:rPr lang="zh-CN" altLang="en-US" b="1" dirty="0" smtClean="0">
                <a:solidFill>
                  <a:srgbClr val="FF33CC"/>
                </a:solidFill>
              </a:rPr>
              <a:t>标识符</a:t>
            </a:r>
            <a:r>
              <a:rPr lang="en-US" altLang="zh-CN" b="1" dirty="0" smtClean="0">
                <a:solidFill>
                  <a:srgbClr val="FF33CC"/>
                </a:solidFill>
              </a:rPr>
              <a:t> ID</a:t>
            </a:r>
            <a:r>
              <a:rPr lang="zh-CN" altLang="en-US" b="1" dirty="0" smtClean="0"/>
              <a:t>；</a:t>
            </a:r>
          </a:p>
          <a:p>
            <a:pPr lvl="1" eaLnBrk="1">
              <a:lnSpc>
                <a:spcPct val="110000"/>
              </a:lnSpc>
            </a:pPr>
            <a:r>
              <a:rPr lang="zh-CN" altLang="en-US" b="1" dirty="0" smtClean="0"/>
              <a:t>分组带有</a:t>
            </a:r>
            <a:r>
              <a:rPr lang="en-US" altLang="zh-CN" b="1" dirty="0" smtClean="0"/>
              <a:t> ID</a:t>
            </a:r>
            <a:r>
              <a:rPr lang="zh-CN" altLang="en-US" b="1" dirty="0" smtClean="0"/>
              <a:t>，决定下一跳（转发路径）</a:t>
            </a:r>
          </a:p>
          <a:p>
            <a:pPr lvl="1" eaLnBrk="1">
              <a:lnSpc>
                <a:spcPct val="110000"/>
              </a:lnSpc>
              <a:buClr>
                <a:srgbClr val="4D4D4D"/>
              </a:buClr>
            </a:pPr>
            <a:r>
              <a:rPr lang="zh-CN" altLang="en-US" b="1" dirty="0" smtClean="0"/>
              <a:t>        如，</a:t>
            </a:r>
            <a:r>
              <a:rPr lang="en-US" altLang="zh-CN" b="1" dirty="0" smtClean="0"/>
              <a:t>X.25</a:t>
            </a:r>
            <a:r>
              <a:rPr lang="zh-CN" altLang="en-US" b="1" dirty="0" smtClean="0"/>
              <a:t>、帧中继</a:t>
            </a:r>
            <a:r>
              <a:rPr lang="en-US" altLang="zh-CN" b="1" dirty="0" smtClean="0"/>
              <a:t>FR</a:t>
            </a:r>
            <a:r>
              <a:rPr lang="zh-CN" altLang="en-US" b="1" dirty="0" smtClean="0"/>
              <a:t>和异步传递方式</a:t>
            </a:r>
            <a:r>
              <a:rPr lang="en-US" altLang="zh-CN" b="1" dirty="0" smtClean="0"/>
              <a:t>ATM</a:t>
            </a:r>
          </a:p>
          <a:p>
            <a:pPr lvl="1" eaLnBrk="1">
              <a:lnSpc>
                <a:spcPct val="110000"/>
              </a:lnSpc>
              <a:buClr>
                <a:srgbClr val="4D4D4D"/>
              </a:buClr>
            </a:pPr>
            <a:endParaRPr lang="zh-CN" altLang="en-US" b="1" dirty="0" smtClean="0"/>
          </a:p>
          <a:p>
            <a:pPr eaLnBrk="1">
              <a:lnSpc>
                <a:spcPct val="110000"/>
              </a:lnSpc>
              <a:buClr>
                <a:srgbClr val="4D4D4D"/>
              </a:buClr>
            </a:pPr>
            <a:r>
              <a:rPr lang="zh-CN" altLang="en-US" b="1" dirty="0" smtClean="0">
                <a:solidFill>
                  <a:schemeClr val="accent2"/>
                </a:solidFill>
              </a:rPr>
              <a:t>数据报网络（</a:t>
            </a:r>
            <a:r>
              <a:rPr lang="en-US" altLang="zh-CN" b="1" dirty="0" smtClean="0">
                <a:solidFill>
                  <a:schemeClr val="accent2"/>
                </a:solidFill>
              </a:rPr>
              <a:t>datagram network</a:t>
            </a:r>
            <a:r>
              <a:rPr lang="zh-CN" altLang="en-US" b="1" dirty="0" smtClean="0">
                <a:solidFill>
                  <a:schemeClr val="accent2"/>
                </a:solidFill>
              </a:rPr>
              <a:t>）：</a:t>
            </a:r>
            <a:r>
              <a:rPr lang="zh-CN" altLang="en-US" b="1" dirty="0" smtClean="0"/>
              <a:t>交换机根据</a:t>
            </a:r>
            <a:r>
              <a:rPr lang="zh-CN" altLang="en-US" b="1" dirty="0" smtClean="0">
                <a:solidFill>
                  <a:srgbClr val="FF0000"/>
                </a:solidFill>
              </a:rPr>
              <a:t>目的地址</a:t>
            </a:r>
            <a:r>
              <a:rPr lang="zh-CN" altLang="en-US" b="1" dirty="0" smtClean="0"/>
              <a:t>转发分组。</a:t>
            </a:r>
          </a:p>
          <a:p>
            <a:pPr lvl="1" eaLnBrk="1">
              <a:lnSpc>
                <a:spcPct val="110000"/>
              </a:lnSpc>
            </a:pPr>
            <a:r>
              <a:rPr lang="zh-CN" altLang="en-US" b="1" dirty="0" smtClean="0">
                <a:solidFill>
                  <a:srgbClr val="FF33CC"/>
                </a:solidFill>
              </a:rPr>
              <a:t>不需建立连接</a:t>
            </a:r>
          </a:p>
          <a:p>
            <a:pPr lvl="1" eaLnBrk="1">
              <a:lnSpc>
                <a:spcPct val="110000"/>
              </a:lnSpc>
            </a:pPr>
            <a:r>
              <a:rPr lang="zh-CN" altLang="en-US" b="1" dirty="0" smtClean="0"/>
              <a:t>每个分组带有目的地址，决定下一跳（转发路径）</a:t>
            </a:r>
            <a:endParaRPr lang="en-US" altLang="zh-CN" b="1" dirty="0" smtClean="0"/>
          </a:p>
          <a:p>
            <a:pPr lvl="1" eaLnBrk="1">
              <a:lnSpc>
                <a:spcPct val="110000"/>
              </a:lnSpc>
              <a:buClr>
                <a:srgbClr val="4D4D4D"/>
              </a:buClr>
            </a:pPr>
            <a:r>
              <a:rPr lang="zh-CN" altLang="en-US" b="1" dirty="0" smtClean="0"/>
              <a:t>        </a:t>
            </a:r>
            <a:r>
              <a:rPr lang="zh-CN" altLang="en-US" b="1" dirty="0" smtClean="0">
                <a:solidFill>
                  <a:srgbClr val="FF0000"/>
                </a:solidFill>
              </a:rPr>
              <a:t>如，因特网。</a:t>
            </a:r>
          </a:p>
          <a:p>
            <a:pPr eaLnBrk="1">
              <a:lnSpc>
                <a:spcPct val="90000"/>
              </a:lnSpc>
            </a:pPr>
            <a:endParaRPr lang="zh-CN" altLang="en-US" dirty="0" smtClean="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1755775"/>
          </a:xfrm>
        </p:spPr>
        <p:txBody>
          <a:bodyPr/>
          <a:lstStyle/>
          <a:p>
            <a:pPr algn="ctr"/>
            <a:r>
              <a:rPr lang="zh-CN" altLang="en-US" dirty="0" smtClean="0"/>
              <a:t>网络分类</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108A42B9-E6E2-4EE6-A03B-28E0C879AD11}" type="slidenum">
              <a:rPr lang="en-US" altLang="zh-CN" smtClean="0"/>
              <a:pPr>
                <a:defRPr/>
              </a:pPr>
              <a:t>72</a:t>
            </a:fld>
            <a:endParaRPr lang="en-US" altLang="zh-CN"/>
          </a:p>
        </p:txBody>
      </p:sp>
    </p:spTree>
    <p:extLst>
      <p:ext uri="{BB962C8B-B14F-4D97-AF65-F5344CB8AC3E}">
        <p14:creationId xmlns:p14="http://schemas.microsoft.com/office/powerpoint/2010/main" val="3254159488"/>
      </p:ext>
    </p:extLst>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4"/>
          <p:cNvSpPr>
            <a:spLocks noGrp="1"/>
          </p:cNvSpPr>
          <p:nvPr>
            <p:ph type="sldNum" sz="quarter" idx="12"/>
          </p:nvPr>
        </p:nvSpPr>
        <p:spPr>
          <a:xfrm>
            <a:off x="8443913" y="6207125"/>
            <a:ext cx="625475" cy="457200"/>
          </a:xfrm>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5A52DA3E-0878-43AD-BB14-777ECDD66259}" type="slidenum">
              <a:rPr lang="en-US" altLang="zh-CN" sz="1400" smtClean="0"/>
              <a:pPr>
                <a:spcBef>
                  <a:spcPct val="0"/>
                </a:spcBef>
                <a:buClrTx/>
                <a:buSzTx/>
                <a:buFontTx/>
                <a:buNone/>
              </a:pPr>
              <a:t>73</a:t>
            </a:fld>
            <a:endParaRPr lang="en-US" altLang="zh-CN" sz="1400" smtClean="0"/>
          </a:p>
        </p:txBody>
      </p:sp>
      <p:sp>
        <p:nvSpPr>
          <p:cNvPr id="92162" name="Rectangle 2"/>
          <p:cNvSpPr>
            <a:spLocks noGrp="1" noChangeArrowheads="1"/>
          </p:cNvSpPr>
          <p:nvPr>
            <p:ph type="title"/>
          </p:nvPr>
        </p:nvSpPr>
        <p:spPr>
          <a:xfrm>
            <a:off x="558800" y="720725"/>
            <a:ext cx="7772400" cy="992188"/>
          </a:xfrm>
        </p:spPr>
        <p:txBody>
          <a:bodyPr/>
          <a:lstStyle/>
          <a:p>
            <a:pPr>
              <a:defRPr/>
            </a:pPr>
            <a:r>
              <a:rPr lang="en-US" altLang="zh-CN" dirty="0" smtClean="0"/>
              <a:t>A. </a:t>
            </a:r>
            <a:r>
              <a:rPr lang="zh-CN" altLang="en-US" dirty="0" smtClean="0"/>
              <a:t>根据</a:t>
            </a:r>
            <a:r>
              <a:rPr lang="zh-CN" altLang="en-US" dirty="0"/>
              <a:t>工作</a:t>
            </a:r>
            <a:r>
              <a:rPr lang="zh-CN" altLang="en-US" dirty="0" smtClean="0"/>
              <a:t>方式</a:t>
            </a:r>
            <a:r>
              <a:rPr lang="zh-CN" altLang="en-US" dirty="0"/>
              <a:t>分类</a:t>
            </a:r>
            <a:r>
              <a:rPr lang="zh-CN" altLang="en-US" dirty="0" smtClean="0"/>
              <a:t> </a:t>
            </a:r>
            <a:endParaRPr lang="zh-CN" altLang="en-US" dirty="0"/>
          </a:p>
        </p:txBody>
      </p:sp>
      <p:sp>
        <p:nvSpPr>
          <p:cNvPr id="82948" name="Rectangle 4"/>
          <p:cNvSpPr>
            <a:spLocks noChangeArrowheads="1"/>
          </p:cNvSpPr>
          <p:nvPr/>
        </p:nvSpPr>
        <p:spPr bwMode="auto">
          <a:xfrm>
            <a:off x="3235325" y="1911350"/>
            <a:ext cx="2360613" cy="7588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b="1">
                <a:solidFill>
                  <a:schemeClr val="bg1"/>
                </a:solidFill>
                <a:latin typeface="微软雅黑" panose="020B0503020204020204" pitchFamily="34" charset="-122"/>
                <a:ea typeface="微软雅黑" panose="020B0503020204020204" pitchFamily="34" charset="-122"/>
              </a:rPr>
              <a:t>电信网络</a:t>
            </a:r>
          </a:p>
        </p:txBody>
      </p:sp>
      <p:grpSp>
        <p:nvGrpSpPr>
          <p:cNvPr id="82949" name="Group 30"/>
          <p:cNvGrpSpPr>
            <a:grpSpLocks/>
          </p:cNvGrpSpPr>
          <p:nvPr/>
        </p:nvGrpSpPr>
        <p:grpSpPr bwMode="auto">
          <a:xfrm>
            <a:off x="692150" y="3241675"/>
            <a:ext cx="3433763" cy="1957388"/>
            <a:chOff x="446" y="1472"/>
            <a:chExt cx="2163" cy="1233"/>
          </a:xfrm>
        </p:grpSpPr>
        <p:sp>
          <p:nvSpPr>
            <p:cNvPr id="82966" name="Rectangle 6"/>
            <p:cNvSpPr>
              <a:spLocks noChangeArrowheads="1"/>
            </p:cNvSpPr>
            <p:nvPr/>
          </p:nvSpPr>
          <p:spPr bwMode="auto">
            <a:xfrm>
              <a:off x="860" y="1472"/>
              <a:ext cx="1487" cy="47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b="1">
                  <a:solidFill>
                    <a:schemeClr val="bg1"/>
                  </a:solidFill>
                  <a:latin typeface="微软雅黑" panose="020B0503020204020204" pitchFamily="34" charset="-122"/>
                  <a:ea typeface="微软雅黑" panose="020B0503020204020204" pitchFamily="34" charset="-122"/>
                </a:rPr>
                <a:t>电路交换网络</a:t>
              </a:r>
            </a:p>
          </p:txBody>
        </p:sp>
        <p:sp>
          <p:nvSpPr>
            <p:cNvPr id="82967" name="Rectangle 8"/>
            <p:cNvSpPr>
              <a:spLocks noChangeArrowheads="1"/>
            </p:cNvSpPr>
            <p:nvPr/>
          </p:nvSpPr>
          <p:spPr bwMode="auto">
            <a:xfrm>
              <a:off x="446" y="2290"/>
              <a:ext cx="803" cy="3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2000" b="1">
                  <a:solidFill>
                    <a:schemeClr val="bg1"/>
                  </a:solidFill>
                  <a:latin typeface="微软雅黑" panose="020B0503020204020204" pitchFamily="34" charset="-122"/>
                  <a:ea typeface="微软雅黑" panose="020B0503020204020204" pitchFamily="34" charset="-122"/>
                </a:rPr>
                <a:t>FDM</a:t>
              </a:r>
            </a:p>
          </p:txBody>
        </p:sp>
        <p:sp>
          <p:nvSpPr>
            <p:cNvPr id="82968" name="Rectangle 9"/>
            <p:cNvSpPr>
              <a:spLocks noChangeArrowheads="1"/>
            </p:cNvSpPr>
            <p:nvPr/>
          </p:nvSpPr>
          <p:spPr bwMode="auto">
            <a:xfrm>
              <a:off x="1806" y="2306"/>
              <a:ext cx="803" cy="3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2000" b="1">
                  <a:solidFill>
                    <a:schemeClr val="bg1"/>
                  </a:solidFill>
                  <a:latin typeface="微软雅黑" panose="020B0503020204020204" pitchFamily="34" charset="-122"/>
                  <a:ea typeface="微软雅黑" panose="020B0503020204020204" pitchFamily="34" charset="-122"/>
                </a:rPr>
                <a:t>TDM</a:t>
              </a:r>
            </a:p>
          </p:txBody>
        </p:sp>
        <p:grpSp>
          <p:nvGrpSpPr>
            <p:cNvPr id="82969" name="Group 17"/>
            <p:cNvGrpSpPr>
              <a:grpSpLocks/>
            </p:cNvGrpSpPr>
            <p:nvPr/>
          </p:nvGrpSpPr>
          <p:grpSpPr bwMode="auto">
            <a:xfrm>
              <a:off x="1009" y="1954"/>
              <a:ext cx="1184" cy="361"/>
              <a:chOff x="1009" y="1954"/>
              <a:chExt cx="1184" cy="361"/>
            </a:xfrm>
          </p:grpSpPr>
          <p:grpSp>
            <p:nvGrpSpPr>
              <p:cNvPr id="82970" name="Group 15"/>
              <p:cNvGrpSpPr>
                <a:grpSpLocks/>
              </p:cNvGrpSpPr>
              <p:nvPr/>
            </p:nvGrpSpPr>
            <p:grpSpPr bwMode="auto">
              <a:xfrm>
                <a:off x="1009" y="2114"/>
                <a:ext cx="1184" cy="201"/>
                <a:chOff x="1009" y="2114"/>
                <a:chExt cx="1184" cy="201"/>
              </a:xfrm>
            </p:grpSpPr>
            <p:sp>
              <p:nvSpPr>
                <p:cNvPr id="82972" name="Line 12"/>
                <p:cNvSpPr>
                  <a:spLocks noChangeShapeType="1"/>
                </p:cNvSpPr>
                <p:nvPr/>
              </p:nvSpPr>
              <p:spPr bwMode="auto">
                <a:xfrm>
                  <a:off x="1009" y="2118"/>
                  <a:ext cx="11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2973" name="Line 13"/>
                <p:cNvSpPr>
                  <a:spLocks noChangeShapeType="1"/>
                </p:cNvSpPr>
                <p:nvPr/>
              </p:nvSpPr>
              <p:spPr bwMode="auto">
                <a:xfrm>
                  <a:off x="2193" y="2129"/>
                  <a:ext cx="0" cy="1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2974" name="Line 14"/>
                <p:cNvSpPr>
                  <a:spLocks noChangeShapeType="1"/>
                </p:cNvSpPr>
                <p:nvPr/>
              </p:nvSpPr>
              <p:spPr bwMode="auto">
                <a:xfrm>
                  <a:off x="1010" y="2114"/>
                  <a:ext cx="0" cy="1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82971" name="Line 16"/>
              <p:cNvSpPr>
                <a:spLocks noChangeShapeType="1"/>
              </p:cNvSpPr>
              <p:nvPr/>
            </p:nvSpPr>
            <p:spPr bwMode="auto">
              <a:xfrm>
                <a:off x="1588" y="1954"/>
                <a:ext cx="0" cy="1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grpSp>
        <p:nvGrpSpPr>
          <p:cNvPr id="82950" name="Group 31"/>
          <p:cNvGrpSpPr>
            <a:grpSpLocks/>
          </p:cNvGrpSpPr>
          <p:nvPr/>
        </p:nvGrpSpPr>
        <p:grpSpPr bwMode="auto">
          <a:xfrm>
            <a:off x="5076825" y="3236913"/>
            <a:ext cx="3679825" cy="1981200"/>
            <a:chOff x="3012" y="1468"/>
            <a:chExt cx="2318" cy="1248"/>
          </a:xfrm>
        </p:grpSpPr>
        <p:sp>
          <p:nvSpPr>
            <p:cNvPr id="82957" name="Rectangle 7"/>
            <p:cNvSpPr>
              <a:spLocks noChangeArrowheads="1"/>
            </p:cNvSpPr>
            <p:nvPr/>
          </p:nvSpPr>
          <p:spPr bwMode="auto">
            <a:xfrm>
              <a:off x="3383" y="1468"/>
              <a:ext cx="1487" cy="47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b="1">
                  <a:solidFill>
                    <a:schemeClr val="bg1"/>
                  </a:solidFill>
                  <a:latin typeface="微软雅黑" panose="020B0503020204020204" pitchFamily="34" charset="-122"/>
                  <a:ea typeface="微软雅黑" panose="020B0503020204020204" pitchFamily="34" charset="-122"/>
                </a:rPr>
                <a:t>分组交换网络</a:t>
              </a:r>
            </a:p>
          </p:txBody>
        </p:sp>
        <p:sp>
          <p:nvSpPr>
            <p:cNvPr id="82958" name="Rectangle 10"/>
            <p:cNvSpPr>
              <a:spLocks noChangeArrowheads="1"/>
            </p:cNvSpPr>
            <p:nvPr/>
          </p:nvSpPr>
          <p:spPr bwMode="auto">
            <a:xfrm>
              <a:off x="3012" y="2317"/>
              <a:ext cx="1005" cy="3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b="1">
                  <a:solidFill>
                    <a:schemeClr val="bg1"/>
                  </a:solidFill>
                  <a:latin typeface="微软雅黑" panose="020B0503020204020204" pitchFamily="34" charset="-122"/>
                  <a:ea typeface="微软雅黑" panose="020B0503020204020204" pitchFamily="34" charset="-122"/>
                </a:rPr>
                <a:t>虚电路网络</a:t>
              </a:r>
              <a:endParaRPr lang="en-US" altLang="zh-CN" sz="2000" b="1">
                <a:solidFill>
                  <a:schemeClr val="bg1"/>
                </a:solidFill>
                <a:latin typeface="微软雅黑" panose="020B0503020204020204" pitchFamily="34" charset="-122"/>
                <a:ea typeface="微软雅黑" panose="020B0503020204020204" pitchFamily="34" charset="-122"/>
              </a:endParaRPr>
            </a:p>
          </p:txBody>
        </p:sp>
        <p:sp>
          <p:nvSpPr>
            <p:cNvPr id="82959" name="Rectangle 11"/>
            <p:cNvSpPr>
              <a:spLocks noChangeArrowheads="1"/>
            </p:cNvSpPr>
            <p:nvPr/>
          </p:nvSpPr>
          <p:spPr bwMode="auto">
            <a:xfrm>
              <a:off x="4325" y="2312"/>
              <a:ext cx="1005" cy="3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000" b="1">
                  <a:solidFill>
                    <a:schemeClr val="bg1"/>
                  </a:solidFill>
                  <a:latin typeface="微软雅黑" panose="020B0503020204020204" pitchFamily="34" charset="-122"/>
                  <a:ea typeface="微软雅黑" panose="020B0503020204020204" pitchFamily="34" charset="-122"/>
                </a:rPr>
                <a:t>数据报网络</a:t>
              </a:r>
            </a:p>
          </p:txBody>
        </p:sp>
        <p:grpSp>
          <p:nvGrpSpPr>
            <p:cNvPr id="82960" name="Group 18"/>
            <p:cNvGrpSpPr>
              <a:grpSpLocks/>
            </p:cNvGrpSpPr>
            <p:nvPr/>
          </p:nvGrpSpPr>
          <p:grpSpPr bwMode="auto">
            <a:xfrm>
              <a:off x="3574" y="1955"/>
              <a:ext cx="1184" cy="361"/>
              <a:chOff x="1009" y="1954"/>
              <a:chExt cx="1184" cy="361"/>
            </a:xfrm>
          </p:grpSpPr>
          <p:grpSp>
            <p:nvGrpSpPr>
              <p:cNvPr id="82961" name="Group 19"/>
              <p:cNvGrpSpPr>
                <a:grpSpLocks/>
              </p:cNvGrpSpPr>
              <p:nvPr/>
            </p:nvGrpSpPr>
            <p:grpSpPr bwMode="auto">
              <a:xfrm>
                <a:off x="1009" y="2114"/>
                <a:ext cx="1184" cy="201"/>
                <a:chOff x="1009" y="2114"/>
                <a:chExt cx="1184" cy="201"/>
              </a:xfrm>
            </p:grpSpPr>
            <p:sp>
              <p:nvSpPr>
                <p:cNvPr id="82963" name="Line 20"/>
                <p:cNvSpPr>
                  <a:spLocks noChangeShapeType="1"/>
                </p:cNvSpPr>
                <p:nvPr/>
              </p:nvSpPr>
              <p:spPr bwMode="auto">
                <a:xfrm>
                  <a:off x="1009" y="2118"/>
                  <a:ext cx="11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2964" name="Line 21"/>
                <p:cNvSpPr>
                  <a:spLocks noChangeShapeType="1"/>
                </p:cNvSpPr>
                <p:nvPr/>
              </p:nvSpPr>
              <p:spPr bwMode="auto">
                <a:xfrm>
                  <a:off x="2193" y="2129"/>
                  <a:ext cx="0" cy="1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2965" name="Line 22"/>
                <p:cNvSpPr>
                  <a:spLocks noChangeShapeType="1"/>
                </p:cNvSpPr>
                <p:nvPr/>
              </p:nvSpPr>
              <p:spPr bwMode="auto">
                <a:xfrm>
                  <a:off x="1010" y="2114"/>
                  <a:ext cx="0" cy="1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82962" name="Line 23"/>
              <p:cNvSpPr>
                <a:spLocks noChangeShapeType="1"/>
              </p:cNvSpPr>
              <p:nvPr/>
            </p:nvSpPr>
            <p:spPr bwMode="auto">
              <a:xfrm>
                <a:off x="1588" y="1954"/>
                <a:ext cx="0" cy="1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grpSp>
        <p:nvGrpSpPr>
          <p:cNvPr id="82951" name="Group 24"/>
          <p:cNvGrpSpPr>
            <a:grpSpLocks/>
          </p:cNvGrpSpPr>
          <p:nvPr/>
        </p:nvGrpSpPr>
        <p:grpSpPr bwMode="auto">
          <a:xfrm>
            <a:off x="2589213" y="2668588"/>
            <a:ext cx="3816350" cy="573087"/>
            <a:chOff x="1009" y="1954"/>
            <a:chExt cx="1184" cy="361"/>
          </a:xfrm>
        </p:grpSpPr>
        <p:grpSp>
          <p:nvGrpSpPr>
            <p:cNvPr id="82952" name="Group 25"/>
            <p:cNvGrpSpPr>
              <a:grpSpLocks/>
            </p:cNvGrpSpPr>
            <p:nvPr/>
          </p:nvGrpSpPr>
          <p:grpSpPr bwMode="auto">
            <a:xfrm>
              <a:off x="1009" y="2114"/>
              <a:ext cx="1184" cy="201"/>
              <a:chOff x="1009" y="2114"/>
              <a:chExt cx="1184" cy="201"/>
            </a:xfrm>
          </p:grpSpPr>
          <p:sp>
            <p:nvSpPr>
              <p:cNvPr id="82954" name="Line 26"/>
              <p:cNvSpPr>
                <a:spLocks noChangeShapeType="1"/>
              </p:cNvSpPr>
              <p:nvPr/>
            </p:nvSpPr>
            <p:spPr bwMode="auto">
              <a:xfrm>
                <a:off x="1009" y="2118"/>
                <a:ext cx="11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2955" name="Line 27"/>
              <p:cNvSpPr>
                <a:spLocks noChangeShapeType="1"/>
              </p:cNvSpPr>
              <p:nvPr/>
            </p:nvSpPr>
            <p:spPr bwMode="auto">
              <a:xfrm>
                <a:off x="2193" y="2129"/>
                <a:ext cx="0" cy="1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2956" name="Line 28"/>
              <p:cNvSpPr>
                <a:spLocks noChangeShapeType="1"/>
              </p:cNvSpPr>
              <p:nvPr/>
            </p:nvSpPr>
            <p:spPr bwMode="auto">
              <a:xfrm>
                <a:off x="1010" y="2114"/>
                <a:ext cx="0" cy="1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82953" name="Line 29"/>
            <p:cNvSpPr>
              <a:spLocks noChangeShapeType="1"/>
            </p:cNvSpPr>
            <p:nvPr/>
          </p:nvSpPr>
          <p:spPr bwMode="auto">
            <a:xfrm>
              <a:off x="1588" y="1954"/>
              <a:ext cx="0" cy="1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0DE9BA3-F5A9-4827-85A7-7644BE1BA559}" type="slidenum">
              <a:rPr lang="en-US" altLang="zh-CN" sz="1400" smtClean="0"/>
              <a:pPr>
                <a:spcBef>
                  <a:spcPct val="0"/>
                </a:spcBef>
                <a:buClrTx/>
                <a:buSzTx/>
                <a:buFontTx/>
                <a:buNone/>
              </a:pPr>
              <a:t>74</a:t>
            </a:fld>
            <a:endParaRPr lang="en-US" altLang="zh-CN" sz="1400" smtClean="0"/>
          </a:p>
        </p:txBody>
      </p:sp>
      <p:sp>
        <p:nvSpPr>
          <p:cNvPr id="268290" name="Rectangle 2"/>
          <p:cNvSpPr>
            <a:spLocks noGrp="1" noChangeArrowheads="1"/>
          </p:cNvSpPr>
          <p:nvPr>
            <p:ph type="title"/>
          </p:nvPr>
        </p:nvSpPr>
        <p:spPr>
          <a:xfrm>
            <a:off x="533400" y="411163"/>
            <a:ext cx="8397875" cy="831850"/>
          </a:xfrm>
        </p:spPr>
        <p:txBody>
          <a:bodyPr/>
          <a:lstStyle/>
          <a:p>
            <a:pPr>
              <a:defRPr/>
            </a:pPr>
            <a:r>
              <a:rPr lang="en-US" altLang="zh-CN" dirty="0" smtClean="0"/>
              <a:t>B.  </a:t>
            </a:r>
            <a:r>
              <a:rPr lang="zh-CN" altLang="en-US" dirty="0" smtClean="0"/>
              <a:t>根据</a:t>
            </a:r>
            <a:r>
              <a:rPr lang="zh-CN" altLang="en-US" dirty="0"/>
              <a:t>作用</a:t>
            </a:r>
            <a:r>
              <a:rPr lang="zh-CN" altLang="en-US" dirty="0" smtClean="0"/>
              <a:t>范围</a:t>
            </a:r>
            <a:r>
              <a:rPr lang="zh-CN" altLang="en-US" dirty="0"/>
              <a:t>分类</a:t>
            </a:r>
          </a:p>
        </p:txBody>
      </p:sp>
      <p:sp>
        <p:nvSpPr>
          <p:cNvPr id="84996" name="Rectangle 3"/>
          <p:cNvSpPr>
            <a:spLocks noGrp="1" noChangeArrowheads="1"/>
          </p:cNvSpPr>
          <p:nvPr>
            <p:ph type="body" idx="1"/>
          </p:nvPr>
        </p:nvSpPr>
        <p:spPr>
          <a:xfrm>
            <a:off x="533400" y="1371600"/>
            <a:ext cx="7772400" cy="5080000"/>
          </a:xfrm>
        </p:spPr>
        <p:txBody>
          <a:bodyPr/>
          <a:lstStyle/>
          <a:p>
            <a:pPr eaLnBrk="1">
              <a:lnSpc>
                <a:spcPct val="115000"/>
              </a:lnSpc>
            </a:pPr>
            <a:r>
              <a:rPr lang="zh-CN" altLang="en-US" b="1" dirty="0" smtClean="0">
                <a:solidFill>
                  <a:srgbClr val="FF0000"/>
                </a:solidFill>
              </a:rPr>
              <a:t>局域网 </a:t>
            </a:r>
            <a:r>
              <a:rPr lang="en-US" altLang="zh-CN" b="1" dirty="0" smtClean="0">
                <a:solidFill>
                  <a:srgbClr val="FF0000"/>
                </a:solidFill>
              </a:rPr>
              <a:t>LAN(local area network )</a:t>
            </a:r>
            <a:r>
              <a:rPr lang="zh-CN" altLang="en-US" b="1" dirty="0" smtClean="0">
                <a:solidFill>
                  <a:srgbClr val="FF0000"/>
                </a:solidFill>
              </a:rPr>
              <a:t>：</a:t>
            </a:r>
          </a:p>
          <a:p>
            <a:pPr eaLnBrk="1">
              <a:lnSpc>
                <a:spcPct val="115000"/>
              </a:lnSpc>
              <a:buFont typeface="Wingdings" panose="05000000000000000000" pitchFamily="2" charset="2"/>
              <a:buNone/>
            </a:pPr>
            <a:r>
              <a:rPr lang="zh-CN" altLang="en-US" b="1" dirty="0" smtClean="0"/>
              <a:t>   </a:t>
            </a:r>
            <a:r>
              <a:rPr lang="zh-CN" altLang="en-US" sz="2000" b="1" dirty="0" smtClean="0"/>
              <a:t>范围较小，几公里左右，一幢楼房或一个单位。</a:t>
            </a:r>
          </a:p>
          <a:p>
            <a:pPr eaLnBrk="1">
              <a:lnSpc>
                <a:spcPct val="115000"/>
              </a:lnSpc>
              <a:buFont typeface="Wingdings" panose="05000000000000000000" pitchFamily="2" charset="2"/>
              <a:buNone/>
            </a:pPr>
            <a:r>
              <a:rPr lang="zh-CN" altLang="en-US" sz="2000" b="1" dirty="0" smtClean="0"/>
              <a:t>   一般将微机通过高速通信线路相连，速率高，通常在</a:t>
            </a:r>
            <a:r>
              <a:rPr lang="en-US" altLang="zh-CN" sz="2000" b="1" dirty="0" smtClean="0"/>
              <a:t>10Mb/s</a:t>
            </a:r>
            <a:r>
              <a:rPr lang="zh-CN" altLang="en-US" sz="2000" b="1" dirty="0" smtClean="0"/>
              <a:t>以上。</a:t>
            </a:r>
          </a:p>
          <a:p>
            <a:pPr eaLnBrk="1">
              <a:lnSpc>
                <a:spcPct val="115000"/>
              </a:lnSpc>
            </a:pPr>
            <a:r>
              <a:rPr lang="zh-CN" altLang="en-US" b="1" dirty="0" smtClean="0">
                <a:solidFill>
                  <a:srgbClr val="FF0000"/>
                </a:solidFill>
              </a:rPr>
              <a:t>广域网 </a:t>
            </a:r>
            <a:r>
              <a:rPr lang="en-US" altLang="zh-CN" b="1" dirty="0" smtClean="0">
                <a:solidFill>
                  <a:srgbClr val="FF0000"/>
                </a:solidFill>
              </a:rPr>
              <a:t>WAN(wide area network)</a:t>
            </a:r>
            <a:r>
              <a:rPr lang="zh-CN" altLang="en-US" b="1" dirty="0" smtClean="0">
                <a:solidFill>
                  <a:srgbClr val="FF0000"/>
                </a:solidFill>
              </a:rPr>
              <a:t>：</a:t>
            </a:r>
          </a:p>
          <a:p>
            <a:pPr eaLnBrk="1">
              <a:lnSpc>
                <a:spcPct val="115000"/>
              </a:lnSpc>
              <a:buFont typeface="Wingdings" panose="05000000000000000000" pitchFamily="2" charset="2"/>
              <a:buNone/>
            </a:pPr>
            <a:r>
              <a:rPr lang="zh-CN" altLang="en-US" b="1" dirty="0" smtClean="0"/>
              <a:t>   </a:t>
            </a:r>
            <a:r>
              <a:rPr lang="zh-CN" altLang="en-US" sz="2000" b="1" dirty="0" smtClean="0"/>
              <a:t>范围通常为几十～几千公里。也称为远程网。</a:t>
            </a:r>
          </a:p>
          <a:p>
            <a:pPr eaLnBrk="1">
              <a:lnSpc>
                <a:spcPct val="115000"/>
              </a:lnSpc>
            </a:pPr>
            <a:r>
              <a:rPr lang="zh-CN" altLang="en-US" b="1" dirty="0" smtClean="0">
                <a:solidFill>
                  <a:srgbClr val="FF0000"/>
                </a:solidFill>
              </a:rPr>
              <a:t>城域网或市域网</a:t>
            </a:r>
            <a:r>
              <a:rPr lang="en-US" altLang="zh-CN" b="1" dirty="0" smtClean="0">
                <a:solidFill>
                  <a:srgbClr val="FF0000"/>
                </a:solidFill>
              </a:rPr>
              <a:t>MAN(metropolitan area network)</a:t>
            </a:r>
            <a:r>
              <a:rPr lang="zh-CN" altLang="en-US" b="1" dirty="0" smtClean="0">
                <a:solidFill>
                  <a:srgbClr val="FF0000"/>
                </a:solidFill>
              </a:rPr>
              <a:t>：</a:t>
            </a:r>
          </a:p>
          <a:p>
            <a:pPr eaLnBrk="1">
              <a:lnSpc>
                <a:spcPct val="115000"/>
              </a:lnSpc>
              <a:buFont typeface="Wingdings" panose="05000000000000000000" pitchFamily="2" charset="2"/>
              <a:buNone/>
            </a:pPr>
            <a:r>
              <a:rPr lang="zh-CN" altLang="en-US" b="1" dirty="0" smtClean="0"/>
              <a:t>   </a:t>
            </a:r>
            <a:r>
              <a:rPr lang="zh-CN" altLang="en-US" sz="2000" b="1" dirty="0" smtClean="0"/>
              <a:t>范围在广域网和局域网之间，例如一个城市。   </a:t>
            </a:r>
          </a:p>
          <a:p>
            <a:pPr eaLnBrk="1">
              <a:lnSpc>
                <a:spcPct val="115000"/>
              </a:lnSpc>
              <a:buFont typeface="Wingdings" panose="05000000000000000000" pitchFamily="2" charset="2"/>
              <a:buNone/>
            </a:pPr>
            <a:r>
              <a:rPr lang="zh-CN" altLang="en-US" sz="2000" b="1" dirty="0" smtClean="0"/>
              <a:t>   传送速率比</a:t>
            </a:r>
            <a:r>
              <a:rPr lang="en-US" altLang="zh-CN" sz="2000" b="1" dirty="0" smtClean="0"/>
              <a:t>LAN</a:t>
            </a:r>
            <a:r>
              <a:rPr lang="zh-CN" altLang="en-US" sz="2000" b="1" dirty="0" smtClean="0"/>
              <a:t>高，范围约几～几十公里。</a:t>
            </a:r>
            <a:endParaRPr lang="en-US" altLang="zh-CN" sz="2000" b="1" dirty="0" smtClean="0"/>
          </a:p>
          <a:p>
            <a:pPr marL="0" indent="-400050" eaLnBrk="1">
              <a:lnSpc>
                <a:spcPct val="115000"/>
              </a:lnSpc>
            </a:pPr>
            <a:r>
              <a:rPr lang="zh-CN" altLang="en-US" b="1" dirty="0">
                <a:solidFill>
                  <a:srgbClr val="FF0000"/>
                </a:solidFill>
              </a:rPr>
              <a:t>个人区域网 </a:t>
            </a:r>
            <a:r>
              <a:rPr lang="en-US" altLang="zh-CN" b="1" dirty="0">
                <a:solidFill>
                  <a:srgbClr val="FF0000"/>
                </a:solidFill>
              </a:rPr>
              <a:t>PAN (Personal Area Network) </a:t>
            </a:r>
          </a:p>
          <a:p>
            <a:pPr eaLnBrk="1">
              <a:lnSpc>
                <a:spcPct val="115000"/>
              </a:lnSpc>
              <a:buFont typeface="Wingdings" panose="05000000000000000000" pitchFamily="2" charset="2"/>
              <a:buNone/>
            </a:pPr>
            <a:endParaRPr lang="zh-CN" altLang="en-US" sz="2000" b="1" dirty="0" smtClean="0"/>
          </a:p>
        </p:txBody>
      </p:sp>
    </p:spTree>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206C478-6333-428E-A072-DA745565260A}" type="slidenum">
              <a:rPr lang="en-US" altLang="zh-CN" sz="1400" smtClean="0"/>
              <a:pPr>
                <a:spcBef>
                  <a:spcPct val="0"/>
                </a:spcBef>
                <a:buClrTx/>
                <a:buSzTx/>
                <a:buFontTx/>
                <a:buNone/>
              </a:pPr>
              <a:t>75</a:t>
            </a:fld>
            <a:endParaRPr lang="en-US" altLang="zh-CN" sz="1400" smtClean="0"/>
          </a:p>
        </p:txBody>
      </p:sp>
      <p:sp>
        <p:nvSpPr>
          <p:cNvPr id="269314" name="Rectangle 2"/>
          <p:cNvSpPr>
            <a:spLocks noGrp="1" noChangeArrowheads="1"/>
          </p:cNvSpPr>
          <p:nvPr>
            <p:ph type="title"/>
          </p:nvPr>
        </p:nvSpPr>
        <p:spPr>
          <a:xfrm>
            <a:off x="533400" y="411163"/>
            <a:ext cx="8397875" cy="831850"/>
          </a:xfrm>
        </p:spPr>
        <p:txBody>
          <a:bodyPr/>
          <a:lstStyle/>
          <a:p>
            <a:pPr>
              <a:defRPr/>
            </a:pPr>
            <a:r>
              <a:rPr lang="en-US" altLang="zh-CN" dirty="0" smtClean="0"/>
              <a:t>C. </a:t>
            </a:r>
            <a:r>
              <a:rPr lang="zh-CN" altLang="en-US" dirty="0" smtClean="0"/>
              <a:t>根据</a:t>
            </a:r>
            <a:r>
              <a:rPr lang="zh-CN" altLang="en-US" dirty="0"/>
              <a:t>网络拓扑</a:t>
            </a:r>
            <a:r>
              <a:rPr lang="zh-CN" altLang="en-US" dirty="0" smtClean="0"/>
              <a:t>结构</a:t>
            </a:r>
            <a:r>
              <a:rPr lang="zh-CN" altLang="en-US" dirty="0"/>
              <a:t>分类</a:t>
            </a:r>
          </a:p>
        </p:txBody>
      </p:sp>
      <p:sp>
        <p:nvSpPr>
          <p:cNvPr id="269315" name="Rectangle 3"/>
          <p:cNvSpPr>
            <a:spLocks noGrp="1" noChangeArrowheads="1"/>
          </p:cNvSpPr>
          <p:nvPr>
            <p:ph type="body" idx="1"/>
          </p:nvPr>
        </p:nvSpPr>
        <p:spPr>
          <a:xfrm>
            <a:off x="533400" y="1510018"/>
            <a:ext cx="7772400" cy="3397542"/>
          </a:xfrm>
        </p:spPr>
        <p:txBody>
          <a:bodyPr/>
          <a:lstStyle/>
          <a:p>
            <a:pPr marL="0" indent="0">
              <a:lnSpc>
                <a:spcPct val="120000"/>
              </a:lnSpc>
              <a:spcBef>
                <a:spcPct val="50000"/>
              </a:spcBef>
              <a:buNone/>
              <a:defRPr/>
            </a:pPr>
            <a:r>
              <a:rPr lang="zh-CN" altLang="en-US" b="1" dirty="0">
                <a:solidFill>
                  <a:srgbClr val="FF0000"/>
                </a:solidFill>
              </a:rPr>
              <a:t>拓扑</a:t>
            </a:r>
            <a:r>
              <a:rPr lang="en-US" altLang="zh-CN" b="1" dirty="0">
                <a:solidFill>
                  <a:srgbClr val="FF0000"/>
                </a:solidFill>
              </a:rPr>
              <a:t>(topology)</a:t>
            </a:r>
            <a:r>
              <a:rPr lang="zh-CN" altLang="en-US" b="1" dirty="0">
                <a:solidFill>
                  <a:srgbClr val="FF0000"/>
                </a:solidFill>
              </a:rPr>
              <a:t> </a:t>
            </a:r>
            <a:endParaRPr lang="en-US" altLang="zh-CN" b="1" dirty="0" smtClean="0">
              <a:solidFill>
                <a:srgbClr val="FF0000"/>
              </a:solidFill>
            </a:endParaRPr>
          </a:p>
          <a:p>
            <a:pPr>
              <a:lnSpc>
                <a:spcPct val="120000"/>
              </a:lnSpc>
              <a:spcBef>
                <a:spcPct val="50000"/>
              </a:spcBef>
              <a:defRPr/>
            </a:pPr>
            <a:r>
              <a:rPr lang="zh-CN" altLang="en-US" sz="2000" b="1" dirty="0" smtClean="0"/>
              <a:t>从</a:t>
            </a:r>
            <a:r>
              <a:rPr lang="zh-CN" altLang="en-US" sz="2000" b="1" dirty="0"/>
              <a:t>图论演变而来的概念，是一种研究与大小形状无关的点、线、面特点的方法</a:t>
            </a:r>
            <a:r>
              <a:rPr lang="zh-CN" altLang="en-US" sz="2000" b="1" dirty="0" smtClean="0"/>
              <a:t>。</a:t>
            </a:r>
            <a:endParaRPr lang="en-US" altLang="zh-CN" sz="2000" b="1" dirty="0" smtClean="0"/>
          </a:p>
          <a:p>
            <a:pPr>
              <a:lnSpc>
                <a:spcPct val="125000"/>
              </a:lnSpc>
            </a:pPr>
            <a:r>
              <a:rPr lang="zh-CN" altLang="en-US" sz="2000" b="1" dirty="0" smtClean="0"/>
              <a:t>在</a:t>
            </a:r>
            <a:r>
              <a:rPr lang="zh-CN" altLang="en-US" sz="2000" b="1" dirty="0"/>
              <a:t>计算机网络中，抛开具体的设备，把诸如工作站、服务器、交换机等网络单元抽象为“点”，把网络中的电缆等通信介质抽象为“线”，这样从拓扑学的观点看计算机和网络系统，就形成了点和线组成的几何图形，从而抽象出了网络系统的具体结构。称这种采用拓扑学方法</a:t>
            </a:r>
            <a:r>
              <a:rPr lang="zh-CN" altLang="en-US" sz="2000" b="1" dirty="0">
                <a:solidFill>
                  <a:srgbClr val="FF0000"/>
                </a:solidFill>
              </a:rPr>
              <a:t>抽象的网络结构</a:t>
            </a:r>
            <a:r>
              <a:rPr lang="zh-CN" altLang="en-US" sz="2000" b="1" dirty="0"/>
              <a:t>为计算机网络的拓扑结构。</a:t>
            </a:r>
            <a:endParaRPr lang="zh-CN" altLang="en-US" b="1" dirty="0"/>
          </a:p>
        </p:txBody>
      </p:sp>
    </p:spTree>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206C478-6333-428E-A072-DA745565260A}" type="slidenum">
              <a:rPr lang="en-US" altLang="zh-CN" sz="1400" smtClean="0"/>
              <a:pPr>
                <a:spcBef>
                  <a:spcPct val="0"/>
                </a:spcBef>
                <a:buClrTx/>
                <a:buSzTx/>
                <a:buFontTx/>
                <a:buNone/>
              </a:pPr>
              <a:t>76</a:t>
            </a:fld>
            <a:endParaRPr lang="en-US" altLang="zh-CN" sz="1400" smtClean="0"/>
          </a:p>
        </p:txBody>
      </p:sp>
      <p:sp>
        <p:nvSpPr>
          <p:cNvPr id="269314" name="Rectangle 2"/>
          <p:cNvSpPr>
            <a:spLocks noGrp="1" noChangeArrowheads="1"/>
          </p:cNvSpPr>
          <p:nvPr>
            <p:ph type="title"/>
          </p:nvPr>
        </p:nvSpPr>
        <p:spPr>
          <a:xfrm>
            <a:off x="533400" y="411163"/>
            <a:ext cx="8397875" cy="831850"/>
          </a:xfrm>
        </p:spPr>
        <p:txBody>
          <a:bodyPr/>
          <a:lstStyle/>
          <a:p>
            <a:pPr>
              <a:defRPr/>
            </a:pPr>
            <a:r>
              <a:rPr lang="en-US" altLang="zh-CN" dirty="0" smtClean="0"/>
              <a:t>C. </a:t>
            </a:r>
            <a:r>
              <a:rPr lang="zh-CN" altLang="en-US" dirty="0" smtClean="0"/>
              <a:t>根据</a:t>
            </a:r>
            <a:r>
              <a:rPr lang="zh-CN" altLang="en-US" dirty="0"/>
              <a:t>网络拓扑</a:t>
            </a:r>
            <a:r>
              <a:rPr lang="zh-CN" altLang="en-US" dirty="0" smtClean="0"/>
              <a:t>结构</a:t>
            </a:r>
            <a:r>
              <a:rPr lang="zh-CN" altLang="en-US" dirty="0"/>
              <a:t>分类</a:t>
            </a:r>
          </a:p>
        </p:txBody>
      </p:sp>
      <p:sp>
        <p:nvSpPr>
          <p:cNvPr id="269315" name="Rectangle 3"/>
          <p:cNvSpPr>
            <a:spLocks noGrp="1" noChangeArrowheads="1"/>
          </p:cNvSpPr>
          <p:nvPr>
            <p:ph type="body" idx="1"/>
          </p:nvPr>
        </p:nvSpPr>
        <p:spPr>
          <a:xfrm>
            <a:off x="533400" y="1201738"/>
            <a:ext cx="7772400" cy="1128712"/>
          </a:xfrm>
        </p:spPr>
        <p:txBody>
          <a:bodyPr/>
          <a:lstStyle/>
          <a:p>
            <a:pPr marL="0" indent="0" eaLnBrk="1">
              <a:lnSpc>
                <a:spcPct val="115000"/>
              </a:lnSpc>
              <a:buFont typeface="Wingdings" panose="05000000000000000000" pitchFamily="2" charset="2"/>
              <a:buNone/>
            </a:pPr>
            <a:r>
              <a:rPr lang="zh-CN" altLang="en-US" b="1" dirty="0" smtClean="0"/>
              <a:t>根据</a:t>
            </a:r>
            <a:r>
              <a:rPr lang="zh-CN" altLang="en-US" b="1" dirty="0" smtClean="0">
                <a:solidFill>
                  <a:srgbClr val="FF0000"/>
                </a:solidFill>
              </a:rPr>
              <a:t>网中结点相互连接的方式。</a:t>
            </a:r>
          </a:p>
          <a:p>
            <a:pPr marL="0" indent="0" eaLnBrk="1">
              <a:lnSpc>
                <a:spcPct val="115000"/>
              </a:lnSpc>
              <a:buFont typeface="Wingdings" panose="05000000000000000000" pitchFamily="2" charset="2"/>
              <a:buNone/>
            </a:pPr>
            <a:r>
              <a:rPr lang="zh-CN" altLang="en-US" b="1" dirty="0" smtClean="0"/>
              <a:t>主要分为</a:t>
            </a:r>
            <a:r>
              <a:rPr lang="zh-CN" altLang="en-US" b="1" dirty="0" smtClean="0">
                <a:solidFill>
                  <a:srgbClr val="FF33CC"/>
                </a:solidFill>
              </a:rPr>
              <a:t>星型、环型、总线、树型、分布式</a:t>
            </a:r>
            <a:r>
              <a:rPr lang="zh-CN" altLang="en-US" b="1" dirty="0" smtClean="0"/>
              <a:t>等。</a:t>
            </a:r>
          </a:p>
        </p:txBody>
      </p:sp>
      <p:grpSp>
        <p:nvGrpSpPr>
          <p:cNvPr id="269316" name="Group 4"/>
          <p:cNvGrpSpPr>
            <a:grpSpLocks/>
          </p:cNvGrpSpPr>
          <p:nvPr/>
        </p:nvGrpSpPr>
        <p:grpSpPr bwMode="auto">
          <a:xfrm>
            <a:off x="1524000" y="2330450"/>
            <a:ext cx="6286500" cy="2320925"/>
            <a:chOff x="2251" y="4187"/>
            <a:chExt cx="9900" cy="3655"/>
          </a:xfrm>
        </p:grpSpPr>
        <p:pic>
          <p:nvPicPr>
            <p:cNvPr id="860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 y="4187"/>
              <a:ext cx="9900" cy="3506"/>
            </a:xfrm>
            <a:prstGeom prst="rect">
              <a:avLst/>
            </a:prstGeom>
            <a:noFill/>
            <a:ln>
              <a:noFill/>
            </a:ln>
            <a:effectLst/>
            <a:extLst>
              <a:ext uri="{909E8E84-426E-40DD-AFC4-6F175D3DCCD1}">
                <a14:hiddenFill xmlns:a14="http://schemas.microsoft.com/office/drawing/2010/main">
                  <a:solidFill>
                    <a:srgbClr val="E1B7B7"/>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578963"/>
                    </a:outerShdw>
                  </a:effectLst>
                </a14:hiddenEffects>
              </a:ext>
            </a:extLst>
          </p:spPr>
        </p:pic>
        <p:sp>
          <p:nvSpPr>
            <p:cNvPr id="86024" name="Rectangle 6"/>
            <p:cNvSpPr>
              <a:spLocks noChangeArrowheads="1"/>
            </p:cNvSpPr>
            <p:nvPr/>
          </p:nvSpPr>
          <p:spPr bwMode="auto">
            <a:xfrm>
              <a:off x="5821" y="7374"/>
              <a:ext cx="27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grpSp>
      <p:pic>
        <p:nvPicPr>
          <p:cNvPr id="26932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651375"/>
            <a:ext cx="215265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5710206"/>
      </p:ext>
    </p:extLst>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26333DA-C450-4006-AC83-011A90BA2714}" type="slidenum">
              <a:rPr lang="en-US" altLang="zh-CN" sz="1400" b="1" smtClean="0"/>
              <a:pPr>
                <a:spcBef>
                  <a:spcPct val="0"/>
                </a:spcBef>
                <a:buClrTx/>
                <a:buSzTx/>
                <a:buFontTx/>
                <a:buNone/>
              </a:pPr>
              <a:t>77</a:t>
            </a:fld>
            <a:endParaRPr lang="en-US" altLang="zh-CN" sz="1400" b="1" smtClean="0"/>
          </a:p>
        </p:txBody>
      </p:sp>
      <p:sp>
        <p:nvSpPr>
          <p:cNvPr id="410626" name="Rectangle 2"/>
          <p:cNvSpPr>
            <a:spLocks noGrp="1" noChangeArrowheads="1"/>
          </p:cNvSpPr>
          <p:nvPr>
            <p:ph type="title"/>
          </p:nvPr>
        </p:nvSpPr>
        <p:spPr>
          <a:xfrm>
            <a:off x="533400" y="411163"/>
            <a:ext cx="8397875" cy="831850"/>
          </a:xfrm>
        </p:spPr>
        <p:txBody>
          <a:bodyPr/>
          <a:lstStyle/>
          <a:p>
            <a:pPr>
              <a:defRPr/>
            </a:pPr>
            <a:r>
              <a:rPr lang="zh-CN" altLang="en-US" dirty="0" smtClean="0"/>
              <a:t>（</a:t>
            </a:r>
            <a:r>
              <a:rPr lang="en-US" altLang="zh-CN" dirty="0" smtClean="0"/>
              <a:t>1</a:t>
            </a:r>
            <a:r>
              <a:rPr lang="zh-CN" altLang="en-US" dirty="0" smtClean="0"/>
              <a:t>）星型</a:t>
            </a:r>
            <a:endParaRPr lang="zh-CN" altLang="en-US" dirty="0">
              <a:solidFill>
                <a:srgbClr val="A50021"/>
              </a:solidFill>
            </a:endParaRPr>
          </a:p>
        </p:txBody>
      </p:sp>
      <p:sp>
        <p:nvSpPr>
          <p:cNvPr id="87044" name="Rectangle 3"/>
          <p:cNvSpPr>
            <a:spLocks noGrp="1" noChangeArrowheads="1"/>
          </p:cNvSpPr>
          <p:nvPr>
            <p:ph type="body" idx="1"/>
          </p:nvPr>
        </p:nvSpPr>
        <p:spPr>
          <a:xfrm>
            <a:off x="533401" y="1392572"/>
            <a:ext cx="7962900" cy="4631991"/>
          </a:xfrm>
        </p:spPr>
        <p:txBody>
          <a:bodyPr/>
          <a:lstStyle/>
          <a:p>
            <a:pPr>
              <a:lnSpc>
                <a:spcPct val="120000"/>
              </a:lnSpc>
            </a:pPr>
            <a:r>
              <a:rPr lang="zh-CN" altLang="en-US" sz="2000" b="1" dirty="0"/>
              <a:t>组成</a:t>
            </a:r>
            <a:r>
              <a:rPr lang="en-US" altLang="zh-CN" sz="2000" b="1" dirty="0"/>
              <a:t>: </a:t>
            </a:r>
            <a:r>
              <a:rPr lang="zh-CN" altLang="en-US" sz="2000" b="1" dirty="0"/>
              <a:t>各节点间无直接的链路，分节点间的通信必须通过中心节点间接实现。</a:t>
            </a:r>
          </a:p>
          <a:p>
            <a:pPr>
              <a:lnSpc>
                <a:spcPct val="120000"/>
              </a:lnSpc>
            </a:pPr>
            <a:r>
              <a:rPr lang="zh-CN" altLang="en-US" sz="2000" b="1" dirty="0"/>
              <a:t>优点</a:t>
            </a:r>
            <a:r>
              <a:rPr lang="en-US" altLang="zh-CN" sz="2000" b="1" dirty="0"/>
              <a:t>: </a:t>
            </a:r>
            <a:r>
              <a:rPr lang="zh-CN" altLang="en-US" sz="2000" b="1" dirty="0"/>
              <a:t>结构简单、构造容易、管理和访问协议简单。</a:t>
            </a:r>
          </a:p>
          <a:p>
            <a:pPr>
              <a:lnSpc>
                <a:spcPct val="120000"/>
              </a:lnSpc>
            </a:pPr>
            <a:r>
              <a:rPr lang="zh-CN" altLang="en-US" sz="2000" b="1" dirty="0"/>
              <a:t>缺点</a:t>
            </a:r>
            <a:r>
              <a:rPr lang="en-US" altLang="zh-CN" sz="2000" b="1" dirty="0"/>
              <a:t>: </a:t>
            </a:r>
            <a:r>
              <a:rPr lang="zh-CN" altLang="en-US" sz="2000" b="1" dirty="0"/>
              <a:t>中心节点负担过重、扩充困难，对中心节点的可靠性要求高，通信线路总长度长，费用高，安装、维护麻烦。</a:t>
            </a:r>
          </a:p>
        </p:txBody>
      </p:sp>
      <p:grpSp>
        <p:nvGrpSpPr>
          <p:cNvPr id="87045" name="Group 4"/>
          <p:cNvGrpSpPr>
            <a:grpSpLocks noChangeAspect="1"/>
          </p:cNvGrpSpPr>
          <p:nvPr/>
        </p:nvGrpSpPr>
        <p:grpSpPr bwMode="auto">
          <a:xfrm>
            <a:off x="5014685" y="3908134"/>
            <a:ext cx="2374900" cy="1765300"/>
            <a:chOff x="4397" y="2445"/>
            <a:chExt cx="2191" cy="1631"/>
          </a:xfrm>
        </p:grpSpPr>
        <p:sp>
          <p:nvSpPr>
            <p:cNvPr id="87046" name="Oval 5"/>
            <p:cNvSpPr>
              <a:spLocks noChangeAspect="1" noChangeArrowheads="1"/>
            </p:cNvSpPr>
            <p:nvPr/>
          </p:nvSpPr>
          <p:spPr bwMode="auto">
            <a:xfrm>
              <a:off x="5336" y="3125"/>
              <a:ext cx="313" cy="272"/>
            </a:xfrm>
            <a:prstGeom prst="ellipse">
              <a:avLst/>
            </a:prstGeom>
            <a:solidFill>
              <a:srgbClr val="FFFFFF"/>
            </a:solidFill>
            <a:ln w="25400">
              <a:solidFill>
                <a:srgbClr val="000000"/>
              </a:solidFill>
              <a:round/>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87047" name="Rectangle 6"/>
            <p:cNvSpPr>
              <a:spLocks noChangeAspect="1" noChangeArrowheads="1"/>
            </p:cNvSpPr>
            <p:nvPr/>
          </p:nvSpPr>
          <p:spPr bwMode="auto">
            <a:xfrm>
              <a:off x="4866" y="2445"/>
              <a:ext cx="313" cy="272"/>
            </a:xfrm>
            <a:prstGeom prst="rect">
              <a:avLst/>
            </a:prstGeom>
            <a:solidFill>
              <a:srgbClr val="FFFFFF"/>
            </a:solidFill>
            <a:ln w="25400">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87048" name="Rectangle 7"/>
            <p:cNvSpPr>
              <a:spLocks noChangeAspect="1" noChangeArrowheads="1"/>
            </p:cNvSpPr>
            <p:nvPr/>
          </p:nvSpPr>
          <p:spPr bwMode="auto">
            <a:xfrm>
              <a:off x="5805" y="2445"/>
              <a:ext cx="314" cy="272"/>
            </a:xfrm>
            <a:prstGeom prst="rect">
              <a:avLst/>
            </a:prstGeom>
            <a:solidFill>
              <a:srgbClr val="FFFFFF"/>
            </a:solidFill>
            <a:ln w="25400">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87049" name="Rectangle 8"/>
            <p:cNvSpPr>
              <a:spLocks noChangeAspect="1" noChangeArrowheads="1"/>
            </p:cNvSpPr>
            <p:nvPr/>
          </p:nvSpPr>
          <p:spPr bwMode="auto">
            <a:xfrm>
              <a:off x="4866" y="3804"/>
              <a:ext cx="313" cy="272"/>
            </a:xfrm>
            <a:prstGeom prst="rect">
              <a:avLst/>
            </a:prstGeom>
            <a:solidFill>
              <a:srgbClr val="FFFFFF"/>
            </a:solidFill>
            <a:ln w="25400">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87050" name="Rectangle 9"/>
            <p:cNvSpPr>
              <a:spLocks noChangeAspect="1" noChangeArrowheads="1"/>
            </p:cNvSpPr>
            <p:nvPr/>
          </p:nvSpPr>
          <p:spPr bwMode="auto">
            <a:xfrm>
              <a:off x="5805" y="3804"/>
              <a:ext cx="318" cy="272"/>
            </a:xfrm>
            <a:prstGeom prst="rect">
              <a:avLst/>
            </a:prstGeom>
            <a:solidFill>
              <a:srgbClr val="FFFFFF"/>
            </a:solidFill>
            <a:ln w="25400">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87051" name="Rectangle 10"/>
            <p:cNvSpPr>
              <a:spLocks noChangeAspect="1" noChangeArrowheads="1"/>
            </p:cNvSpPr>
            <p:nvPr/>
          </p:nvSpPr>
          <p:spPr bwMode="auto">
            <a:xfrm>
              <a:off x="4397" y="3125"/>
              <a:ext cx="313" cy="270"/>
            </a:xfrm>
            <a:prstGeom prst="rect">
              <a:avLst/>
            </a:prstGeom>
            <a:solidFill>
              <a:srgbClr val="FFFFFF"/>
            </a:solidFill>
            <a:ln w="25400">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87052" name="Rectangle 11"/>
            <p:cNvSpPr>
              <a:spLocks noChangeAspect="1" noChangeArrowheads="1"/>
            </p:cNvSpPr>
            <p:nvPr/>
          </p:nvSpPr>
          <p:spPr bwMode="auto">
            <a:xfrm>
              <a:off x="6275" y="3125"/>
              <a:ext cx="313" cy="271"/>
            </a:xfrm>
            <a:prstGeom prst="rect">
              <a:avLst/>
            </a:prstGeom>
            <a:solidFill>
              <a:srgbClr val="FFFFFF"/>
            </a:solidFill>
            <a:ln w="25400">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b="1"/>
            </a:p>
          </p:txBody>
        </p:sp>
        <p:sp>
          <p:nvSpPr>
            <p:cNvPr id="87053" name="Line 12"/>
            <p:cNvSpPr>
              <a:spLocks noChangeAspect="1" noChangeShapeType="1"/>
            </p:cNvSpPr>
            <p:nvPr/>
          </p:nvSpPr>
          <p:spPr bwMode="auto">
            <a:xfrm>
              <a:off x="4710" y="3260"/>
              <a:ext cx="62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4" name="Line 13"/>
            <p:cNvSpPr>
              <a:spLocks noChangeAspect="1" noChangeShapeType="1"/>
            </p:cNvSpPr>
            <p:nvPr/>
          </p:nvSpPr>
          <p:spPr bwMode="auto">
            <a:xfrm>
              <a:off x="5649" y="3260"/>
              <a:ext cx="62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055" name="Freeform 14"/>
            <p:cNvSpPr>
              <a:spLocks noChangeAspect="1"/>
            </p:cNvSpPr>
            <p:nvPr/>
          </p:nvSpPr>
          <p:spPr bwMode="auto">
            <a:xfrm>
              <a:off x="5023" y="2717"/>
              <a:ext cx="365" cy="452"/>
            </a:xfrm>
            <a:custGeom>
              <a:avLst/>
              <a:gdLst>
                <a:gd name="T0" fmla="*/ 0 w 420"/>
                <a:gd name="T1" fmla="*/ 0 h 519"/>
                <a:gd name="T2" fmla="*/ 317 w 420"/>
                <a:gd name="T3" fmla="*/ 394 h 519"/>
                <a:gd name="T4" fmla="*/ 0 60000 65536"/>
                <a:gd name="T5" fmla="*/ 0 60000 65536"/>
              </a:gdLst>
              <a:ahLst/>
              <a:cxnLst>
                <a:cxn ang="T4">
                  <a:pos x="T0" y="T1"/>
                </a:cxn>
                <a:cxn ang="T5">
                  <a:pos x="T2" y="T3"/>
                </a:cxn>
              </a:cxnLst>
              <a:rect l="0" t="0" r="r" b="b"/>
              <a:pathLst>
                <a:path w="420" h="519">
                  <a:moveTo>
                    <a:pt x="0" y="0"/>
                  </a:moveTo>
                  <a:lnTo>
                    <a:pt x="420" y="519"/>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56" name="Freeform 15"/>
            <p:cNvSpPr>
              <a:spLocks noChangeAspect="1"/>
            </p:cNvSpPr>
            <p:nvPr/>
          </p:nvSpPr>
          <p:spPr bwMode="auto">
            <a:xfrm>
              <a:off x="5623" y="2717"/>
              <a:ext cx="339" cy="452"/>
            </a:xfrm>
            <a:custGeom>
              <a:avLst/>
              <a:gdLst>
                <a:gd name="T0" fmla="*/ 295 w 390"/>
                <a:gd name="T1" fmla="*/ 0 h 519"/>
                <a:gd name="T2" fmla="*/ 0 w 390"/>
                <a:gd name="T3" fmla="*/ 394 h 519"/>
                <a:gd name="T4" fmla="*/ 0 60000 65536"/>
                <a:gd name="T5" fmla="*/ 0 60000 65536"/>
              </a:gdLst>
              <a:ahLst/>
              <a:cxnLst>
                <a:cxn ang="T4">
                  <a:pos x="T0" y="T1"/>
                </a:cxn>
                <a:cxn ang="T5">
                  <a:pos x="T2" y="T3"/>
                </a:cxn>
              </a:cxnLst>
              <a:rect l="0" t="0" r="r" b="b"/>
              <a:pathLst>
                <a:path w="390" h="519">
                  <a:moveTo>
                    <a:pt x="390" y="0"/>
                  </a:moveTo>
                  <a:lnTo>
                    <a:pt x="0" y="519"/>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57" name="Freeform 16"/>
            <p:cNvSpPr>
              <a:spLocks noChangeAspect="1"/>
            </p:cNvSpPr>
            <p:nvPr/>
          </p:nvSpPr>
          <p:spPr bwMode="auto">
            <a:xfrm>
              <a:off x="5023" y="3339"/>
              <a:ext cx="339" cy="465"/>
            </a:xfrm>
            <a:custGeom>
              <a:avLst/>
              <a:gdLst>
                <a:gd name="T0" fmla="*/ 0 w 390"/>
                <a:gd name="T1" fmla="*/ 405 h 534"/>
                <a:gd name="T2" fmla="*/ 295 w 390"/>
                <a:gd name="T3" fmla="*/ 0 h 534"/>
                <a:gd name="T4" fmla="*/ 0 60000 65536"/>
                <a:gd name="T5" fmla="*/ 0 60000 65536"/>
              </a:gdLst>
              <a:ahLst/>
              <a:cxnLst>
                <a:cxn ang="T4">
                  <a:pos x="T0" y="T1"/>
                </a:cxn>
                <a:cxn ang="T5">
                  <a:pos x="T2" y="T3"/>
                </a:cxn>
              </a:cxnLst>
              <a:rect l="0" t="0" r="r" b="b"/>
              <a:pathLst>
                <a:path w="390" h="534">
                  <a:moveTo>
                    <a:pt x="0" y="534"/>
                  </a:moveTo>
                  <a:lnTo>
                    <a:pt x="390" y="0"/>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58" name="Freeform 17"/>
            <p:cNvSpPr>
              <a:spLocks noChangeAspect="1"/>
            </p:cNvSpPr>
            <p:nvPr/>
          </p:nvSpPr>
          <p:spPr bwMode="auto">
            <a:xfrm>
              <a:off x="5597" y="3352"/>
              <a:ext cx="365" cy="452"/>
            </a:xfrm>
            <a:custGeom>
              <a:avLst/>
              <a:gdLst>
                <a:gd name="T0" fmla="*/ 0 w 420"/>
                <a:gd name="T1" fmla="*/ 0 h 519"/>
                <a:gd name="T2" fmla="*/ 317 w 420"/>
                <a:gd name="T3" fmla="*/ 394 h 519"/>
                <a:gd name="T4" fmla="*/ 0 60000 65536"/>
                <a:gd name="T5" fmla="*/ 0 60000 65536"/>
              </a:gdLst>
              <a:ahLst/>
              <a:cxnLst>
                <a:cxn ang="T4">
                  <a:pos x="T0" y="T1"/>
                </a:cxn>
                <a:cxn ang="T5">
                  <a:pos x="T2" y="T3"/>
                </a:cxn>
              </a:cxnLst>
              <a:rect l="0" t="0" r="r" b="b"/>
              <a:pathLst>
                <a:path w="420" h="519">
                  <a:moveTo>
                    <a:pt x="0" y="0"/>
                  </a:moveTo>
                  <a:lnTo>
                    <a:pt x="420" y="519"/>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722" y="3908134"/>
            <a:ext cx="3075306" cy="21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2</a:t>
            </a:r>
            <a:r>
              <a:rPr lang="zh-CN" altLang="en-US" dirty="0"/>
              <a:t>）总线型</a:t>
            </a:r>
          </a:p>
        </p:txBody>
      </p:sp>
      <p:sp>
        <p:nvSpPr>
          <p:cNvPr id="3" name="内容占位符 2"/>
          <p:cNvSpPr>
            <a:spLocks noGrp="1"/>
          </p:cNvSpPr>
          <p:nvPr>
            <p:ph idx="1"/>
          </p:nvPr>
        </p:nvSpPr>
        <p:spPr/>
        <p:txBody>
          <a:bodyPr/>
          <a:lstStyle/>
          <a:p>
            <a:pPr>
              <a:lnSpc>
                <a:spcPct val="110000"/>
              </a:lnSpc>
            </a:pPr>
            <a:r>
              <a:rPr lang="zh-CN" altLang="en-US" b="1" dirty="0"/>
              <a:t>组成</a:t>
            </a:r>
            <a:r>
              <a:rPr lang="en-US" altLang="zh-CN" b="1" dirty="0"/>
              <a:t>: </a:t>
            </a:r>
            <a:r>
              <a:rPr lang="zh-CN" altLang="en-US" b="1" dirty="0"/>
              <a:t>采用单根传输线作为传输介质</a:t>
            </a:r>
            <a:r>
              <a:rPr lang="en-US" altLang="zh-CN" b="1" dirty="0"/>
              <a:t>,</a:t>
            </a:r>
            <a:r>
              <a:rPr lang="zh-CN" altLang="en-US" b="1" dirty="0"/>
              <a:t>所有站点都通过相应的硬件接口直接连到传输介质既总线上；任一站点发送的信号都可以沿介质传输且能被其他所有站点接收</a:t>
            </a:r>
            <a:r>
              <a:rPr lang="en-US" altLang="zh-CN" b="1" dirty="0"/>
              <a:t>,</a:t>
            </a:r>
            <a:r>
              <a:rPr lang="zh-CN" altLang="en-US" b="1" dirty="0"/>
              <a:t>但只有目的站点真正接收</a:t>
            </a:r>
            <a:r>
              <a:rPr lang="en-US" altLang="zh-CN" b="1" dirty="0"/>
              <a:t>,</a:t>
            </a:r>
            <a:r>
              <a:rPr lang="zh-CN" altLang="en-US" b="1" dirty="0"/>
              <a:t>其他的站点则把信号丢弃。</a:t>
            </a:r>
          </a:p>
          <a:p>
            <a:pPr>
              <a:lnSpc>
                <a:spcPct val="110000"/>
              </a:lnSpc>
            </a:pPr>
            <a:r>
              <a:rPr lang="zh-CN" altLang="en-US" b="1" dirty="0"/>
              <a:t>优点</a:t>
            </a:r>
            <a:r>
              <a:rPr lang="en-US" altLang="zh-CN" b="1" dirty="0"/>
              <a:t>: </a:t>
            </a:r>
            <a:r>
              <a:rPr lang="zh-CN" altLang="en-US" b="1" dirty="0"/>
              <a:t>电缆长度短、可靠性高、易于扩充。</a:t>
            </a:r>
          </a:p>
          <a:p>
            <a:pPr>
              <a:lnSpc>
                <a:spcPct val="110000"/>
              </a:lnSpc>
            </a:pPr>
            <a:r>
              <a:rPr lang="zh-CN" altLang="en-US" b="1" dirty="0"/>
              <a:t>缺点</a:t>
            </a:r>
            <a:r>
              <a:rPr lang="en-US" altLang="zh-CN" b="1" dirty="0"/>
              <a:t>: </a:t>
            </a:r>
            <a:r>
              <a:rPr lang="zh-CN" altLang="en-US" b="1" dirty="0"/>
              <a:t>总线的物理长度和容纳的站点数有限</a:t>
            </a:r>
            <a:r>
              <a:rPr lang="en-US" altLang="zh-CN" b="1" dirty="0"/>
              <a:t>,</a:t>
            </a:r>
            <a:r>
              <a:rPr lang="zh-CN" altLang="en-US" b="1" dirty="0"/>
              <a:t>多用于组建局域网。</a:t>
            </a: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7D9BFF55-52E7-4EBB-82B6-8B5E1488A4B7}" type="slidenum">
              <a:rPr lang="en-US" altLang="zh-CN" smtClean="0"/>
              <a:pPr>
                <a:defRPr/>
              </a:pPr>
              <a:t>78</a:t>
            </a:fld>
            <a:endParaRPr lang="en-US" altLang="zh-CN"/>
          </a:p>
        </p:txBody>
      </p:sp>
      <p:grpSp>
        <p:nvGrpSpPr>
          <p:cNvPr id="24" name="Group 4"/>
          <p:cNvGrpSpPr>
            <a:grpSpLocks noChangeAspect="1"/>
          </p:cNvGrpSpPr>
          <p:nvPr/>
        </p:nvGrpSpPr>
        <p:grpSpPr bwMode="auto">
          <a:xfrm>
            <a:off x="5513665" y="4707581"/>
            <a:ext cx="2663825" cy="1036637"/>
            <a:chOff x="4860" y="11112"/>
            <a:chExt cx="3060" cy="1192"/>
          </a:xfrm>
        </p:grpSpPr>
        <p:sp>
          <p:nvSpPr>
            <p:cNvPr id="25" name="Rectangle 5"/>
            <p:cNvSpPr>
              <a:spLocks noChangeAspect="1" noChangeArrowheads="1"/>
            </p:cNvSpPr>
            <p:nvPr/>
          </p:nvSpPr>
          <p:spPr bwMode="auto">
            <a:xfrm>
              <a:off x="5241" y="12054"/>
              <a:ext cx="288" cy="25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26" name="Rectangle 6"/>
            <p:cNvSpPr>
              <a:spLocks noChangeAspect="1" noChangeArrowheads="1"/>
            </p:cNvSpPr>
            <p:nvPr/>
          </p:nvSpPr>
          <p:spPr bwMode="auto">
            <a:xfrm>
              <a:off x="6336" y="12048"/>
              <a:ext cx="288" cy="25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27" name="Rectangle 7"/>
            <p:cNvSpPr>
              <a:spLocks noChangeAspect="1" noChangeArrowheads="1"/>
            </p:cNvSpPr>
            <p:nvPr/>
          </p:nvSpPr>
          <p:spPr bwMode="auto">
            <a:xfrm>
              <a:off x="5760" y="11112"/>
              <a:ext cx="288" cy="25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28" name="Rectangle 8"/>
            <p:cNvSpPr>
              <a:spLocks noChangeAspect="1" noChangeArrowheads="1"/>
            </p:cNvSpPr>
            <p:nvPr/>
          </p:nvSpPr>
          <p:spPr bwMode="auto">
            <a:xfrm>
              <a:off x="7020" y="11112"/>
              <a:ext cx="288" cy="25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29" name="Line 9"/>
            <p:cNvSpPr>
              <a:spLocks noChangeAspect="1" noChangeShapeType="1"/>
            </p:cNvSpPr>
            <p:nvPr/>
          </p:nvSpPr>
          <p:spPr bwMode="auto">
            <a:xfrm>
              <a:off x="5385" y="11742"/>
              <a:ext cx="0" cy="31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10"/>
            <p:cNvSpPr>
              <a:spLocks noChangeAspect="1" noChangeShapeType="1"/>
            </p:cNvSpPr>
            <p:nvPr/>
          </p:nvSpPr>
          <p:spPr bwMode="auto">
            <a:xfrm>
              <a:off x="6480" y="11736"/>
              <a:ext cx="0" cy="31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Freeform 11"/>
            <p:cNvSpPr>
              <a:spLocks noChangeAspect="1"/>
            </p:cNvSpPr>
            <p:nvPr/>
          </p:nvSpPr>
          <p:spPr bwMode="auto">
            <a:xfrm>
              <a:off x="5895" y="11370"/>
              <a:ext cx="1" cy="360"/>
            </a:xfrm>
            <a:custGeom>
              <a:avLst/>
              <a:gdLst>
                <a:gd name="T0" fmla="*/ 0 w 1"/>
                <a:gd name="T1" fmla="*/ 0 h 360"/>
                <a:gd name="T2" fmla="*/ 0 w 1"/>
                <a:gd name="T3" fmla="*/ 360 h 360"/>
                <a:gd name="T4" fmla="*/ 0 60000 65536"/>
                <a:gd name="T5" fmla="*/ 0 60000 65536"/>
              </a:gdLst>
              <a:ahLst/>
              <a:cxnLst>
                <a:cxn ang="T4">
                  <a:pos x="T0" y="T1"/>
                </a:cxn>
                <a:cxn ang="T5">
                  <a:pos x="T2" y="T3"/>
                </a:cxn>
              </a:cxnLst>
              <a:rect l="0" t="0" r="r" b="b"/>
              <a:pathLst>
                <a:path w="1" h="360">
                  <a:moveTo>
                    <a:pt x="0" y="0"/>
                  </a:moveTo>
                  <a:lnTo>
                    <a:pt x="0" y="36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12"/>
            <p:cNvSpPr>
              <a:spLocks noChangeAspect="1"/>
            </p:cNvSpPr>
            <p:nvPr/>
          </p:nvSpPr>
          <p:spPr bwMode="auto">
            <a:xfrm>
              <a:off x="7155" y="11355"/>
              <a:ext cx="1" cy="375"/>
            </a:xfrm>
            <a:custGeom>
              <a:avLst/>
              <a:gdLst>
                <a:gd name="T0" fmla="*/ 0 w 1"/>
                <a:gd name="T1" fmla="*/ 0 h 375"/>
                <a:gd name="T2" fmla="*/ 0 w 1"/>
                <a:gd name="T3" fmla="*/ 375 h 375"/>
                <a:gd name="T4" fmla="*/ 0 60000 65536"/>
                <a:gd name="T5" fmla="*/ 0 60000 65536"/>
              </a:gdLst>
              <a:ahLst/>
              <a:cxnLst>
                <a:cxn ang="T4">
                  <a:pos x="T0" y="T1"/>
                </a:cxn>
                <a:cxn ang="T5">
                  <a:pos x="T2" y="T3"/>
                </a:cxn>
              </a:cxnLst>
              <a:rect l="0" t="0" r="r" b="b"/>
              <a:pathLst>
                <a:path w="1" h="375">
                  <a:moveTo>
                    <a:pt x="0" y="0"/>
                  </a:moveTo>
                  <a:lnTo>
                    <a:pt x="0" y="375"/>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Line 13"/>
            <p:cNvSpPr>
              <a:spLocks noChangeAspect="1" noChangeShapeType="1"/>
            </p:cNvSpPr>
            <p:nvPr/>
          </p:nvSpPr>
          <p:spPr bwMode="auto">
            <a:xfrm>
              <a:off x="4860" y="11736"/>
              <a:ext cx="306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 name="Line 33"/>
          <p:cNvSpPr>
            <a:spLocks noChangeShapeType="1"/>
          </p:cNvSpPr>
          <p:nvPr/>
        </p:nvSpPr>
        <p:spPr bwMode="auto">
          <a:xfrm>
            <a:off x="5521602" y="5242568"/>
            <a:ext cx="2663825" cy="0"/>
          </a:xfrm>
          <a:prstGeom prst="line">
            <a:avLst/>
          </a:prstGeom>
          <a:noFill/>
          <a:ln w="222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004848419"/>
      </p:ext>
    </p:extLst>
  </p:cSld>
  <p:clrMapOvr>
    <a:masterClrMapping/>
  </p:clrMapOvr>
  <p:transition>
    <p:rand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3F5C4D7-0D88-47DC-B479-2620BEC90AF8}" type="slidenum">
              <a:rPr lang="en-US" altLang="zh-CN" sz="1400" smtClean="0"/>
              <a:pPr>
                <a:spcBef>
                  <a:spcPct val="0"/>
                </a:spcBef>
                <a:buClrTx/>
                <a:buSzTx/>
                <a:buFontTx/>
                <a:buNone/>
              </a:pPr>
              <a:t>79</a:t>
            </a:fld>
            <a:endParaRPr lang="en-US" altLang="zh-CN" sz="1400" smtClean="0"/>
          </a:p>
        </p:txBody>
      </p:sp>
      <p:sp>
        <p:nvSpPr>
          <p:cNvPr id="411650" name="Rectangle 2"/>
          <p:cNvSpPr>
            <a:spLocks noGrp="1" noChangeArrowheads="1"/>
          </p:cNvSpPr>
          <p:nvPr>
            <p:ph type="title"/>
          </p:nvPr>
        </p:nvSpPr>
        <p:spPr>
          <a:xfrm>
            <a:off x="533400" y="404686"/>
            <a:ext cx="7772400" cy="673100"/>
          </a:xfrm>
        </p:spPr>
        <p:txBody>
          <a:bodyPr/>
          <a:lstStyle/>
          <a:p>
            <a:pPr>
              <a:defRPr/>
            </a:pPr>
            <a:r>
              <a:rPr lang="zh-CN" altLang="en-US" dirty="0" smtClean="0"/>
              <a:t>（</a:t>
            </a:r>
            <a:r>
              <a:rPr lang="en-US" altLang="zh-CN" dirty="0" smtClean="0"/>
              <a:t>2</a:t>
            </a:r>
            <a:r>
              <a:rPr lang="zh-CN" altLang="en-US" dirty="0" smtClean="0"/>
              <a:t>）树形</a:t>
            </a:r>
            <a:endParaRPr lang="zh-CN" altLang="en-US" dirty="0"/>
          </a:p>
        </p:txBody>
      </p:sp>
      <p:sp>
        <p:nvSpPr>
          <p:cNvPr id="411651" name="Rectangle 3"/>
          <p:cNvSpPr>
            <a:spLocks noGrp="1" noChangeArrowheads="1"/>
          </p:cNvSpPr>
          <p:nvPr>
            <p:ph type="body" idx="1"/>
          </p:nvPr>
        </p:nvSpPr>
        <p:spPr>
          <a:xfrm>
            <a:off x="685800" y="1346200"/>
            <a:ext cx="7772400" cy="2270125"/>
          </a:xfrm>
        </p:spPr>
        <p:txBody>
          <a:bodyPr/>
          <a:lstStyle/>
          <a:p>
            <a:pPr eaLnBrk="1">
              <a:lnSpc>
                <a:spcPct val="120000"/>
              </a:lnSpc>
              <a:spcBef>
                <a:spcPct val="15000"/>
              </a:spcBef>
            </a:pPr>
            <a:r>
              <a:rPr lang="zh-CN" altLang="en-US" sz="2000" b="1" dirty="0" smtClean="0"/>
              <a:t>由</a:t>
            </a:r>
            <a:r>
              <a:rPr lang="zh-CN" altLang="en-US" sz="2000" b="1" dirty="0" smtClean="0">
                <a:solidFill>
                  <a:srgbClr val="FF33CC"/>
                </a:solidFill>
              </a:rPr>
              <a:t>总线型结构扩展</a:t>
            </a:r>
            <a:r>
              <a:rPr lang="zh-CN" altLang="en-US" sz="2000" b="1" dirty="0" smtClean="0"/>
              <a:t>而成，结点按照层次进行连接，形成一个树状结构。处于越高层次的节点，其可靠性要求越高</a:t>
            </a:r>
            <a:endParaRPr lang="en-US" altLang="zh-CN" sz="2000" b="1" dirty="0" smtClean="0"/>
          </a:p>
          <a:p>
            <a:pPr>
              <a:lnSpc>
                <a:spcPct val="120000"/>
              </a:lnSpc>
            </a:pPr>
            <a:r>
              <a:rPr lang="zh-CN" altLang="en-US" sz="2000" b="1" dirty="0"/>
              <a:t>优点</a:t>
            </a:r>
            <a:r>
              <a:rPr lang="en-US" altLang="zh-CN" sz="2000" b="1" dirty="0"/>
              <a:t>: </a:t>
            </a:r>
            <a:r>
              <a:rPr lang="zh-CN" altLang="en-US" sz="2000" b="1" dirty="0"/>
              <a:t>这种结构总线路长度较短，容易扩展和进行故障隔离。</a:t>
            </a:r>
          </a:p>
          <a:p>
            <a:pPr>
              <a:lnSpc>
                <a:spcPct val="120000"/>
              </a:lnSpc>
            </a:pPr>
            <a:r>
              <a:rPr lang="zh-CN" altLang="en-US" sz="2000" b="1" dirty="0"/>
              <a:t>缺点</a:t>
            </a:r>
            <a:r>
              <a:rPr lang="en-US" altLang="zh-CN" sz="2000" b="1" dirty="0"/>
              <a:t>: </a:t>
            </a:r>
            <a:r>
              <a:rPr lang="zh-CN" altLang="en-US" sz="2000" b="1" dirty="0"/>
              <a:t>结构比较复杂且对根的依赖性太大。</a:t>
            </a:r>
          </a:p>
          <a:p>
            <a:pPr eaLnBrk="1">
              <a:lnSpc>
                <a:spcPct val="120000"/>
              </a:lnSpc>
              <a:spcBef>
                <a:spcPct val="15000"/>
              </a:spcBef>
            </a:pPr>
            <a:endParaRPr lang="en-US" altLang="zh-CN" sz="2000" b="1" dirty="0"/>
          </a:p>
        </p:txBody>
      </p:sp>
      <p:grpSp>
        <p:nvGrpSpPr>
          <p:cNvPr id="411662" name="Group 14"/>
          <p:cNvGrpSpPr>
            <a:grpSpLocks/>
          </p:cNvGrpSpPr>
          <p:nvPr/>
        </p:nvGrpSpPr>
        <p:grpSpPr bwMode="auto">
          <a:xfrm>
            <a:off x="6432550" y="4097341"/>
            <a:ext cx="1873250" cy="1458913"/>
            <a:chOff x="6804" y="9558"/>
            <a:chExt cx="1620" cy="1617"/>
          </a:xfrm>
        </p:grpSpPr>
        <p:grpSp>
          <p:nvGrpSpPr>
            <p:cNvPr id="88072" name="Group 15"/>
            <p:cNvGrpSpPr>
              <a:grpSpLocks/>
            </p:cNvGrpSpPr>
            <p:nvPr/>
          </p:nvGrpSpPr>
          <p:grpSpPr bwMode="auto">
            <a:xfrm>
              <a:off x="6984" y="10182"/>
              <a:ext cx="1298" cy="361"/>
              <a:chOff x="4722" y="5034"/>
              <a:chExt cx="1298" cy="361"/>
            </a:xfrm>
          </p:grpSpPr>
          <p:sp>
            <p:nvSpPr>
              <p:cNvPr id="88085" name="Freeform 16"/>
              <p:cNvSpPr>
                <a:spLocks noChangeAspect="1"/>
              </p:cNvSpPr>
              <p:nvPr/>
            </p:nvSpPr>
            <p:spPr bwMode="auto">
              <a:xfrm flipV="1">
                <a:off x="4722" y="5365"/>
                <a:ext cx="1298" cy="30"/>
              </a:xfrm>
              <a:custGeom>
                <a:avLst/>
                <a:gdLst>
                  <a:gd name="T0" fmla="*/ 0 w 4455"/>
                  <a:gd name="T1" fmla="*/ 0 h 1"/>
                  <a:gd name="T2" fmla="*/ 378 w 4455"/>
                  <a:gd name="T3" fmla="*/ 0 h 1"/>
                  <a:gd name="T4" fmla="*/ 0 60000 65536"/>
                  <a:gd name="T5" fmla="*/ 0 60000 65536"/>
                </a:gdLst>
                <a:ahLst/>
                <a:cxnLst>
                  <a:cxn ang="T4">
                    <a:pos x="T0" y="T1"/>
                  </a:cxn>
                  <a:cxn ang="T5">
                    <a:pos x="T2" y="T3"/>
                  </a:cxn>
                </a:cxnLst>
                <a:rect l="0" t="0" r="r" b="b"/>
                <a:pathLst>
                  <a:path w="4455" h="1">
                    <a:moveTo>
                      <a:pt x="0" y="0"/>
                    </a:moveTo>
                    <a:lnTo>
                      <a:pt x="4455"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6" name="Rectangle 17"/>
              <p:cNvSpPr>
                <a:spLocks noChangeAspect="1" noChangeArrowheads="1"/>
              </p:cNvSpPr>
              <p:nvPr/>
            </p:nvSpPr>
            <p:spPr bwMode="auto">
              <a:xfrm>
                <a:off x="4983" y="5034"/>
                <a:ext cx="184" cy="16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88087" name="Rectangle 18"/>
              <p:cNvSpPr>
                <a:spLocks noChangeAspect="1" noChangeArrowheads="1"/>
              </p:cNvSpPr>
              <p:nvPr/>
            </p:nvSpPr>
            <p:spPr bwMode="auto">
              <a:xfrm>
                <a:off x="5444" y="5034"/>
                <a:ext cx="184" cy="16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88088" name="Line 19"/>
              <p:cNvSpPr>
                <a:spLocks noChangeAspect="1" noChangeShapeType="1"/>
              </p:cNvSpPr>
              <p:nvPr/>
            </p:nvSpPr>
            <p:spPr bwMode="auto">
              <a:xfrm>
                <a:off x="5075" y="5194"/>
                <a:ext cx="0" cy="2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89" name="Line 20"/>
              <p:cNvSpPr>
                <a:spLocks noChangeAspect="1" noChangeShapeType="1"/>
              </p:cNvSpPr>
              <p:nvPr/>
            </p:nvSpPr>
            <p:spPr bwMode="auto">
              <a:xfrm>
                <a:off x="5536" y="5194"/>
                <a:ext cx="0" cy="2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073" name="Rectangle 21"/>
            <p:cNvSpPr>
              <a:spLocks noChangeAspect="1" noChangeArrowheads="1"/>
            </p:cNvSpPr>
            <p:nvPr/>
          </p:nvSpPr>
          <p:spPr bwMode="auto">
            <a:xfrm>
              <a:off x="7366" y="9558"/>
              <a:ext cx="184" cy="16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88074" name="Rectangle 22"/>
            <p:cNvSpPr>
              <a:spLocks noChangeAspect="1" noChangeArrowheads="1"/>
            </p:cNvSpPr>
            <p:nvPr/>
          </p:nvSpPr>
          <p:spPr bwMode="auto">
            <a:xfrm>
              <a:off x="7827" y="9558"/>
              <a:ext cx="184" cy="16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88075" name="Line 23"/>
            <p:cNvSpPr>
              <a:spLocks noChangeAspect="1" noChangeShapeType="1"/>
            </p:cNvSpPr>
            <p:nvPr/>
          </p:nvSpPr>
          <p:spPr bwMode="auto">
            <a:xfrm>
              <a:off x="7458" y="9718"/>
              <a:ext cx="0" cy="2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6" name="Line 24"/>
            <p:cNvSpPr>
              <a:spLocks noChangeAspect="1" noChangeShapeType="1"/>
            </p:cNvSpPr>
            <p:nvPr/>
          </p:nvSpPr>
          <p:spPr bwMode="auto">
            <a:xfrm>
              <a:off x="7919" y="9718"/>
              <a:ext cx="0" cy="2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7" name="Line 25"/>
            <p:cNvSpPr>
              <a:spLocks noChangeAspect="1" noChangeShapeType="1"/>
            </p:cNvSpPr>
            <p:nvPr/>
          </p:nvSpPr>
          <p:spPr bwMode="auto">
            <a:xfrm>
              <a:off x="6804" y="9918"/>
              <a:ext cx="162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8078" name="Group 26"/>
            <p:cNvGrpSpPr>
              <a:grpSpLocks/>
            </p:cNvGrpSpPr>
            <p:nvPr/>
          </p:nvGrpSpPr>
          <p:grpSpPr bwMode="auto">
            <a:xfrm>
              <a:off x="6984" y="10806"/>
              <a:ext cx="1298" cy="361"/>
              <a:chOff x="4722" y="5034"/>
              <a:chExt cx="1298" cy="361"/>
            </a:xfrm>
          </p:grpSpPr>
          <p:sp>
            <p:nvSpPr>
              <p:cNvPr id="88080" name="Freeform 27"/>
              <p:cNvSpPr>
                <a:spLocks noChangeAspect="1"/>
              </p:cNvSpPr>
              <p:nvPr/>
            </p:nvSpPr>
            <p:spPr bwMode="auto">
              <a:xfrm flipV="1">
                <a:off x="4722" y="5365"/>
                <a:ext cx="1298" cy="30"/>
              </a:xfrm>
              <a:custGeom>
                <a:avLst/>
                <a:gdLst>
                  <a:gd name="T0" fmla="*/ 0 w 4455"/>
                  <a:gd name="T1" fmla="*/ 0 h 1"/>
                  <a:gd name="T2" fmla="*/ 378 w 4455"/>
                  <a:gd name="T3" fmla="*/ 0 h 1"/>
                  <a:gd name="T4" fmla="*/ 0 60000 65536"/>
                  <a:gd name="T5" fmla="*/ 0 60000 65536"/>
                </a:gdLst>
                <a:ahLst/>
                <a:cxnLst>
                  <a:cxn ang="T4">
                    <a:pos x="T0" y="T1"/>
                  </a:cxn>
                  <a:cxn ang="T5">
                    <a:pos x="T2" y="T3"/>
                  </a:cxn>
                </a:cxnLst>
                <a:rect l="0" t="0" r="r" b="b"/>
                <a:pathLst>
                  <a:path w="4455" h="1">
                    <a:moveTo>
                      <a:pt x="0" y="0"/>
                    </a:moveTo>
                    <a:lnTo>
                      <a:pt x="4455"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81" name="Rectangle 28"/>
              <p:cNvSpPr>
                <a:spLocks noChangeAspect="1" noChangeArrowheads="1"/>
              </p:cNvSpPr>
              <p:nvPr/>
            </p:nvSpPr>
            <p:spPr bwMode="auto">
              <a:xfrm>
                <a:off x="4983" y="5034"/>
                <a:ext cx="184" cy="16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88082" name="Rectangle 29"/>
              <p:cNvSpPr>
                <a:spLocks noChangeAspect="1" noChangeArrowheads="1"/>
              </p:cNvSpPr>
              <p:nvPr/>
            </p:nvSpPr>
            <p:spPr bwMode="auto">
              <a:xfrm>
                <a:off x="5444" y="5034"/>
                <a:ext cx="184" cy="160"/>
              </a:xfrm>
              <a:prstGeom prst="rect">
                <a:avLst/>
              </a:prstGeom>
              <a:solidFill>
                <a:srgbClr val="FFFFFF"/>
              </a:solidFill>
              <a:ln w="222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p>
            </p:txBody>
          </p:sp>
          <p:sp>
            <p:nvSpPr>
              <p:cNvPr id="88083" name="Line 30"/>
              <p:cNvSpPr>
                <a:spLocks noChangeAspect="1" noChangeShapeType="1"/>
              </p:cNvSpPr>
              <p:nvPr/>
            </p:nvSpPr>
            <p:spPr bwMode="auto">
              <a:xfrm>
                <a:off x="5075" y="5194"/>
                <a:ext cx="0" cy="2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84" name="Line 31"/>
              <p:cNvSpPr>
                <a:spLocks noChangeAspect="1" noChangeShapeType="1"/>
              </p:cNvSpPr>
              <p:nvPr/>
            </p:nvSpPr>
            <p:spPr bwMode="auto">
              <a:xfrm>
                <a:off x="5536" y="5194"/>
                <a:ext cx="0" cy="2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8079" name="Freeform 32"/>
            <p:cNvSpPr>
              <a:spLocks/>
            </p:cNvSpPr>
            <p:nvPr/>
          </p:nvSpPr>
          <p:spPr bwMode="auto">
            <a:xfrm>
              <a:off x="6975" y="9915"/>
              <a:ext cx="1" cy="1260"/>
            </a:xfrm>
            <a:custGeom>
              <a:avLst/>
              <a:gdLst>
                <a:gd name="T0" fmla="*/ 0 w 1"/>
                <a:gd name="T1" fmla="*/ 0 h 1260"/>
                <a:gd name="T2" fmla="*/ 0 w 1"/>
                <a:gd name="T3" fmla="*/ 1260 h 1260"/>
                <a:gd name="T4" fmla="*/ 0 60000 65536"/>
                <a:gd name="T5" fmla="*/ 0 60000 65536"/>
              </a:gdLst>
              <a:ahLst/>
              <a:cxnLst>
                <a:cxn ang="T4">
                  <a:pos x="T0" y="T1"/>
                </a:cxn>
                <a:cxn ang="T5">
                  <a:pos x="T2" y="T3"/>
                </a:cxn>
              </a:cxnLst>
              <a:rect l="0" t="0" r="r" b="b"/>
              <a:pathLst>
                <a:path w="1" h="1260">
                  <a:moveTo>
                    <a:pt x="0" y="0"/>
                  </a:moveTo>
                  <a:lnTo>
                    <a:pt x="0" y="1260"/>
                  </a:lnTo>
                </a:path>
              </a:pathLst>
            </a:custGeom>
            <a:noFill/>
            <a:ln w="222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89" y="3474829"/>
            <a:ext cx="5444095" cy="265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ChangeArrowheads="1"/>
          </p:cNvSpPr>
          <p:nvPr/>
        </p:nvSpPr>
        <p:spPr bwMode="auto">
          <a:xfrm>
            <a:off x="3027363" y="5548313"/>
            <a:ext cx="36528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3200" b="1">
                <a:latin typeface="方正小标宋简体" panose="02010601030101010101" pitchFamily="2" charset="-122"/>
                <a:ea typeface="方正小标宋简体" panose="02010601030101010101" pitchFamily="2" charset="-122"/>
                <a:cs typeface="Times New Roman" panose="02020603050405020304" pitchFamily="18" charset="0"/>
              </a:rPr>
              <a:t>手机上网网民规模 </a:t>
            </a:r>
          </a:p>
        </p:txBody>
      </p:sp>
      <p:pic>
        <p:nvPicPr>
          <p:cNvPr id="11267" name="Picture 5" descr="c:\users\lqm\appdata\roaming\360se6\User Data\temp\1-1502060102195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715963"/>
            <a:ext cx="8888413"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3</a:t>
            </a:r>
            <a:r>
              <a:rPr lang="zh-CN" altLang="en-US" dirty="0"/>
              <a:t>）环形 </a:t>
            </a:r>
          </a:p>
        </p:txBody>
      </p:sp>
      <p:sp>
        <p:nvSpPr>
          <p:cNvPr id="3" name="内容占位符 2"/>
          <p:cNvSpPr>
            <a:spLocks noGrp="1"/>
          </p:cNvSpPr>
          <p:nvPr>
            <p:ph idx="1"/>
          </p:nvPr>
        </p:nvSpPr>
        <p:spPr/>
        <p:txBody>
          <a:bodyPr/>
          <a:lstStyle/>
          <a:p>
            <a:pPr eaLnBrk="1">
              <a:lnSpc>
                <a:spcPct val="125000"/>
              </a:lnSpc>
            </a:pPr>
            <a:r>
              <a:rPr lang="zh-CN" altLang="en-US" sz="2000" b="1" dirty="0"/>
              <a:t>结点通过通信线路</a:t>
            </a:r>
            <a:r>
              <a:rPr lang="zh-CN" altLang="en-US" sz="2000" b="1" dirty="0">
                <a:solidFill>
                  <a:srgbClr val="FF33CC"/>
                </a:solidFill>
              </a:rPr>
              <a:t>连接成一个闭合的环</a:t>
            </a:r>
            <a:r>
              <a:rPr lang="zh-CN" altLang="en-US" sz="2000" b="1" dirty="0"/>
              <a:t>，信息单向传输，即按一定方向一个结点接一个结点沿环路传输。</a:t>
            </a:r>
          </a:p>
          <a:p>
            <a:pPr eaLnBrk="1">
              <a:lnSpc>
                <a:spcPct val="125000"/>
              </a:lnSpc>
            </a:pPr>
            <a:r>
              <a:rPr lang="zh-CN" altLang="en-US" sz="2000" b="1" dirty="0"/>
              <a:t>特点： 结构简单、路径选择方便，可靠性差、网络管理复杂。</a:t>
            </a:r>
            <a:endParaRPr lang="en-US" altLang="zh-CN" sz="2000" b="1" dirty="0"/>
          </a:p>
          <a:p>
            <a:pPr eaLnBrk="1">
              <a:lnSpc>
                <a:spcPct val="125000"/>
              </a:lnSpc>
            </a:pPr>
            <a:r>
              <a:rPr lang="zh-CN" altLang="en-US" sz="2000" b="1" dirty="0"/>
              <a:t>缺点</a:t>
            </a:r>
            <a:r>
              <a:rPr lang="en-US" altLang="zh-CN" sz="2000" b="1" dirty="0"/>
              <a:t>: </a:t>
            </a:r>
            <a:r>
              <a:rPr lang="zh-CN" altLang="en-US" sz="2000" b="1" dirty="0"/>
              <a:t>某个节点出错可能会终止全网运行，可靠性较差；同时扩充困难，这是由于此时需要对全网拓扑和访问机制进行调整所致。</a:t>
            </a:r>
          </a:p>
          <a:p>
            <a:endParaRPr lang="zh-CN" altLang="en-US" dirty="0"/>
          </a:p>
        </p:txBody>
      </p:sp>
      <p:sp>
        <p:nvSpPr>
          <p:cNvPr id="4" name="灯片编号占位符 3"/>
          <p:cNvSpPr>
            <a:spLocks noGrp="1"/>
          </p:cNvSpPr>
          <p:nvPr>
            <p:ph type="sldNum" sz="quarter" idx="12"/>
          </p:nvPr>
        </p:nvSpPr>
        <p:spPr/>
        <p:txBody>
          <a:bodyPr/>
          <a:lstStyle/>
          <a:p>
            <a:pPr>
              <a:defRPr/>
            </a:pPr>
            <a:fld id="{7D9BFF55-52E7-4EBB-82B6-8B5E1488A4B7}" type="slidenum">
              <a:rPr lang="en-US" altLang="zh-CN" smtClean="0"/>
              <a:pPr>
                <a:defRPr/>
              </a:pPr>
              <a:t>80</a:t>
            </a:fld>
            <a:endParaRPr lang="en-US" altLang="zh-CN"/>
          </a:p>
        </p:txBody>
      </p:sp>
      <p:grpSp>
        <p:nvGrpSpPr>
          <p:cNvPr id="5" name="Group 34"/>
          <p:cNvGrpSpPr>
            <a:grpSpLocks/>
          </p:cNvGrpSpPr>
          <p:nvPr/>
        </p:nvGrpSpPr>
        <p:grpSpPr bwMode="auto">
          <a:xfrm>
            <a:off x="996156" y="4208235"/>
            <a:ext cx="2600325" cy="1798638"/>
            <a:chOff x="1123" y="2857"/>
            <a:chExt cx="1638" cy="1133"/>
          </a:xfrm>
        </p:grpSpPr>
        <p:sp>
          <p:nvSpPr>
            <p:cNvPr id="6" name="Oval 4"/>
            <p:cNvSpPr>
              <a:spLocks noChangeAspect="1" noChangeArrowheads="1"/>
            </p:cNvSpPr>
            <p:nvPr/>
          </p:nvSpPr>
          <p:spPr bwMode="auto">
            <a:xfrm>
              <a:off x="1362" y="3063"/>
              <a:ext cx="777" cy="660"/>
            </a:xfrm>
            <a:prstGeom prst="ellipse">
              <a:avLst/>
            </a:prstGeom>
            <a:solidFill>
              <a:srgbClr val="FFFFFF"/>
            </a:solidFill>
            <a:ln w="25400">
              <a:solidFill>
                <a:srgbClr val="000000"/>
              </a:solidFill>
              <a:round/>
              <a:headEnd/>
              <a:tailEnd/>
            </a:ln>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7" name="Rectangle 5"/>
            <p:cNvSpPr>
              <a:spLocks noChangeAspect="1" noChangeArrowheads="1"/>
            </p:cNvSpPr>
            <p:nvPr/>
          </p:nvSpPr>
          <p:spPr bwMode="auto">
            <a:xfrm>
              <a:off x="1685" y="3825"/>
              <a:ext cx="130" cy="96"/>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8" name="Rectangle 6"/>
            <p:cNvSpPr>
              <a:spLocks noChangeAspect="1" noChangeArrowheads="1"/>
            </p:cNvSpPr>
            <p:nvPr/>
          </p:nvSpPr>
          <p:spPr bwMode="auto">
            <a:xfrm>
              <a:off x="1123" y="3349"/>
              <a:ext cx="129" cy="95"/>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9" name="Rectangle 7"/>
            <p:cNvSpPr>
              <a:spLocks noChangeAspect="1" noChangeArrowheads="1"/>
            </p:cNvSpPr>
            <p:nvPr/>
          </p:nvSpPr>
          <p:spPr bwMode="auto">
            <a:xfrm>
              <a:off x="2269" y="3349"/>
              <a:ext cx="129" cy="95"/>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0" name="Rectangle 8"/>
            <p:cNvSpPr>
              <a:spLocks noChangeAspect="1" noChangeArrowheads="1"/>
            </p:cNvSpPr>
            <p:nvPr/>
          </p:nvSpPr>
          <p:spPr bwMode="auto">
            <a:xfrm>
              <a:off x="1685" y="2857"/>
              <a:ext cx="130" cy="96"/>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1" name="Line 9"/>
            <p:cNvSpPr>
              <a:spLocks noChangeAspect="1" noChangeShapeType="1"/>
            </p:cNvSpPr>
            <p:nvPr/>
          </p:nvSpPr>
          <p:spPr bwMode="auto">
            <a:xfrm>
              <a:off x="2139" y="3396"/>
              <a:ext cx="13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2" name="Line 10"/>
            <p:cNvSpPr>
              <a:spLocks noChangeAspect="1" noChangeShapeType="1"/>
            </p:cNvSpPr>
            <p:nvPr/>
          </p:nvSpPr>
          <p:spPr bwMode="auto">
            <a:xfrm>
              <a:off x="1252" y="3396"/>
              <a:ext cx="13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3" name="Line 11"/>
            <p:cNvSpPr>
              <a:spLocks noChangeAspect="1" noChangeShapeType="1"/>
            </p:cNvSpPr>
            <p:nvPr/>
          </p:nvSpPr>
          <p:spPr bwMode="auto">
            <a:xfrm rot="-5514549">
              <a:off x="1694" y="3007"/>
              <a:ext cx="110" cy="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4" name="Freeform 12"/>
            <p:cNvSpPr>
              <a:spLocks noChangeAspect="1"/>
            </p:cNvSpPr>
            <p:nvPr/>
          </p:nvSpPr>
          <p:spPr bwMode="auto">
            <a:xfrm>
              <a:off x="1748" y="3715"/>
              <a:ext cx="0" cy="110"/>
            </a:xfrm>
            <a:custGeom>
              <a:avLst/>
              <a:gdLst>
                <a:gd name="T0" fmla="*/ 1 w 1"/>
                <a:gd name="T1" fmla="*/ 447 h 447"/>
                <a:gd name="T2" fmla="*/ 0 w 1"/>
                <a:gd name="T3" fmla="*/ 0 h 447"/>
              </a:gdLst>
              <a:ahLst/>
              <a:cxnLst>
                <a:cxn ang="0">
                  <a:pos x="T0" y="T1"/>
                </a:cxn>
                <a:cxn ang="0">
                  <a:pos x="T2" y="T3"/>
                </a:cxn>
              </a:cxnLst>
              <a:rect l="0" t="0" r="r" b="b"/>
              <a:pathLst>
                <a:path w="1" h="447">
                  <a:moveTo>
                    <a:pt x="1" y="447"/>
                  </a:moveTo>
                  <a:lnTo>
                    <a:pt x="0"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5" name="Rectangle 13"/>
            <p:cNvSpPr>
              <a:spLocks noChangeAspect="1" noChangeArrowheads="1"/>
            </p:cNvSpPr>
            <p:nvPr/>
          </p:nvSpPr>
          <p:spPr bwMode="auto">
            <a:xfrm>
              <a:off x="1690" y="3715"/>
              <a:ext cx="97" cy="39"/>
            </a:xfrm>
            <a:prstGeom prst="rect">
              <a:avLst/>
            </a:prstGeom>
            <a:solidFill>
              <a:srgbClr val="FFFFFF"/>
            </a:solidFill>
            <a:ln w="25400">
              <a:solidFill>
                <a:srgbClr val="000000"/>
              </a:solidFill>
              <a:miter lim="800000"/>
              <a:headEnd/>
              <a:tailEnd/>
            </a:ln>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6" name="Rectangle 14"/>
            <p:cNvSpPr>
              <a:spLocks noChangeAspect="1" noChangeArrowheads="1"/>
            </p:cNvSpPr>
            <p:nvPr/>
          </p:nvSpPr>
          <p:spPr bwMode="auto">
            <a:xfrm>
              <a:off x="1690" y="3025"/>
              <a:ext cx="97" cy="38"/>
            </a:xfrm>
            <a:prstGeom prst="rect">
              <a:avLst/>
            </a:prstGeom>
            <a:solidFill>
              <a:srgbClr val="FFFFFF"/>
            </a:solidFill>
            <a:ln w="25400">
              <a:solidFill>
                <a:srgbClr val="000000"/>
              </a:solidFill>
              <a:miter lim="800000"/>
              <a:headEnd/>
              <a:tailEnd/>
            </a:ln>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7" name="Rectangle 15"/>
            <p:cNvSpPr>
              <a:spLocks noChangeAspect="1" noChangeArrowheads="1"/>
            </p:cNvSpPr>
            <p:nvPr/>
          </p:nvSpPr>
          <p:spPr bwMode="auto">
            <a:xfrm rot="-5377014">
              <a:off x="2117" y="3379"/>
              <a:ext cx="87" cy="43"/>
            </a:xfrm>
            <a:prstGeom prst="rect">
              <a:avLst/>
            </a:prstGeom>
            <a:solidFill>
              <a:srgbClr val="FFFFFF"/>
            </a:solidFill>
            <a:ln w="25400">
              <a:solidFill>
                <a:srgbClr val="000000"/>
              </a:solidFill>
              <a:miter lim="800000"/>
              <a:headEnd/>
              <a:tailEnd/>
            </a:ln>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8" name="Rectangle 16"/>
            <p:cNvSpPr>
              <a:spLocks noChangeAspect="1" noChangeArrowheads="1"/>
            </p:cNvSpPr>
            <p:nvPr/>
          </p:nvSpPr>
          <p:spPr bwMode="auto">
            <a:xfrm rot="-5377014">
              <a:off x="1317" y="3371"/>
              <a:ext cx="87" cy="43"/>
            </a:xfrm>
            <a:prstGeom prst="rect">
              <a:avLst/>
            </a:prstGeom>
            <a:solidFill>
              <a:srgbClr val="FFFFFF"/>
            </a:solidFill>
            <a:ln w="25400">
              <a:solidFill>
                <a:srgbClr val="000000"/>
              </a:solidFill>
              <a:miter lim="800000"/>
              <a:headEnd/>
              <a:tailEnd/>
            </a:ln>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19" name="Text Box 17"/>
            <p:cNvSpPr txBox="1">
              <a:spLocks noChangeAspect="1" noChangeArrowheads="1"/>
            </p:cNvSpPr>
            <p:nvPr/>
          </p:nvSpPr>
          <p:spPr bwMode="auto">
            <a:xfrm>
              <a:off x="1942" y="3735"/>
              <a:ext cx="819" cy="255"/>
            </a:xfrm>
            <a:prstGeom prst="rect">
              <a:avLst/>
            </a:prstGeom>
            <a:solidFill>
              <a:srgbClr val="FFFFFF"/>
            </a:solidFill>
            <a:ln w="25400">
              <a:solidFill>
                <a:srgbClr val="000000"/>
              </a:solidFill>
              <a:miter lim="800000"/>
              <a:headEnd/>
              <a:tailEnd/>
            </a:ln>
            <a:extLst/>
          </p:spPr>
          <p:txBody>
            <a:bodyPr/>
            <a:lstStyle/>
            <a:p>
              <a:pPr algn="just" eaLnBrk="1" hangingPunct="1">
                <a:defRPr/>
              </a:pPr>
              <a:r>
                <a:rPr kumimoji="1" lang="zh-CN" altLang="en-US" sz="1000"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rPr>
                <a:t>环接口</a:t>
              </a:r>
              <a:endParaRPr kumimoji="1"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sp>
          <p:nvSpPr>
            <p:cNvPr id="20" name="Line 18"/>
            <p:cNvSpPr>
              <a:spLocks noChangeAspect="1" noChangeShapeType="1"/>
            </p:cNvSpPr>
            <p:nvPr/>
          </p:nvSpPr>
          <p:spPr bwMode="auto">
            <a:xfrm flipH="1" flipV="1">
              <a:off x="1750" y="3723"/>
              <a:ext cx="207" cy="47"/>
            </a:xfrm>
            <a:prstGeom prst="line">
              <a:avLst/>
            </a:prstGeom>
            <a:noFill/>
            <a:ln w="25400">
              <a:solidFill>
                <a:srgbClr val="000000"/>
              </a:solidFill>
              <a:round/>
              <a:headEnd/>
              <a:tailEnd type="stealth" w="med" len="lg"/>
            </a:ln>
            <a:extLst>
              <a:ext uri="{909E8E84-426E-40DD-AFC4-6F175D3DCCD1}">
                <a14:hiddenFill xmlns:a14="http://schemas.microsoft.com/office/drawing/2010/main">
                  <a:noFill/>
                </a14:hiddenFill>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grpSp>
      <p:sp>
        <p:nvSpPr>
          <p:cNvPr id="21" name="Freeform 35"/>
          <p:cNvSpPr>
            <a:spLocks/>
          </p:cNvSpPr>
          <p:nvPr/>
        </p:nvSpPr>
        <p:spPr bwMode="auto">
          <a:xfrm>
            <a:off x="1946672" y="4684480"/>
            <a:ext cx="471487" cy="711200"/>
          </a:xfrm>
          <a:custGeom>
            <a:avLst/>
            <a:gdLst>
              <a:gd name="T0" fmla="*/ 0 w 297"/>
              <a:gd name="T1" fmla="*/ 0 h 448"/>
              <a:gd name="T2" fmla="*/ 193 w 297"/>
              <a:gd name="T3" fmla="*/ 40 h 448"/>
              <a:gd name="T4" fmla="*/ 297 w 297"/>
              <a:gd name="T5" fmla="*/ 216 h 448"/>
              <a:gd name="T6" fmla="*/ 233 w 297"/>
              <a:gd name="T7" fmla="*/ 368 h 448"/>
              <a:gd name="T8" fmla="*/ 2 w 297"/>
              <a:gd name="T9" fmla="*/ 448 h 448"/>
            </a:gdLst>
            <a:ahLst/>
            <a:cxnLst>
              <a:cxn ang="0">
                <a:pos x="T0" y="T1"/>
              </a:cxn>
              <a:cxn ang="0">
                <a:pos x="T2" y="T3"/>
              </a:cxn>
              <a:cxn ang="0">
                <a:pos x="T4" y="T5"/>
              </a:cxn>
              <a:cxn ang="0">
                <a:pos x="T6" y="T7"/>
              </a:cxn>
              <a:cxn ang="0">
                <a:pos x="T8" y="T9"/>
              </a:cxn>
            </a:cxnLst>
            <a:rect l="0" t="0" r="r" b="b"/>
            <a:pathLst>
              <a:path w="297" h="448">
                <a:moveTo>
                  <a:pt x="0" y="0"/>
                </a:moveTo>
                <a:cubicBezTo>
                  <a:pt x="32" y="7"/>
                  <a:pt x="143" y="4"/>
                  <a:pt x="193" y="40"/>
                </a:cubicBezTo>
                <a:cubicBezTo>
                  <a:pt x="243" y="76"/>
                  <a:pt x="290" y="161"/>
                  <a:pt x="297" y="216"/>
                </a:cubicBezTo>
                <a:cubicBezTo>
                  <a:pt x="294" y="266"/>
                  <a:pt x="282" y="329"/>
                  <a:pt x="233" y="368"/>
                </a:cubicBezTo>
                <a:cubicBezTo>
                  <a:pt x="184" y="407"/>
                  <a:pt x="50" y="431"/>
                  <a:pt x="2" y="448"/>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endParaRPr lang="zh-CN" altLang="en-US" b="1">
              <a:effectLst>
                <a:outerShdw blurRad="38100" dist="38100" dir="2700000" algn="tl">
                  <a:srgbClr val="000000">
                    <a:alpha val="43137"/>
                  </a:srgbClr>
                </a:outerShdw>
              </a:effectLst>
              <a:latin typeface="方正大标宋简体" panose="03000509000000000000" pitchFamily="65" charset="-122"/>
              <a:ea typeface="方正大标宋简体" panose="03000509000000000000" pitchFamily="65" charset="-122"/>
            </a:endParaRPr>
          </a:p>
        </p:txBody>
      </p:sp>
      <p:pic>
        <p:nvPicPr>
          <p:cNvPr id="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618" y="3788341"/>
            <a:ext cx="4392613"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467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）分布式</a:t>
            </a:r>
            <a:r>
              <a:rPr lang="en-US" altLang="zh-CN" dirty="0"/>
              <a:t>/</a:t>
            </a:r>
            <a:r>
              <a:rPr lang="zh-CN" altLang="en-US" dirty="0" smtClean="0"/>
              <a:t>网状</a:t>
            </a:r>
            <a:endParaRPr lang="zh-CN" altLang="en-US" dirty="0"/>
          </a:p>
        </p:txBody>
      </p:sp>
      <p:sp>
        <p:nvSpPr>
          <p:cNvPr id="3" name="内容占位符 2"/>
          <p:cNvSpPr>
            <a:spLocks noGrp="1"/>
          </p:cNvSpPr>
          <p:nvPr>
            <p:ph idx="1"/>
          </p:nvPr>
        </p:nvSpPr>
        <p:spPr/>
        <p:txBody>
          <a:bodyPr/>
          <a:lstStyle/>
          <a:p>
            <a:pPr eaLnBrk="1">
              <a:lnSpc>
                <a:spcPct val="130000"/>
              </a:lnSpc>
            </a:pPr>
            <a:r>
              <a:rPr lang="zh-CN" altLang="en-US" sz="2000" b="1" dirty="0"/>
              <a:t>每个结点都</a:t>
            </a:r>
            <a:r>
              <a:rPr lang="zh-CN" altLang="en-US" sz="2000" b="1" dirty="0">
                <a:solidFill>
                  <a:srgbClr val="FF33CC"/>
                </a:solidFill>
              </a:rPr>
              <a:t>至少有两条线路</a:t>
            </a:r>
            <a:r>
              <a:rPr lang="zh-CN" altLang="en-US" sz="2000" b="1" dirty="0"/>
              <a:t>和其他结点相连。</a:t>
            </a:r>
            <a:endParaRPr lang="en-US" altLang="zh-CN" sz="2000" b="1" dirty="0"/>
          </a:p>
          <a:p>
            <a:pPr>
              <a:lnSpc>
                <a:spcPct val="120000"/>
              </a:lnSpc>
            </a:pPr>
            <a:r>
              <a:rPr lang="zh-CN" altLang="en-US" sz="2000" b="1" dirty="0"/>
              <a:t>优点</a:t>
            </a:r>
            <a:r>
              <a:rPr lang="en-US" altLang="zh-CN" sz="2000" b="1" dirty="0"/>
              <a:t>: </a:t>
            </a:r>
            <a:r>
              <a:rPr lang="zh-CN" altLang="en-US" sz="2000" b="1" dirty="0"/>
              <a:t>最大特点是可靠性高，因为节点间存在着冗余链路，某个链路出了故障，还可以选择其它</a:t>
            </a:r>
          </a:p>
          <a:p>
            <a:pPr>
              <a:lnSpc>
                <a:spcPct val="120000"/>
              </a:lnSpc>
            </a:pPr>
            <a:r>
              <a:rPr lang="zh-CN" altLang="en-US" sz="2000" b="1" dirty="0"/>
              <a:t>缺点</a:t>
            </a:r>
            <a:r>
              <a:rPr lang="en-US" altLang="zh-CN" sz="2000" b="1" dirty="0"/>
              <a:t>: </a:t>
            </a:r>
            <a:r>
              <a:rPr lang="zh-CN" altLang="en-US" sz="2000" b="1" dirty="0"/>
              <a:t>通信线路长、成本高、路径控制复杂</a:t>
            </a:r>
            <a:r>
              <a:rPr lang="zh-CN" altLang="en-US" sz="2000" dirty="0"/>
              <a:t>。</a:t>
            </a:r>
          </a:p>
        </p:txBody>
      </p:sp>
      <p:sp>
        <p:nvSpPr>
          <p:cNvPr id="4" name="灯片编号占位符 3"/>
          <p:cNvSpPr>
            <a:spLocks noGrp="1"/>
          </p:cNvSpPr>
          <p:nvPr>
            <p:ph type="sldNum" sz="quarter" idx="12"/>
          </p:nvPr>
        </p:nvSpPr>
        <p:spPr/>
        <p:txBody>
          <a:bodyPr/>
          <a:lstStyle/>
          <a:p>
            <a:pPr>
              <a:defRPr/>
            </a:pPr>
            <a:fld id="{7D9BFF55-52E7-4EBB-82B6-8B5E1488A4B7}" type="slidenum">
              <a:rPr lang="en-US" altLang="zh-CN" smtClean="0"/>
              <a:pPr>
                <a:defRPr/>
              </a:pPr>
              <a:t>81</a:t>
            </a:fld>
            <a:endParaRPr lang="en-US" altLang="zh-CN"/>
          </a:p>
        </p:txBody>
      </p:sp>
      <p:grpSp>
        <p:nvGrpSpPr>
          <p:cNvPr id="5" name="Group 19"/>
          <p:cNvGrpSpPr>
            <a:grpSpLocks noChangeAspect="1"/>
          </p:cNvGrpSpPr>
          <p:nvPr/>
        </p:nvGrpSpPr>
        <p:grpSpPr bwMode="auto">
          <a:xfrm>
            <a:off x="5651544" y="4032382"/>
            <a:ext cx="2041525" cy="1554162"/>
            <a:chOff x="3240" y="9084"/>
            <a:chExt cx="2471" cy="1954"/>
          </a:xfrm>
        </p:grpSpPr>
        <p:sp>
          <p:nvSpPr>
            <p:cNvPr id="6" name="Rectangle 20"/>
            <p:cNvSpPr>
              <a:spLocks noChangeAspect="1" noChangeArrowheads="1"/>
            </p:cNvSpPr>
            <p:nvPr/>
          </p:nvSpPr>
          <p:spPr bwMode="auto">
            <a:xfrm>
              <a:off x="3240" y="9864"/>
              <a:ext cx="311" cy="238"/>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7" name="Rectangle 21"/>
            <p:cNvSpPr>
              <a:spLocks noChangeAspect="1" noChangeArrowheads="1"/>
            </p:cNvSpPr>
            <p:nvPr/>
          </p:nvSpPr>
          <p:spPr bwMode="auto">
            <a:xfrm>
              <a:off x="4140" y="9084"/>
              <a:ext cx="311" cy="238"/>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8" name="Rectangle 22"/>
            <p:cNvSpPr>
              <a:spLocks noChangeAspect="1" noChangeArrowheads="1"/>
            </p:cNvSpPr>
            <p:nvPr/>
          </p:nvSpPr>
          <p:spPr bwMode="auto">
            <a:xfrm>
              <a:off x="5400" y="9864"/>
              <a:ext cx="311" cy="238"/>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9" name="Rectangle 23"/>
            <p:cNvSpPr>
              <a:spLocks noChangeAspect="1" noChangeArrowheads="1"/>
            </p:cNvSpPr>
            <p:nvPr/>
          </p:nvSpPr>
          <p:spPr bwMode="auto">
            <a:xfrm>
              <a:off x="3780" y="10800"/>
              <a:ext cx="311" cy="238"/>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10" name="Rectangle 24"/>
            <p:cNvSpPr>
              <a:spLocks noChangeAspect="1" noChangeArrowheads="1"/>
            </p:cNvSpPr>
            <p:nvPr/>
          </p:nvSpPr>
          <p:spPr bwMode="auto">
            <a:xfrm>
              <a:off x="4860" y="10800"/>
              <a:ext cx="311" cy="238"/>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微软雅黑" panose="020B0503020204020204" pitchFamily="34" charset="-122"/>
                <a:ea typeface="微软雅黑" panose="020B0503020204020204" pitchFamily="34" charset="-122"/>
              </a:endParaRPr>
            </a:p>
          </p:txBody>
        </p:sp>
        <p:sp>
          <p:nvSpPr>
            <p:cNvPr id="11" name="Freeform 25"/>
            <p:cNvSpPr>
              <a:spLocks noChangeAspect="1"/>
            </p:cNvSpPr>
            <p:nvPr/>
          </p:nvSpPr>
          <p:spPr bwMode="auto">
            <a:xfrm>
              <a:off x="5040" y="10095"/>
              <a:ext cx="480" cy="705"/>
            </a:xfrm>
            <a:custGeom>
              <a:avLst/>
              <a:gdLst>
                <a:gd name="T0" fmla="*/ 480 w 480"/>
                <a:gd name="T1" fmla="*/ 0 h 705"/>
                <a:gd name="T2" fmla="*/ 0 w 480"/>
                <a:gd name="T3" fmla="*/ 705 h 705"/>
                <a:gd name="T4" fmla="*/ 0 60000 65536"/>
                <a:gd name="T5" fmla="*/ 0 60000 65536"/>
              </a:gdLst>
              <a:ahLst/>
              <a:cxnLst>
                <a:cxn ang="T4">
                  <a:pos x="T0" y="T1"/>
                </a:cxn>
                <a:cxn ang="T5">
                  <a:pos x="T2" y="T3"/>
                </a:cxn>
              </a:cxnLst>
              <a:rect l="0" t="0" r="r" b="b"/>
              <a:pathLst>
                <a:path w="480" h="705">
                  <a:moveTo>
                    <a:pt x="480" y="0"/>
                  </a:moveTo>
                  <a:lnTo>
                    <a:pt x="0" y="705"/>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Freeform 26"/>
            <p:cNvSpPr>
              <a:spLocks noChangeAspect="1"/>
            </p:cNvSpPr>
            <p:nvPr/>
          </p:nvSpPr>
          <p:spPr bwMode="auto">
            <a:xfrm>
              <a:off x="4455" y="9225"/>
              <a:ext cx="1125" cy="639"/>
            </a:xfrm>
            <a:custGeom>
              <a:avLst/>
              <a:gdLst>
                <a:gd name="T0" fmla="*/ 0 w 1125"/>
                <a:gd name="T1" fmla="*/ 0 h 639"/>
                <a:gd name="T2" fmla="*/ 1125 w 1125"/>
                <a:gd name="T3" fmla="*/ 639 h 639"/>
                <a:gd name="T4" fmla="*/ 0 60000 65536"/>
                <a:gd name="T5" fmla="*/ 0 60000 65536"/>
              </a:gdLst>
              <a:ahLst/>
              <a:cxnLst>
                <a:cxn ang="T4">
                  <a:pos x="T0" y="T1"/>
                </a:cxn>
                <a:cxn ang="T5">
                  <a:pos x="T2" y="T3"/>
                </a:cxn>
              </a:cxnLst>
              <a:rect l="0" t="0" r="r" b="b"/>
              <a:pathLst>
                <a:path w="1125" h="639">
                  <a:moveTo>
                    <a:pt x="0" y="0"/>
                  </a:moveTo>
                  <a:lnTo>
                    <a:pt x="1125" y="639"/>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 name="Line 27"/>
            <p:cNvSpPr>
              <a:spLocks noChangeAspect="1" noChangeShapeType="1"/>
            </p:cNvSpPr>
            <p:nvPr/>
          </p:nvSpPr>
          <p:spPr bwMode="auto">
            <a:xfrm flipH="1">
              <a:off x="3420" y="9240"/>
              <a:ext cx="720" cy="62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Freeform 28"/>
            <p:cNvSpPr>
              <a:spLocks noChangeAspect="1"/>
            </p:cNvSpPr>
            <p:nvPr/>
          </p:nvSpPr>
          <p:spPr bwMode="auto">
            <a:xfrm>
              <a:off x="3375" y="10095"/>
              <a:ext cx="585" cy="705"/>
            </a:xfrm>
            <a:custGeom>
              <a:avLst/>
              <a:gdLst>
                <a:gd name="T0" fmla="*/ 0 w 585"/>
                <a:gd name="T1" fmla="*/ 0 h 705"/>
                <a:gd name="T2" fmla="*/ 585 w 585"/>
                <a:gd name="T3" fmla="*/ 705 h 705"/>
                <a:gd name="T4" fmla="*/ 0 60000 65536"/>
                <a:gd name="T5" fmla="*/ 0 60000 65536"/>
              </a:gdLst>
              <a:ahLst/>
              <a:cxnLst>
                <a:cxn ang="T4">
                  <a:pos x="T0" y="T1"/>
                </a:cxn>
                <a:cxn ang="T5">
                  <a:pos x="T2" y="T3"/>
                </a:cxn>
              </a:cxnLst>
              <a:rect l="0" t="0" r="r" b="b"/>
              <a:pathLst>
                <a:path w="585" h="705">
                  <a:moveTo>
                    <a:pt x="0" y="0"/>
                  </a:moveTo>
                  <a:lnTo>
                    <a:pt x="585" y="705"/>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Freeform 29"/>
            <p:cNvSpPr>
              <a:spLocks noChangeAspect="1"/>
            </p:cNvSpPr>
            <p:nvPr/>
          </p:nvSpPr>
          <p:spPr bwMode="auto">
            <a:xfrm>
              <a:off x="4080" y="10920"/>
              <a:ext cx="780" cy="1"/>
            </a:xfrm>
            <a:custGeom>
              <a:avLst/>
              <a:gdLst>
                <a:gd name="T0" fmla="*/ 0 w 780"/>
                <a:gd name="T1" fmla="*/ 0 h 1"/>
                <a:gd name="T2" fmla="*/ 780 w 780"/>
                <a:gd name="T3" fmla="*/ 0 h 1"/>
                <a:gd name="T4" fmla="*/ 0 60000 65536"/>
                <a:gd name="T5" fmla="*/ 0 60000 65536"/>
              </a:gdLst>
              <a:ahLst/>
              <a:cxnLst>
                <a:cxn ang="T4">
                  <a:pos x="T0" y="T1"/>
                </a:cxn>
                <a:cxn ang="T5">
                  <a:pos x="T2" y="T3"/>
                </a:cxn>
              </a:cxnLst>
              <a:rect l="0" t="0" r="r" b="b"/>
              <a:pathLst>
                <a:path w="780" h="1">
                  <a:moveTo>
                    <a:pt x="0" y="0"/>
                  </a:moveTo>
                  <a:lnTo>
                    <a:pt x="780" y="0"/>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Freeform 30"/>
            <p:cNvSpPr>
              <a:spLocks noChangeAspect="1"/>
            </p:cNvSpPr>
            <p:nvPr/>
          </p:nvSpPr>
          <p:spPr bwMode="auto">
            <a:xfrm>
              <a:off x="3990" y="9318"/>
              <a:ext cx="330" cy="1452"/>
            </a:xfrm>
            <a:custGeom>
              <a:avLst/>
              <a:gdLst>
                <a:gd name="T0" fmla="*/ 330 w 330"/>
                <a:gd name="T1" fmla="*/ 0 h 1452"/>
                <a:gd name="T2" fmla="*/ 0 w 330"/>
                <a:gd name="T3" fmla="*/ 1452 h 1452"/>
                <a:gd name="T4" fmla="*/ 0 60000 65536"/>
                <a:gd name="T5" fmla="*/ 0 60000 65536"/>
              </a:gdLst>
              <a:ahLst/>
              <a:cxnLst>
                <a:cxn ang="T4">
                  <a:pos x="T0" y="T1"/>
                </a:cxn>
                <a:cxn ang="T5">
                  <a:pos x="T2" y="T3"/>
                </a:cxn>
              </a:cxnLst>
              <a:rect l="0" t="0" r="r" b="b"/>
              <a:pathLst>
                <a:path w="330" h="1452">
                  <a:moveTo>
                    <a:pt x="330" y="0"/>
                  </a:moveTo>
                  <a:lnTo>
                    <a:pt x="0" y="1452"/>
                  </a:lnTo>
                </a:path>
              </a:pathLst>
            </a:custGeom>
            <a:noFill/>
            <a:ln w="2540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Line 31"/>
            <p:cNvSpPr>
              <a:spLocks noChangeAspect="1" noChangeShapeType="1"/>
            </p:cNvSpPr>
            <p:nvPr/>
          </p:nvSpPr>
          <p:spPr bwMode="auto">
            <a:xfrm flipH="1">
              <a:off x="3960" y="10020"/>
              <a:ext cx="1440" cy="7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pic>
        <p:nvPicPr>
          <p:cNvPr id="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876" y="3512751"/>
            <a:ext cx="37084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685186"/>
      </p:ext>
    </p:extLst>
  </p:cSld>
  <p:clrMapOvr>
    <a:masterClrMapping/>
  </p:clrMapOvr>
  <p:transition>
    <p:rand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ltLang="zh-CN" dirty="0" smtClean="0"/>
              <a:t>D. </a:t>
            </a:r>
            <a:r>
              <a:rPr lang="zh-CN" altLang="en-US" dirty="0" smtClean="0"/>
              <a:t>根据使用范围分类</a:t>
            </a:r>
            <a:endParaRPr lang="zh-CN" altLang="en-US" dirty="0"/>
          </a:p>
        </p:txBody>
      </p:sp>
      <p:sp>
        <p:nvSpPr>
          <p:cNvPr id="270339" name="Rectangle 3"/>
          <p:cNvSpPr>
            <a:spLocks noGrp="1" noChangeArrowheads="1"/>
          </p:cNvSpPr>
          <p:nvPr>
            <p:ph type="body" idx="1"/>
          </p:nvPr>
        </p:nvSpPr>
        <p:spPr/>
        <p:txBody>
          <a:bodyPr/>
          <a:lstStyle/>
          <a:p>
            <a:r>
              <a:rPr lang="zh-CN" altLang="en-US" sz="2800" b="1" dirty="0" smtClean="0">
                <a:solidFill>
                  <a:srgbClr val="FF0000"/>
                </a:solidFill>
              </a:rPr>
              <a:t>公用网（</a:t>
            </a:r>
            <a:r>
              <a:rPr lang="en-US" altLang="zh-CN" sz="2800" b="1" dirty="0" smtClean="0">
                <a:solidFill>
                  <a:srgbClr val="FF0000"/>
                </a:solidFill>
              </a:rPr>
              <a:t>Public Network</a:t>
            </a:r>
            <a:r>
              <a:rPr lang="zh-CN" altLang="en-US" sz="2800" b="1" dirty="0" smtClean="0">
                <a:solidFill>
                  <a:srgbClr val="FF0000"/>
                </a:solidFill>
              </a:rPr>
              <a:t>）</a:t>
            </a:r>
            <a:r>
              <a:rPr lang="zh-CN" altLang="en-US" sz="2800" b="1" dirty="0" smtClean="0"/>
              <a:t>：面向大众，交费就可使用。</a:t>
            </a:r>
          </a:p>
          <a:p>
            <a:r>
              <a:rPr lang="zh-CN" altLang="en-US" sz="2800" b="1" dirty="0" smtClean="0">
                <a:solidFill>
                  <a:srgbClr val="FF0000"/>
                </a:solidFill>
              </a:rPr>
              <a:t>专用网</a:t>
            </a:r>
            <a:r>
              <a:rPr lang="en-US" altLang="zh-CN" sz="2800" b="1" dirty="0" smtClean="0">
                <a:solidFill>
                  <a:srgbClr val="FF0000"/>
                </a:solidFill>
              </a:rPr>
              <a:t>(Private Network)</a:t>
            </a:r>
            <a:r>
              <a:rPr lang="zh-CN" altLang="en-US" sz="2800" b="1" dirty="0" smtClean="0"/>
              <a:t>：只为本单位内使用。</a:t>
            </a:r>
          </a:p>
        </p:txBody>
      </p:sp>
      <p:sp>
        <p:nvSpPr>
          <p:cNvPr id="91138" name="灯片编号占位符 5"/>
          <p:cNvSpPr>
            <a:spLocks noGrp="1"/>
          </p:cNvSpPr>
          <p:nvPr>
            <p:ph type="sldNum" sz="quarter" idx="12"/>
          </p:nvPr>
        </p:nvSpPr>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fld id="{C4AD2A6C-699F-4529-850F-42F8659A2099}" type="slidenum">
              <a:rPr lang="en-US" altLang="zh-CN" smtClean="0"/>
              <a:pPr/>
              <a:t>82</a:t>
            </a:fld>
            <a:endParaRPr lang="en-US" altLang="zh-CN" smtClean="0"/>
          </a:p>
        </p:txBody>
      </p:sp>
    </p:spTree>
  </p:cSld>
  <p:clrMapOvr>
    <a:masterClrMapping/>
  </p:clrMapOvr>
  <p:transition>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95288" y="493713"/>
            <a:ext cx="8393112" cy="641350"/>
          </a:xfrm>
          <a:extLst>
            <a:ext uri="{91240B29-F687-4F45-9708-019B960494DF}">
              <a14:hiddenLine xmlns:a14="http://schemas.microsoft.com/office/drawing/2010/main" w="9525" cap="flat" cmpd="sng" algn="ctr">
                <a:solidFill>
                  <a:srgbClr val="000000"/>
                </a:solidFill>
                <a:prstDash val="solid"/>
                <a:miter lim="800000"/>
                <a:headEnd/>
                <a:tailEnd/>
              </a14:hiddenLine>
            </a:ext>
          </a:extLst>
        </p:spPr>
        <p:txBody>
          <a:bodyPr/>
          <a:lstStyle/>
          <a:p>
            <a:pPr algn="ctr"/>
            <a:r>
              <a:rPr lang="zh-CN" altLang="en-US" b="1" dirty="0" smtClean="0"/>
              <a:t>计算机网络的性能</a:t>
            </a:r>
          </a:p>
        </p:txBody>
      </p:sp>
      <p:sp>
        <p:nvSpPr>
          <p:cNvPr id="172035" name="Rectangle 3"/>
          <p:cNvSpPr>
            <a:spLocks noGrp="1" noChangeArrowheads="1"/>
          </p:cNvSpPr>
          <p:nvPr>
            <p:ph type="body" idx="1"/>
          </p:nvPr>
        </p:nvSpPr>
        <p:spPr>
          <a:xfrm>
            <a:off x="468313" y="2088859"/>
            <a:ext cx="7945437" cy="412144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defRPr/>
            </a:pPr>
            <a:r>
              <a:rPr lang="zh-CN" altLang="en-US" b="1" dirty="0" smtClean="0">
                <a:solidFill>
                  <a:schemeClr val="tx2"/>
                </a:solidFill>
              </a:rPr>
              <a:t>比特</a:t>
            </a:r>
            <a:r>
              <a:rPr lang="zh-CN" altLang="en-US" b="1" dirty="0" smtClean="0">
                <a:effectLst/>
              </a:rPr>
              <a:t>（</a:t>
            </a:r>
            <a:r>
              <a:rPr lang="en-US" altLang="zh-CN" b="1" dirty="0" smtClean="0">
                <a:effectLst/>
              </a:rPr>
              <a:t>bit</a:t>
            </a:r>
            <a:r>
              <a:rPr lang="zh-CN" altLang="en-US" b="1" dirty="0" smtClean="0">
                <a:effectLst/>
              </a:rPr>
              <a:t>）是计算机中数据量的单位，也是信息论中使用的信息量的单位。</a:t>
            </a:r>
          </a:p>
          <a:p>
            <a:pPr>
              <a:lnSpc>
                <a:spcPct val="120000"/>
              </a:lnSpc>
              <a:defRPr/>
            </a:pPr>
            <a:r>
              <a:rPr lang="zh-CN" altLang="en-US" b="1" dirty="0" smtClean="0">
                <a:solidFill>
                  <a:schemeClr val="tx2"/>
                </a:solidFill>
              </a:rPr>
              <a:t>速率：</a:t>
            </a:r>
            <a:r>
              <a:rPr lang="zh-CN" altLang="en-US" b="1" dirty="0" smtClean="0">
                <a:effectLst/>
              </a:rPr>
              <a:t>连接在计算机网络上的主机在数字信道上传送数据的速率 ，即</a:t>
            </a:r>
            <a:r>
              <a:rPr lang="zh-CN" altLang="en-US" b="1" dirty="0" smtClean="0">
                <a:solidFill>
                  <a:schemeClr val="tx2"/>
                </a:solidFill>
              </a:rPr>
              <a:t>数据率</a:t>
            </a:r>
            <a:r>
              <a:rPr lang="en-US" altLang="zh-CN" b="1" dirty="0" smtClean="0">
                <a:effectLst/>
              </a:rPr>
              <a:t>(data rate)</a:t>
            </a:r>
            <a:r>
              <a:rPr lang="zh-CN" altLang="en-US" b="1" dirty="0" smtClean="0">
                <a:effectLst/>
              </a:rPr>
              <a:t>或</a:t>
            </a:r>
            <a:r>
              <a:rPr lang="zh-CN" altLang="en-US" b="1" dirty="0" smtClean="0">
                <a:solidFill>
                  <a:schemeClr val="tx2"/>
                </a:solidFill>
              </a:rPr>
              <a:t>比特率</a:t>
            </a:r>
            <a:r>
              <a:rPr lang="en-US" altLang="zh-CN" b="1" dirty="0" smtClean="0">
                <a:effectLst/>
              </a:rPr>
              <a:t>(bit rate)</a:t>
            </a:r>
            <a:r>
              <a:rPr lang="zh-CN" altLang="en-US" b="1" dirty="0" smtClean="0">
                <a:effectLst/>
              </a:rPr>
              <a:t>。速率是计算机网络中最重要的一个性能指标。速率的单位是 </a:t>
            </a:r>
            <a:r>
              <a:rPr lang="en-US" altLang="zh-CN" b="1" dirty="0" smtClean="0">
                <a:effectLst/>
              </a:rPr>
              <a:t>b/s</a:t>
            </a:r>
            <a:r>
              <a:rPr lang="zh-CN" altLang="en-US" b="1" dirty="0" smtClean="0">
                <a:effectLst/>
              </a:rPr>
              <a:t>，或</a:t>
            </a:r>
            <a:r>
              <a:rPr lang="en-US" altLang="zh-CN" b="1" dirty="0" smtClean="0">
                <a:effectLst/>
              </a:rPr>
              <a:t>kb/s, Mb/s, Gb/s </a:t>
            </a:r>
            <a:r>
              <a:rPr lang="zh-CN" altLang="en-US" b="1" dirty="0" smtClean="0">
                <a:effectLst/>
              </a:rPr>
              <a:t>等</a:t>
            </a:r>
          </a:p>
          <a:p>
            <a:pPr>
              <a:lnSpc>
                <a:spcPct val="120000"/>
              </a:lnSpc>
              <a:defRPr/>
            </a:pPr>
            <a:r>
              <a:rPr lang="zh-CN" altLang="en-US" b="1" dirty="0" smtClean="0">
                <a:effectLst/>
              </a:rPr>
              <a:t>速率往往是指</a:t>
            </a:r>
            <a:r>
              <a:rPr lang="zh-CN" altLang="en-US" b="1" dirty="0" smtClean="0">
                <a:solidFill>
                  <a:schemeClr val="tx2"/>
                </a:solidFill>
              </a:rPr>
              <a:t>额定速率</a:t>
            </a:r>
            <a:r>
              <a:rPr lang="zh-CN" altLang="en-US" b="1" dirty="0" smtClean="0">
                <a:effectLst/>
              </a:rPr>
              <a:t>或</a:t>
            </a:r>
            <a:r>
              <a:rPr lang="zh-CN" altLang="en-US" b="1" dirty="0" smtClean="0">
                <a:solidFill>
                  <a:schemeClr val="tx2"/>
                </a:solidFill>
              </a:rPr>
              <a:t>标称速率</a:t>
            </a:r>
            <a:r>
              <a:rPr lang="zh-CN" altLang="en-US" b="1" dirty="0" smtClean="0">
                <a:effectLst/>
              </a:rPr>
              <a:t>。  </a:t>
            </a:r>
          </a:p>
        </p:txBody>
      </p:sp>
      <p:sp>
        <p:nvSpPr>
          <p:cNvPr id="88068" name="Rectangle 4"/>
          <p:cNvSpPr>
            <a:spLocks noChangeArrowheads="1"/>
          </p:cNvSpPr>
          <p:nvPr/>
        </p:nvSpPr>
        <p:spPr bwMode="auto">
          <a:xfrm>
            <a:off x="468313" y="1389921"/>
            <a:ext cx="2160587" cy="5857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Clr>
                <a:schemeClr val="accent2"/>
              </a:buClr>
              <a:buSzPct val="75000"/>
              <a:buFont typeface="Wingdings" panose="05000000000000000000" pitchFamily="2" charset="2"/>
              <a:buChar char="m"/>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Clr>
                <a:schemeClr val="accent2"/>
              </a:buClr>
              <a:buChar char="•"/>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nSpc>
                <a:spcPct val="90000"/>
              </a:lnSpc>
              <a:spcBef>
                <a:spcPct val="30000"/>
              </a:spcBef>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nSpc>
                <a:spcPct val="90000"/>
              </a:lnSpc>
              <a:spcBef>
                <a:spcPct val="30000"/>
              </a:spcBef>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nSpc>
                <a:spcPct val="90000"/>
              </a:lnSpc>
              <a:spcBef>
                <a:spcPct val="0"/>
              </a:spcBef>
              <a:buClrTx/>
              <a:buSzTx/>
              <a:buFontTx/>
              <a:buNone/>
            </a:pPr>
            <a:r>
              <a:rPr lang="en-US" altLang="zh-CN" sz="3600" u="sng" dirty="0">
                <a:solidFill>
                  <a:schemeClr val="tx2"/>
                </a:solidFill>
                <a:latin typeface="微软雅黑" panose="020B0503020204020204" pitchFamily="34" charset="-122"/>
                <a:ea typeface="微软雅黑" panose="020B0503020204020204" pitchFamily="34" charset="-122"/>
              </a:rPr>
              <a:t>1.  </a:t>
            </a:r>
            <a:r>
              <a:rPr lang="zh-CN" altLang="en-US" sz="3600" u="sng" dirty="0">
                <a:solidFill>
                  <a:schemeClr val="tx2"/>
                </a:solidFill>
                <a:latin typeface="微软雅黑" panose="020B0503020204020204" pitchFamily="34" charset="-122"/>
                <a:ea typeface="微软雅黑" panose="020B0503020204020204" pitchFamily="34" charset="-122"/>
              </a:rPr>
              <a:t>速率</a:t>
            </a:r>
          </a:p>
        </p:txBody>
      </p:sp>
    </p:spTree>
    <p:extLst>
      <p:ext uri="{BB962C8B-B14F-4D97-AF65-F5344CB8AC3E}">
        <p14:creationId xmlns:p14="http://schemas.microsoft.com/office/powerpoint/2010/main" val="389429640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计算机网络的性能</a:t>
            </a:r>
          </a:p>
        </p:txBody>
      </p:sp>
      <p:sp>
        <p:nvSpPr>
          <p:cNvPr id="3" name="内容占位符 2"/>
          <p:cNvSpPr>
            <a:spLocks noGrp="1"/>
          </p:cNvSpPr>
          <p:nvPr>
            <p:ph idx="1"/>
          </p:nvPr>
        </p:nvSpPr>
        <p:spPr>
          <a:xfrm>
            <a:off x="533399" y="2105637"/>
            <a:ext cx="8397875" cy="4142762"/>
          </a:xfrm>
        </p:spPr>
        <p:txBody>
          <a:bodyPr/>
          <a:lstStyle/>
          <a:p>
            <a:pPr>
              <a:lnSpc>
                <a:spcPct val="120000"/>
              </a:lnSpc>
              <a:defRPr/>
            </a:pPr>
            <a:r>
              <a:rPr lang="zh-CN" altLang="en-US" b="1" dirty="0" smtClean="0">
                <a:solidFill>
                  <a:schemeClr val="tx2"/>
                </a:solidFill>
              </a:rPr>
              <a:t>“带宽</a:t>
            </a:r>
            <a:r>
              <a:rPr lang="zh-CN" altLang="en-US" b="1" dirty="0" smtClean="0"/>
              <a:t>”</a:t>
            </a:r>
            <a:r>
              <a:rPr lang="en-US" altLang="zh-CN" b="1" dirty="0"/>
              <a:t>(bandwidth)</a:t>
            </a:r>
            <a:r>
              <a:rPr lang="zh-CN" altLang="en-US" b="1" dirty="0"/>
              <a:t>本来是指信号具有的频带宽度，信号的带宽是指该信号所包含的各种成分所占据的频率范围。带宽的单位是赫（或千赫、兆赫、吉赫等）。</a:t>
            </a:r>
          </a:p>
          <a:p>
            <a:pPr lvl="1">
              <a:lnSpc>
                <a:spcPct val="120000"/>
              </a:lnSpc>
              <a:defRPr/>
            </a:pPr>
            <a:r>
              <a:rPr lang="zh-CN" altLang="en-US" b="1" dirty="0">
                <a:solidFill>
                  <a:srgbClr val="CC0066"/>
                </a:solidFill>
              </a:rPr>
              <a:t>千比每秒，即 </a:t>
            </a:r>
            <a:r>
              <a:rPr lang="en-US" altLang="zh-CN" b="1" dirty="0">
                <a:solidFill>
                  <a:srgbClr val="CC0066"/>
                </a:solidFill>
              </a:rPr>
              <a:t>kb/s </a:t>
            </a:r>
            <a:r>
              <a:rPr lang="zh-CN" altLang="en-US" b="1" dirty="0">
                <a:solidFill>
                  <a:srgbClr val="CC0066"/>
                </a:solidFill>
              </a:rPr>
              <a:t>（</a:t>
            </a:r>
            <a:r>
              <a:rPr lang="en-US" altLang="zh-CN" b="1" dirty="0">
                <a:solidFill>
                  <a:srgbClr val="CC0066"/>
                </a:solidFill>
              </a:rPr>
              <a:t>10</a:t>
            </a:r>
            <a:r>
              <a:rPr lang="en-US" altLang="zh-CN" b="1" baseline="30000" dirty="0">
                <a:solidFill>
                  <a:srgbClr val="CC0066"/>
                </a:solidFill>
              </a:rPr>
              <a:t>3</a:t>
            </a:r>
            <a:r>
              <a:rPr lang="en-US" altLang="zh-CN" b="1" dirty="0">
                <a:solidFill>
                  <a:srgbClr val="CC0066"/>
                </a:solidFill>
              </a:rPr>
              <a:t> b/s</a:t>
            </a:r>
            <a:r>
              <a:rPr lang="zh-CN" altLang="en-US" b="1" dirty="0">
                <a:solidFill>
                  <a:srgbClr val="CC0066"/>
                </a:solidFill>
              </a:rPr>
              <a:t>）</a:t>
            </a:r>
          </a:p>
          <a:p>
            <a:pPr lvl="1">
              <a:lnSpc>
                <a:spcPct val="120000"/>
              </a:lnSpc>
              <a:defRPr/>
            </a:pPr>
            <a:r>
              <a:rPr lang="zh-CN" altLang="en-US" b="1" dirty="0">
                <a:solidFill>
                  <a:srgbClr val="CC0066"/>
                </a:solidFill>
              </a:rPr>
              <a:t>兆比每秒，即 </a:t>
            </a:r>
            <a:r>
              <a:rPr lang="en-US" altLang="zh-CN" b="1" dirty="0">
                <a:solidFill>
                  <a:srgbClr val="CC0066"/>
                </a:solidFill>
              </a:rPr>
              <a:t>Mb/s</a:t>
            </a:r>
            <a:r>
              <a:rPr lang="zh-CN" altLang="en-US" b="1" dirty="0">
                <a:solidFill>
                  <a:srgbClr val="CC0066"/>
                </a:solidFill>
              </a:rPr>
              <a:t>（</a:t>
            </a:r>
            <a:r>
              <a:rPr lang="en-US" altLang="zh-CN" b="1" dirty="0">
                <a:solidFill>
                  <a:srgbClr val="CC0066"/>
                </a:solidFill>
              </a:rPr>
              <a:t>10</a:t>
            </a:r>
            <a:r>
              <a:rPr lang="en-US" altLang="zh-CN" b="1" baseline="30000" dirty="0">
                <a:solidFill>
                  <a:srgbClr val="CC0066"/>
                </a:solidFill>
              </a:rPr>
              <a:t>6</a:t>
            </a:r>
            <a:r>
              <a:rPr lang="en-US" altLang="zh-CN" b="1" dirty="0">
                <a:solidFill>
                  <a:srgbClr val="CC0066"/>
                </a:solidFill>
              </a:rPr>
              <a:t> b/s</a:t>
            </a:r>
            <a:r>
              <a:rPr lang="zh-CN" altLang="en-US" b="1" dirty="0">
                <a:solidFill>
                  <a:srgbClr val="CC0066"/>
                </a:solidFill>
              </a:rPr>
              <a:t>）</a:t>
            </a:r>
          </a:p>
          <a:p>
            <a:pPr lvl="1">
              <a:lnSpc>
                <a:spcPct val="120000"/>
              </a:lnSpc>
              <a:defRPr/>
            </a:pPr>
            <a:r>
              <a:rPr lang="zh-CN" altLang="en-US" b="1" dirty="0">
                <a:solidFill>
                  <a:srgbClr val="CC0066"/>
                </a:solidFill>
              </a:rPr>
              <a:t>吉比每秒，即 </a:t>
            </a:r>
            <a:r>
              <a:rPr lang="en-US" altLang="zh-CN" b="1" dirty="0">
                <a:solidFill>
                  <a:srgbClr val="CC0066"/>
                </a:solidFill>
              </a:rPr>
              <a:t>Gb/s</a:t>
            </a:r>
            <a:r>
              <a:rPr lang="zh-CN" altLang="en-US" b="1" dirty="0">
                <a:solidFill>
                  <a:srgbClr val="CC0066"/>
                </a:solidFill>
              </a:rPr>
              <a:t>（</a:t>
            </a:r>
            <a:r>
              <a:rPr lang="en-US" altLang="zh-CN" b="1" dirty="0">
                <a:solidFill>
                  <a:srgbClr val="CC0066"/>
                </a:solidFill>
              </a:rPr>
              <a:t>10</a:t>
            </a:r>
            <a:r>
              <a:rPr lang="en-US" altLang="zh-CN" b="1" baseline="30000" dirty="0">
                <a:solidFill>
                  <a:srgbClr val="CC0066"/>
                </a:solidFill>
              </a:rPr>
              <a:t>9</a:t>
            </a:r>
            <a:r>
              <a:rPr lang="en-US" altLang="zh-CN" b="1" dirty="0">
                <a:solidFill>
                  <a:srgbClr val="CC0066"/>
                </a:solidFill>
              </a:rPr>
              <a:t> b/s</a:t>
            </a:r>
            <a:r>
              <a:rPr lang="zh-CN" altLang="en-US" b="1" dirty="0">
                <a:solidFill>
                  <a:srgbClr val="CC0066"/>
                </a:solidFill>
              </a:rPr>
              <a:t>）</a:t>
            </a:r>
          </a:p>
          <a:p>
            <a:pPr lvl="1">
              <a:lnSpc>
                <a:spcPct val="120000"/>
              </a:lnSpc>
              <a:defRPr/>
            </a:pPr>
            <a:r>
              <a:rPr lang="zh-CN" altLang="en-US" b="1" dirty="0">
                <a:solidFill>
                  <a:srgbClr val="CC0066"/>
                </a:solidFill>
              </a:rPr>
              <a:t>太比每秒，即 </a:t>
            </a:r>
            <a:r>
              <a:rPr lang="en-US" altLang="zh-CN" b="1" dirty="0">
                <a:solidFill>
                  <a:srgbClr val="CC0066"/>
                </a:solidFill>
              </a:rPr>
              <a:t>Tb/s</a:t>
            </a:r>
            <a:r>
              <a:rPr lang="zh-CN" altLang="en-US" b="1" dirty="0">
                <a:solidFill>
                  <a:srgbClr val="CC0066"/>
                </a:solidFill>
              </a:rPr>
              <a:t>（</a:t>
            </a:r>
            <a:r>
              <a:rPr lang="en-US" altLang="zh-CN" b="1" dirty="0">
                <a:solidFill>
                  <a:srgbClr val="CC0066"/>
                </a:solidFill>
              </a:rPr>
              <a:t>10</a:t>
            </a:r>
            <a:r>
              <a:rPr lang="en-US" altLang="zh-CN" b="1" baseline="30000" dirty="0">
                <a:solidFill>
                  <a:srgbClr val="CC0066"/>
                </a:solidFill>
              </a:rPr>
              <a:t>12</a:t>
            </a:r>
            <a:r>
              <a:rPr lang="en-US" altLang="zh-CN" b="1" dirty="0">
                <a:solidFill>
                  <a:srgbClr val="CC0066"/>
                </a:solidFill>
              </a:rPr>
              <a:t> b/s</a:t>
            </a:r>
            <a:r>
              <a:rPr lang="zh-CN" altLang="en-US" b="1" dirty="0" smtClean="0">
                <a:solidFill>
                  <a:srgbClr val="CC0066"/>
                </a:solidFill>
              </a:rPr>
              <a:t>）</a:t>
            </a:r>
            <a:endParaRPr lang="zh-CN" altLang="en-US" b="1" dirty="0">
              <a:solidFill>
                <a:srgbClr val="CC0066"/>
              </a:solidFill>
            </a:endParaRPr>
          </a:p>
          <a:p>
            <a:endParaRPr lang="zh-CN" altLang="en-US" dirty="0"/>
          </a:p>
        </p:txBody>
      </p:sp>
      <p:sp>
        <p:nvSpPr>
          <p:cNvPr id="4" name="灯片编号占位符 3"/>
          <p:cNvSpPr>
            <a:spLocks noGrp="1"/>
          </p:cNvSpPr>
          <p:nvPr>
            <p:ph type="sldNum" sz="quarter" idx="12"/>
          </p:nvPr>
        </p:nvSpPr>
        <p:spPr/>
        <p:txBody>
          <a:bodyPr/>
          <a:lstStyle/>
          <a:p>
            <a:pPr>
              <a:defRPr/>
            </a:pPr>
            <a:fld id="{7D9BFF55-52E7-4EBB-82B6-8B5E1488A4B7}" type="slidenum">
              <a:rPr lang="en-US" altLang="zh-CN" smtClean="0"/>
              <a:pPr>
                <a:defRPr/>
              </a:pPr>
              <a:t>84</a:t>
            </a:fld>
            <a:endParaRPr lang="en-US" altLang="zh-CN"/>
          </a:p>
        </p:txBody>
      </p:sp>
      <p:sp>
        <p:nvSpPr>
          <p:cNvPr id="5" name="Rectangle 4"/>
          <p:cNvSpPr>
            <a:spLocks noChangeArrowheads="1"/>
          </p:cNvSpPr>
          <p:nvPr/>
        </p:nvSpPr>
        <p:spPr bwMode="auto">
          <a:xfrm>
            <a:off x="533400" y="1489869"/>
            <a:ext cx="2160587" cy="58578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spcBef>
                <a:spcPct val="20000"/>
              </a:spcBef>
              <a:buClr>
                <a:schemeClr val="accent2"/>
              </a:buClr>
              <a:buSzPct val="75000"/>
              <a:buFont typeface="Wingdings" panose="05000000000000000000" pitchFamily="2" charset="2"/>
              <a:buChar char="m"/>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spcBef>
                <a:spcPct val="20000"/>
              </a:spcBef>
              <a:buClr>
                <a:schemeClr val="accent2"/>
              </a:buClr>
              <a:buChar char="•"/>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lnSpc>
                <a:spcPct val="90000"/>
              </a:lnSpc>
              <a:spcBef>
                <a:spcPct val="30000"/>
              </a:spcBef>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nSpc>
                <a:spcPct val="90000"/>
              </a:lnSpc>
              <a:spcBef>
                <a:spcPct val="30000"/>
              </a:spcBef>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eaLnBrk="0" fontAlgn="base" hangingPunct="0">
              <a:lnSpc>
                <a:spcPct val="90000"/>
              </a:lnSpc>
              <a:spcBef>
                <a:spcPct val="30000"/>
              </a:spcBef>
              <a:spcAft>
                <a:spcPct val="0"/>
              </a:spcAft>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6pPr>
            <a:lvl7pPr marL="2971800" indent="-228600" eaLnBrk="0" fontAlgn="base" hangingPunct="0">
              <a:lnSpc>
                <a:spcPct val="90000"/>
              </a:lnSpc>
              <a:spcBef>
                <a:spcPct val="30000"/>
              </a:spcBef>
              <a:spcAft>
                <a:spcPct val="0"/>
              </a:spcAft>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7pPr>
            <a:lvl8pPr marL="3429000" indent="-228600" eaLnBrk="0" fontAlgn="base" hangingPunct="0">
              <a:lnSpc>
                <a:spcPct val="90000"/>
              </a:lnSpc>
              <a:spcBef>
                <a:spcPct val="30000"/>
              </a:spcBef>
              <a:spcAft>
                <a:spcPct val="0"/>
              </a:spcAft>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8pPr>
            <a:lvl9pPr marL="3886200" indent="-228600" eaLnBrk="0" fontAlgn="base" hangingPunct="0">
              <a:lnSpc>
                <a:spcPct val="90000"/>
              </a:lnSpc>
              <a:spcBef>
                <a:spcPct val="30000"/>
              </a:spcBef>
              <a:spcAft>
                <a:spcPct val="0"/>
              </a:spcAft>
              <a:buClr>
                <a:schemeClr val="tx2"/>
              </a:buClr>
              <a:buSzPct val="95000"/>
              <a:buFont typeface="Wingdings" panose="05000000000000000000" pitchFamily="2" charset="2"/>
              <a:buBlip>
                <a:blip r:embed="rId2"/>
              </a:buBlip>
              <a:defRPr sz="28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9pPr>
          </a:lstStyle>
          <a:p>
            <a:pPr>
              <a:lnSpc>
                <a:spcPct val="90000"/>
              </a:lnSpc>
              <a:spcBef>
                <a:spcPct val="0"/>
              </a:spcBef>
              <a:buClrTx/>
              <a:buSzTx/>
              <a:buFontTx/>
              <a:buNone/>
            </a:pPr>
            <a:r>
              <a:rPr lang="en-US" altLang="zh-CN" sz="3600" u="sng" dirty="0" smtClean="0">
                <a:solidFill>
                  <a:schemeClr val="tx2"/>
                </a:solidFill>
                <a:latin typeface="微软雅黑" panose="020B0503020204020204" pitchFamily="34" charset="-122"/>
                <a:ea typeface="微软雅黑" panose="020B0503020204020204" pitchFamily="34" charset="-122"/>
              </a:rPr>
              <a:t>2.  </a:t>
            </a:r>
            <a:r>
              <a:rPr lang="zh-CN" altLang="en-US" sz="3600" u="sng" dirty="0">
                <a:solidFill>
                  <a:schemeClr val="tx2"/>
                </a:solidFill>
                <a:latin typeface="微软雅黑" panose="020B0503020204020204" pitchFamily="34" charset="-122"/>
                <a:ea typeface="微软雅黑" panose="020B0503020204020204" pitchFamily="34" charset="-122"/>
              </a:rPr>
              <a:t>宽带</a:t>
            </a:r>
          </a:p>
        </p:txBody>
      </p:sp>
    </p:spTree>
    <p:extLst>
      <p:ext uri="{BB962C8B-B14F-4D97-AF65-F5344CB8AC3E}">
        <p14:creationId xmlns:p14="http://schemas.microsoft.com/office/powerpoint/2010/main" val="2878577814"/>
      </p:ext>
    </p:extLst>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1494856"/>
          </a:xfrm>
        </p:spPr>
        <p:txBody>
          <a:bodyPr/>
          <a:lstStyle/>
          <a:p>
            <a:pPr algn="ctr"/>
            <a:r>
              <a:rPr lang="en-US" altLang="zh-CN" sz="4400" dirty="0" smtClean="0"/>
              <a:t>1.4 </a:t>
            </a:r>
            <a:r>
              <a:rPr lang="zh-CN" altLang="en-US" sz="4400" dirty="0" smtClean="0"/>
              <a:t>接入网和物理媒体</a:t>
            </a:r>
            <a:endParaRPr lang="zh-CN" altLang="en-US" sz="4400" dirty="0"/>
          </a:p>
        </p:txBody>
      </p:sp>
      <p:sp>
        <p:nvSpPr>
          <p:cNvPr id="3" name="文本占位符 2"/>
          <p:cNvSpPr>
            <a:spLocks noGrp="1"/>
          </p:cNvSpPr>
          <p:nvPr>
            <p:ph type="body" idx="1"/>
          </p:nvPr>
        </p:nvSpPr>
        <p:spPr>
          <a:xfrm>
            <a:off x="623888" y="3414319"/>
            <a:ext cx="7886700" cy="2675331"/>
          </a:xfrm>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108A42B9-E6E2-4EE6-A03B-28E0C879AD11}" type="slidenum">
              <a:rPr lang="en-US" altLang="zh-CN" smtClean="0"/>
              <a:pPr>
                <a:defRPr/>
              </a:pPr>
              <a:t>85</a:t>
            </a:fld>
            <a:endParaRPr lang="en-US" altLang="zh-CN"/>
          </a:p>
        </p:txBody>
      </p:sp>
    </p:spTree>
    <p:extLst>
      <p:ext uri="{BB962C8B-B14F-4D97-AF65-F5344CB8AC3E}">
        <p14:creationId xmlns:p14="http://schemas.microsoft.com/office/powerpoint/2010/main" val="1462394919"/>
      </p:ext>
    </p:extLst>
  </p:cSld>
  <p:clrMapOvr>
    <a:masterClrMapping/>
  </p:clrMapOvr>
  <p:transition>
    <p:rand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6"/>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91C65B24-BA81-4A95-A40D-08E1747139BA}" type="slidenum">
              <a:rPr lang="en-US" altLang="zh-CN" sz="1400" smtClean="0"/>
              <a:pPr>
                <a:spcBef>
                  <a:spcPct val="0"/>
                </a:spcBef>
                <a:buClrTx/>
                <a:buSzTx/>
                <a:buFontTx/>
                <a:buNone/>
              </a:pPr>
              <a:t>86</a:t>
            </a:fld>
            <a:endParaRPr lang="en-US" altLang="zh-CN" sz="1400" smtClean="0"/>
          </a:p>
        </p:txBody>
      </p:sp>
      <p:sp>
        <p:nvSpPr>
          <p:cNvPr id="22530" name="Rectangle 2"/>
          <p:cNvSpPr>
            <a:spLocks noGrp="1" noChangeArrowheads="1"/>
          </p:cNvSpPr>
          <p:nvPr>
            <p:ph type="title"/>
          </p:nvPr>
        </p:nvSpPr>
        <p:spPr>
          <a:xfrm>
            <a:off x="304800" y="228600"/>
            <a:ext cx="8382000" cy="1143000"/>
          </a:xfrm>
        </p:spPr>
        <p:txBody>
          <a:bodyPr/>
          <a:lstStyle/>
          <a:p>
            <a:pPr>
              <a:defRPr/>
            </a:pPr>
            <a:r>
              <a:rPr lang="en-US" altLang="zh-CN">
                <a:solidFill>
                  <a:srgbClr val="008000"/>
                </a:solidFill>
                <a:latin typeface="黑体" panose="02010609060101010101" pitchFamily="49" charset="-122"/>
              </a:rPr>
              <a:t>1.4  </a:t>
            </a:r>
            <a:r>
              <a:rPr lang="zh-CN" altLang="en-US">
                <a:solidFill>
                  <a:srgbClr val="008000"/>
                </a:solidFill>
                <a:latin typeface="黑体" panose="02010609060101010101" pitchFamily="49" charset="-122"/>
              </a:rPr>
              <a:t>接入网和物理媒体</a:t>
            </a:r>
            <a:endParaRPr lang="en-US" altLang="zh-CN">
              <a:solidFill>
                <a:srgbClr val="008000"/>
              </a:solidFill>
              <a:latin typeface="黑体" panose="02010609060101010101" pitchFamily="49" charset="-122"/>
            </a:endParaRPr>
          </a:p>
        </p:txBody>
      </p:sp>
      <p:sp>
        <p:nvSpPr>
          <p:cNvPr id="22531" name="Rectangle 3"/>
          <p:cNvSpPr>
            <a:spLocks noGrp="1" noChangeArrowheads="1"/>
          </p:cNvSpPr>
          <p:nvPr>
            <p:ph type="body" sz="half" idx="1"/>
          </p:nvPr>
        </p:nvSpPr>
        <p:spPr>
          <a:xfrm>
            <a:off x="304800" y="1357313"/>
            <a:ext cx="4591050" cy="4502150"/>
          </a:xfrm>
        </p:spPr>
        <p:txBody>
          <a:bodyPr/>
          <a:lstStyle/>
          <a:p>
            <a:pPr eaLnBrk="1">
              <a:lnSpc>
                <a:spcPct val="120000"/>
              </a:lnSpc>
            </a:pPr>
            <a:r>
              <a:rPr lang="zh-CN" altLang="zh-CN" sz="2400" b="1" smtClean="0">
                <a:solidFill>
                  <a:srgbClr val="FF0000"/>
                </a:solidFill>
                <a:latin typeface="方正大标宋简体" panose="02010601030101010101" pitchFamily="2" charset="-122"/>
                <a:ea typeface="楷体_GB2312" pitchFamily="49" charset="-122"/>
              </a:rPr>
              <a:t>接入网 </a:t>
            </a:r>
            <a:r>
              <a:rPr lang="en-US" altLang="zh-CN" sz="2400" b="1" smtClean="0">
                <a:solidFill>
                  <a:srgbClr val="FF0000"/>
                </a:solidFill>
                <a:latin typeface="方正大标宋简体" panose="02010601030101010101" pitchFamily="2" charset="-122"/>
                <a:ea typeface="楷体_GB2312" pitchFamily="49" charset="-122"/>
              </a:rPr>
              <a:t>(network access)</a:t>
            </a:r>
            <a:r>
              <a:rPr lang="zh-CN" altLang="en-US" sz="2400" b="1" smtClean="0">
                <a:solidFill>
                  <a:srgbClr val="FF0000"/>
                </a:solidFill>
                <a:latin typeface="方正大标宋简体" panose="02010601030101010101" pitchFamily="2" charset="-122"/>
                <a:ea typeface="楷体_GB2312" pitchFamily="49" charset="-122"/>
              </a:rPr>
              <a:t>：</a:t>
            </a:r>
          </a:p>
          <a:p>
            <a:pPr eaLnBrk="1">
              <a:lnSpc>
                <a:spcPct val="120000"/>
              </a:lnSpc>
              <a:buFont typeface="Wingdings" panose="05000000000000000000" pitchFamily="2" charset="2"/>
              <a:buNone/>
            </a:pPr>
            <a:r>
              <a:rPr lang="zh-CN" altLang="en-US" sz="2400" b="1" smtClean="0">
                <a:latin typeface="方正大标宋简体" panose="02010601030101010101" pitchFamily="2" charset="-122"/>
                <a:ea typeface="华文中宋" panose="02010600040101010101" pitchFamily="2" charset="-122"/>
              </a:rPr>
              <a:t>           将端系统连接到其</a:t>
            </a:r>
            <a:r>
              <a:rPr lang="zh-CN" altLang="en-US" sz="2400" b="1" smtClean="0">
                <a:solidFill>
                  <a:srgbClr val="FF33CC"/>
                </a:solidFill>
                <a:latin typeface="方正大标宋简体" panose="02010601030101010101" pitchFamily="2" charset="-122"/>
                <a:ea typeface="华文中宋" panose="02010600040101010101" pitchFamily="2" charset="-122"/>
              </a:rPr>
              <a:t>边缘路由器</a:t>
            </a:r>
            <a:r>
              <a:rPr lang="zh-CN" altLang="en-US" sz="2400" b="1" smtClean="0">
                <a:latin typeface="方正大标宋简体" panose="02010601030101010101" pitchFamily="2" charset="-122"/>
                <a:ea typeface="华文中宋" panose="02010600040101010101" pitchFamily="2" charset="-122"/>
              </a:rPr>
              <a:t>的物理链路。</a:t>
            </a:r>
          </a:p>
          <a:p>
            <a:pPr eaLnBrk="1">
              <a:lnSpc>
                <a:spcPct val="120000"/>
              </a:lnSpc>
              <a:buFont typeface="Wingdings" panose="05000000000000000000" pitchFamily="2" charset="2"/>
              <a:buNone/>
            </a:pPr>
            <a:r>
              <a:rPr lang="zh-CN" altLang="en-US" sz="2400" b="1" smtClean="0">
                <a:latin typeface="方正大标宋简体" panose="02010601030101010101" pitchFamily="2" charset="-122"/>
                <a:ea typeface="华文中宋" panose="02010600040101010101" pitchFamily="2" charset="-122"/>
              </a:rPr>
              <a:t>          是用户连接到网络的基础设施。</a:t>
            </a:r>
          </a:p>
          <a:p>
            <a:pPr eaLnBrk="1">
              <a:lnSpc>
                <a:spcPct val="120000"/>
              </a:lnSpc>
            </a:pPr>
            <a:r>
              <a:rPr lang="zh-CN" altLang="en-US" sz="2400" b="1" smtClean="0">
                <a:solidFill>
                  <a:srgbClr val="FF0000"/>
                </a:solidFill>
                <a:latin typeface="方正大标宋简体" panose="02010601030101010101" pitchFamily="2" charset="-122"/>
                <a:ea typeface="楷体_GB2312" pitchFamily="49" charset="-122"/>
              </a:rPr>
              <a:t>边缘路由器</a:t>
            </a:r>
            <a:r>
              <a:rPr lang="en-US" altLang="zh-CN" sz="2400" b="1" smtClean="0">
                <a:solidFill>
                  <a:srgbClr val="FF0000"/>
                </a:solidFill>
                <a:latin typeface="方正大标宋简体" panose="02010601030101010101" pitchFamily="2" charset="-122"/>
                <a:ea typeface="楷体_GB2312" pitchFamily="49" charset="-122"/>
              </a:rPr>
              <a:t>(edge router)</a:t>
            </a:r>
            <a:r>
              <a:rPr lang="zh-CN" altLang="en-US" sz="2400" b="1" smtClean="0">
                <a:solidFill>
                  <a:srgbClr val="FF0000"/>
                </a:solidFill>
                <a:latin typeface="方正大标宋简体" panose="02010601030101010101" pitchFamily="2" charset="-122"/>
                <a:ea typeface="楷体_GB2312" pitchFamily="49" charset="-122"/>
              </a:rPr>
              <a:t> ：         </a:t>
            </a:r>
          </a:p>
          <a:p>
            <a:pPr eaLnBrk="1">
              <a:lnSpc>
                <a:spcPct val="120000"/>
              </a:lnSpc>
              <a:buFont typeface="Wingdings" panose="05000000000000000000" pitchFamily="2" charset="2"/>
              <a:buNone/>
            </a:pPr>
            <a:r>
              <a:rPr lang="zh-CN" altLang="en-US" sz="2400" b="1" smtClean="0">
                <a:latin typeface="方正大标宋简体" panose="02010601030101010101" pitchFamily="2" charset="-122"/>
                <a:ea typeface="华文中宋" panose="02010600040101010101" pitchFamily="2" charset="-122"/>
              </a:rPr>
              <a:t>          端系统到任何其他远程端系统的路径上的第一台路由器。</a:t>
            </a:r>
            <a:endParaRPr lang="en-US" altLang="zh-CN" sz="2400" b="1" smtClean="0">
              <a:latin typeface="方正大标宋简体" panose="02010601030101010101" pitchFamily="2" charset="-122"/>
              <a:ea typeface="华文中宋" panose="02010600040101010101" pitchFamily="2" charset="-122"/>
            </a:endParaRPr>
          </a:p>
        </p:txBody>
      </p:sp>
      <p:sp>
        <p:nvSpPr>
          <p:cNvPr id="92165" name="Freeform 20"/>
          <p:cNvSpPr>
            <a:spLocks/>
          </p:cNvSpPr>
          <p:nvPr/>
        </p:nvSpPr>
        <p:spPr bwMode="auto">
          <a:xfrm>
            <a:off x="6807200" y="1800225"/>
            <a:ext cx="1989138" cy="2009775"/>
          </a:xfrm>
          <a:custGeom>
            <a:avLst/>
            <a:gdLst>
              <a:gd name="T0" fmla="*/ 566504039 w 1292"/>
              <a:gd name="T1" fmla="*/ 17951855 h 1255"/>
              <a:gd name="T2" fmla="*/ 82960295 w 1292"/>
              <a:gd name="T3" fmla="*/ 402630797 h 1255"/>
              <a:gd name="T4" fmla="*/ 68739190 w 1292"/>
              <a:gd name="T5" fmla="*/ 1341248569 h 1255"/>
              <a:gd name="T6" fmla="*/ 125626689 w 1292"/>
              <a:gd name="T7" fmla="*/ 2125992842 h 1255"/>
              <a:gd name="T8" fmla="*/ 580725144 w 1292"/>
              <a:gd name="T9" fmla="*/ 2147483646 h 1255"/>
              <a:gd name="T10" fmla="*/ 1533589988 w 1292"/>
              <a:gd name="T11" fmla="*/ 2147483646 h 1255"/>
              <a:gd name="T12" fmla="*/ 2147483646 w 1292"/>
              <a:gd name="T13" fmla="*/ 2147483646 h 1255"/>
              <a:gd name="T14" fmla="*/ 2147483646 w 1292"/>
              <a:gd name="T15" fmla="*/ 2147483646 h 1255"/>
              <a:gd name="T16" fmla="*/ 2147483646 w 1292"/>
              <a:gd name="T17" fmla="*/ 1141214302 h 1255"/>
              <a:gd name="T18" fmla="*/ 2147483646 w 1292"/>
              <a:gd name="T19" fmla="*/ 541114704 h 1255"/>
              <a:gd name="T20" fmla="*/ 1775361090 w 1292"/>
              <a:gd name="T21" fmla="*/ 294921270 h 1255"/>
              <a:gd name="T22" fmla="*/ 566504039 w 1292"/>
              <a:gd name="T23" fmla="*/ 17951855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6" name="Freeform 21"/>
          <p:cNvSpPr>
            <a:spLocks/>
          </p:cNvSpPr>
          <p:nvPr/>
        </p:nvSpPr>
        <p:spPr bwMode="auto">
          <a:xfrm>
            <a:off x="4727575" y="1628775"/>
            <a:ext cx="2065338" cy="1906588"/>
          </a:xfrm>
          <a:custGeom>
            <a:avLst/>
            <a:gdLst>
              <a:gd name="T0" fmla="*/ 1306577516 w 1340"/>
              <a:gd name="T1" fmla="*/ 107631775 h 1191"/>
              <a:gd name="T2" fmla="*/ 194798365 w 1340"/>
              <a:gd name="T3" fmla="*/ 153759679 h 1191"/>
              <a:gd name="T4" fmla="*/ 137784247 w 1340"/>
              <a:gd name="T5" fmla="*/ 1030186646 h 1191"/>
              <a:gd name="T6" fmla="*/ 66516214 w 1340"/>
              <a:gd name="T7" fmla="*/ 1845111343 h 1191"/>
              <a:gd name="T8" fmla="*/ 266066397 w 1340"/>
              <a:gd name="T9" fmla="*/ 2147483646 h 1191"/>
              <a:gd name="T10" fmla="*/ 1278071228 w 1340"/>
              <a:gd name="T11" fmla="*/ 2147483646 h 1191"/>
              <a:gd name="T12" fmla="*/ 1520381614 w 1340"/>
              <a:gd name="T13" fmla="*/ 2147483646 h 1191"/>
              <a:gd name="T14" fmla="*/ 2147483646 w 1340"/>
              <a:gd name="T15" fmla="*/ 2147483646 h 1191"/>
              <a:gd name="T16" fmla="*/ 2147483646 w 1340"/>
              <a:gd name="T17" fmla="*/ 1460713747 h 1191"/>
              <a:gd name="T18" fmla="*/ 2147483646 w 1340"/>
              <a:gd name="T19" fmla="*/ 876428568 h 1191"/>
              <a:gd name="T20" fmla="*/ 1805453745 w 1340"/>
              <a:gd name="T21" fmla="*/ 738044857 h 1191"/>
              <a:gd name="T22" fmla="*/ 1306577516 w 1340"/>
              <a:gd name="T23" fmla="*/ 107631775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7" name="Freeform 22"/>
          <p:cNvSpPr>
            <a:spLocks/>
          </p:cNvSpPr>
          <p:nvPr/>
        </p:nvSpPr>
        <p:spPr bwMode="auto">
          <a:xfrm>
            <a:off x="5124450" y="3357563"/>
            <a:ext cx="3290888" cy="2662237"/>
          </a:xfrm>
          <a:custGeom>
            <a:avLst/>
            <a:gdLst>
              <a:gd name="T0" fmla="*/ 64149966 w 2135"/>
              <a:gd name="T1" fmla="*/ 1672934033 h 1662"/>
              <a:gd name="T2" fmla="*/ 249470890 w 2135"/>
              <a:gd name="T3" fmla="*/ 195004856 h 1662"/>
              <a:gd name="T4" fmla="*/ 1560973764 w 2135"/>
              <a:gd name="T5" fmla="*/ 502906501 h 1662"/>
              <a:gd name="T6" fmla="*/ 2147483646 w 2135"/>
              <a:gd name="T7" fmla="*/ 256585505 h 1662"/>
              <a:gd name="T8" fmla="*/ 2147483646 w 2135"/>
              <a:gd name="T9" fmla="*/ 1041735581 h 1662"/>
              <a:gd name="T10" fmla="*/ 2147483646 w 2135"/>
              <a:gd name="T11" fmla="*/ 2147483646 h 1662"/>
              <a:gd name="T12" fmla="*/ 2147483646 w 2135"/>
              <a:gd name="T13" fmla="*/ 2147483646 h 1662"/>
              <a:gd name="T14" fmla="*/ 1931617154 w 2135"/>
              <a:gd name="T15" fmla="*/ 2147483646 h 1662"/>
              <a:gd name="T16" fmla="*/ 1190331916 w 2135"/>
              <a:gd name="T17" fmla="*/ 2147483646 h 1662"/>
              <a:gd name="T18" fmla="*/ 434791814 w 2135"/>
              <a:gd name="T19" fmla="*/ 2147483646 h 1662"/>
              <a:gd name="T20" fmla="*/ 64149966 w 2135"/>
              <a:gd name="T21" fmla="*/ 1672934033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168" name="Object 24"/>
          <p:cNvGraphicFramePr>
            <a:graphicFrameLocks noChangeAspect="1"/>
          </p:cNvGraphicFramePr>
          <p:nvPr/>
        </p:nvGraphicFramePr>
        <p:xfrm>
          <a:off x="4857750" y="1790700"/>
          <a:ext cx="460375" cy="382588"/>
        </p:xfrm>
        <a:graphic>
          <a:graphicData uri="http://schemas.openxmlformats.org/presentationml/2006/ole">
            <mc:AlternateContent xmlns:mc="http://schemas.openxmlformats.org/markup-compatibility/2006">
              <mc:Choice xmlns:v="urn:schemas-microsoft-com:vml" Requires="v">
                <p:oleObj spid="_x0000_s233938" name="Clip" r:id="rId4" imgW="1307263" imgH="1084139" progId="MS_ClipArt_Gallery.2">
                  <p:embed/>
                </p:oleObj>
              </mc:Choice>
              <mc:Fallback>
                <p:oleObj name="Clip" r:id="rId4" imgW="1307263" imgH="1084139" progId="MS_ClipArt_Gallery.2">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0" y="1790700"/>
                        <a:ext cx="460375"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9" name="Object 25"/>
          <p:cNvGraphicFramePr>
            <a:graphicFrameLocks noChangeAspect="1"/>
          </p:cNvGraphicFramePr>
          <p:nvPr/>
        </p:nvGraphicFramePr>
        <p:xfrm>
          <a:off x="5359400" y="1931988"/>
          <a:ext cx="309563" cy="222250"/>
        </p:xfrm>
        <a:graphic>
          <a:graphicData uri="http://schemas.openxmlformats.org/presentationml/2006/ole">
            <mc:AlternateContent xmlns:mc="http://schemas.openxmlformats.org/markup-compatibility/2006">
              <mc:Choice xmlns:v="urn:schemas-microsoft-com:vml" Requires="v">
                <p:oleObj spid="_x0000_s233939" name="Clip" r:id="rId6" imgW="681706" imgH="480401" progId="MS_ClipArt_Gallery.2">
                  <p:embed/>
                </p:oleObj>
              </mc:Choice>
              <mc:Fallback>
                <p:oleObj name="Clip" r:id="rId6" imgW="681706" imgH="480401" progId="MS_ClipArt_Gallery.2">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9400" y="1931988"/>
                        <a:ext cx="30956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70" name="Line 26"/>
          <p:cNvSpPr>
            <a:spLocks noChangeShapeType="1"/>
          </p:cNvSpPr>
          <p:nvPr/>
        </p:nvSpPr>
        <p:spPr bwMode="auto">
          <a:xfrm flipV="1">
            <a:off x="5307013" y="2081213"/>
            <a:ext cx="127000" cy="31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171" name="Object 28"/>
          <p:cNvGraphicFramePr>
            <a:graphicFrameLocks noChangeAspect="1"/>
          </p:cNvGraphicFramePr>
          <p:nvPr/>
        </p:nvGraphicFramePr>
        <p:xfrm>
          <a:off x="4857750" y="2505075"/>
          <a:ext cx="460375" cy="382588"/>
        </p:xfrm>
        <a:graphic>
          <a:graphicData uri="http://schemas.openxmlformats.org/presentationml/2006/ole">
            <mc:AlternateContent xmlns:mc="http://schemas.openxmlformats.org/markup-compatibility/2006">
              <mc:Choice xmlns:v="urn:schemas-microsoft-com:vml" Requires="v">
                <p:oleObj spid="_x0000_s233940" name="Clip" r:id="rId8" imgW="1307263" imgH="1084139" progId="MS_ClipArt_Gallery.2">
                  <p:embed/>
                </p:oleObj>
              </mc:Choice>
              <mc:Fallback>
                <p:oleObj name="Clip" r:id="rId8" imgW="1307263" imgH="1084139" progId="MS_ClipArt_Gallery.2">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750" y="2505075"/>
                        <a:ext cx="460375" cy="382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2" name="Object 29"/>
          <p:cNvGraphicFramePr>
            <a:graphicFrameLocks noChangeAspect="1"/>
          </p:cNvGraphicFramePr>
          <p:nvPr/>
        </p:nvGraphicFramePr>
        <p:xfrm>
          <a:off x="5359400" y="2646363"/>
          <a:ext cx="309563" cy="222250"/>
        </p:xfrm>
        <a:graphic>
          <a:graphicData uri="http://schemas.openxmlformats.org/presentationml/2006/ole">
            <mc:AlternateContent xmlns:mc="http://schemas.openxmlformats.org/markup-compatibility/2006">
              <mc:Choice xmlns:v="urn:schemas-microsoft-com:vml" Requires="v">
                <p:oleObj spid="_x0000_s233941" name="Clip" r:id="rId9" imgW="681706" imgH="480401" progId="MS_ClipArt_Gallery.2">
                  <p:embed/>
                </p:oleObj>
              </mc:Choice>
              <mc:Fallback>
                <p:oleObj name="Clip" r:id="rId9" imgW="681706" imgH="480401" progId="MS_ClipArt_Gallery.2">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9400" y="2646363"/>
                        <a:ext cx="309563"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73" name="Line 30"/>
          <p:cNvSpPr>
            <a:spLocks noChangeShapeType="1"/>
          </p:cNvSpPr>
          <p:nvPr/>
        </p:nvSpPr>
        <p:spPr bwMode="auto">
          <a:xfrm flipV="1">
            <a:off x="5307013" y="2795588"/>
            <a:ext cx="127000" cy="31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174" name="Group 31"/>
          <p:cNvGrpSpPr>
            <a:grpSpLocks/>
          </p:cNvGrpSpPr>
          <p:nvPr/>
        </p:nvGrpSpPr>
        <p:grpSpPr bwMode="auto">
          <a:xfrm>
            <a:off x="5273675" y="2249488"/>
            <a:ext cx="77788" cy="257175"/>
            <a:chOff x="3842" y="406"/>
            <a:chExt cx="51" cy="167"/>
          </a:xfrm>
        </p:grpSpPr>
        <p:sp>
          <p:nvSpPr>
            <p:cNvPr id="92402" name="Oval 32"/>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403" name="Oval 33"/>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404" name="Oval 34"/>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92175" name="Group 35"/>
          <p:cNvGrpSpPr>
            <a:grpSpLocks/>
          </p:cNvGrpSpPr>
          <p:nvPr/>
        </p:nvGrpSpPr>
        <p:grpSpPr bwMode="auto">
          <a:xfrm>
            <a:off x="5792788" y="2852738"/>
            <a:ext cx="231775" cy="474662"/>
            <a:chOff x="4180" y="783"/>
            <a:chExt cx="150" cy="307"/>
          </a:xfrm>
        </p:grpSpPr>
        <p:sp>
          <p:nvSpPr>
            <p:cNvPr id="92394" name="AutoShape 36"/>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95" name="Rectangle 37"/>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96" name="Rectangle 3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97" name="AutoShape 3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98" name="Line 40"/>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99" name="Line 41"/>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00" name="Rectangle 4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401" name="Rectangle 43"/>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92176" name="Group 44"/>
          <p:cNvGrpSpPr>
            <a:grpSpLocks/>
          </p:cNvGrpSpPr>
          <p:nvPr/>
        </p:nvGrpSpPr>
        <p:grpSpPr bwMode="auto">
          <a:xfrm rot="-5400000">
            <a:off x="6135688" y="2957512"/>
            <a:ext cx="96838" cy="258763"/>
            <a:chOff x="3842" y="406"/>
            <a:chExt cx="51" cy="167"/>
          </a:xfrm>
        </p:grpSpPr>
        <p:sp>
          <p:nvSpPr>
            <p:cNvPr id="92391" name="Oval 45"/>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92" name="Oval 46"/>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93" name="Oval 47"/>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92177" name="Line 48"/>
          <p:cNvSpPr>
            <a:spLocks noChangeShapeType="1"/>
          </p:cNvSpPr>
          <p:nvPr/>
        </p:nvSpPr>
        <p:spPr bwMode="auto">
          <a:xfrm>
            <a:off x="5945188" y="2743200"/>
            <a:ext cx="547687" cy="15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8" name="Line 49"/>
          <p:cNvSpPr>
            <a:spLocks noChangeShapeType="1"/>
          </p:cNvSpPr>
          <p:nvPr/>
        </p:nvSpPr>
        <p:spPr bwMode="auto">
          <a:xfrm>
            <a:off x="5948363" y="2738438"/>
            <a:ext cx="1587" cy="1143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79" name="Line 50"/>
          <p:cNvSpPr>
            <a:spLocks noChangeShapeType="1"/>
          </p:cNvSpPr>
          <p:nvPr/>
        </p:nvSpPr>
        <p:spPr bwMode="auto">
          <a:xfrm>
            <a:off x="6496050" y="2736850"/>
            <a:ext cx="1588" cy="100013"/>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0" name="Line 51"/>
          <p:cNvSpPr>
            <a:spLocks noChangeShapeType="1"/>
          </p:cNvSpPr>
          <p:nvPr/>
        </p:nvSpPr>
        <p:spPr bwMode="auto">
          <a:xfrm>
            <a:off x="5613400" y="2095500"/>
            <a:ext cx="319088" cy="3175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1" name="Line 52"/>
          <p:cNvSpPr>
            <a:spLocks noChangeShapeType="1"/>
          </p:cNvSpPr>
          <p:nvPr/>
        </p:nvSpPr>
        <p:spPr bwMode="auto">
          <a:xfrm flipV="1">
            <a:off x="5626100" y="2438400"/>
            <a:ext cx="306388" cy="3952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82" name="Line 53"/>
          <p:cNvSpPr>
            <a:spLocks noChangeShapeType="1"/>
          </p:cNvSpPr>
          <p:nvPr/>
        </p:nvSpPr>
        <p:spPr bwMode="auto">
          <a:xfrm flipV="1">
            <a:off x="6210300" y="2541588"/>
            <a:ext cx="1588" cy="1952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183" name="Group 54"/>
          <p:cNvGrpSpPr>
            <a:grpSpLocks/>
          </p:cNvGrpSpPr>
          <p:nvPr/>
        </p:nvGrpSpPr>
        <p:grpSpPr bwMode="auto">
          <a:xfrm>
            <a:off x="6342063" y="2827338"/>
            <a:ext cx="231775" cy="473075"/>
            <a:chOff x="4180" y="783"/>
            <a:chExt cx="150" cy="307"/>
          </a:xfrm>
        </p:grpSpPr>
        <p:sp>
          <p:nvSpPr>
            <p:cNvPr id="92383" name="AutoShape 55"/>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84" name="Rectangle 56"/>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85" name="Rectangle 57"/>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86" name="AutoShape 58"/>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87" name="Line 59"/>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88" name="Line 60"/>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89" name="Rectangle 61"/>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90" name="Rectangle 62"/>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aphicFrame>
        <p:nvGraphicFramePr>
          <p:cNvPr id="92184" name="Object 64"/>
          <p:cNvGraphicFramePr>
            <a:graphicFrameLocks noChangeAspect="1"/>
          </p:cNvGraphicFramePr>
          <p:nvPr/>
        </p:nvGraphicFramePr>
        <p:xfrm>
          <a:off x="5283200" y="3570288"/>
          <a:ext cx="460375" cy="396875"/>
        </p:xfrm>
        <a:graphic>
          <a:graphicData uri="http://schemas.openxmlformats.org/presentationml/2006/ole">
            <mc:AlternateContent xmlns:mc="http://schemas.openxmlformats.org/markup-compatibility/2006">
              <mc:Choice xmlns:v="urn:schemas-microsoft-com:vml" Requires="v">
                <p:oleObj spid="_x0000_s233942" name="Clip" r:id="rId10" imgW="1307263" imgH="1084139" progId="MS_ClipArt_Gallery.2">
                  <p:embed/>
                </p:oleObj>
              </mc:Choice>
              <mc:Fallback>
                <p:oleObj name="Clip" r:id="rId10" imgW="1307263" imgH="1084139" progId="MS_ClipArt_Gallery.2">
                  <p:embed/>
                  <p:pic>
                    <p:nvPicPr>
                      <p:cNvPr id="0"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200" y="3570288"/>
                        <a:ext cx="4603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5" name="Line 65"/>
          <p:cNvSpPr>
            <a:spLocks noChangeShapeType="1"/>
          </p:cNvSpPr>
          <p:nvPr/>
        </p:nvSpPr>
        <p:spPr bwMode="auto">
          <a:xfrm flipV="1">
            <a:off x="5734050" y="3865563"/>
            <a:ext cx="79375" cy="793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186" name="Object 66"/>
          <p:cNvGraphicFramePr>
            <a:graphicFrameLocks noChangeAspect="1"/>
          </p:cNvGraphicFramePr>
          <p:nvPr/>
        </p:nvGraphicFramePr>
        <p:xfrm>
          <a:off x="5283200" y="4283075"/>
          <a:ext cx="460375" cy="396875"/>
        </p:xfrm>
        <a:graphic>
          <a:graphicData uri="http://schemas.openxmlformats.org/presentationml/2006/ole">
            <mc:AlternateContent xmlns:mc="http://schemas.openxmlformats.org/markup-compatibility/2006">
              <mc:Choice xmlns:v="urn:schemas-microsoft-com:vml" Requires="v">
                <p:oleObj spid="_x0000_s233943" name="Clip" r:id="rId11" imgW="1307263" imgH="1084139" progId="MS_ClipArt_Gallery.2">
                  <p:embed/>
                </p:oleObj>
              </mc:Choice>
              <mc:Fallback>
                <p:oleObj name="Clip" r:id="rId11" imgW="1307263" imgH="1084139" progId="MS_ClipArt_Gallery.2">
                  <p:embed/>
                  <p:pic>
                    <p:nvPicPr>
                      <p:cNvPr id="0" name="Object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3200" y="4283075"/>
                        <a:ext cx="4603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7" name="Line 67"/>
          <p:cNvSpPr>
            <a:spLocks noChangeShapeType="1"/>
          </p:cNvSpPr>
          <p:nvPr/>
        </p:nvSpPr>
        <p:spPr bwMode="auto">
          <a:xfrm flipV="1">
            <a:off x="5734050" y="4584700"/>
            <a:ext cx="79375" cy="31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188" name="Group 68"/>
          <p:cNvGrpSpPr>
            <a:grpSpLocks/>
          </p:cNvGrpSpPr>
          <p:nvPr/>
        </p:nvGrpSpPr>
        <p:grpSpPr bwMode="auto">
          <a:xfrm>
            <a:off x="5421313" y="3979863"/>
            <a:ext cx="79375" cy="266700"/>
            <a:chOff x="3842" y="406"/>
            <a:chExt cx="51" cy="167"/>
          </a:xfrm>
        </p:grpSpPr>
        <p:sp>
          <p:nvSpPr>
            <p:cNvPr id="92380" name="Oval 69"/>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81" name="Oval 70"/>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82" name="Oval 71"/>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92189" name="Line 72"/>
          <p:cNvSpPr>
            <a:spLocks noChangeShapeType="1"/>
          </p:cNvSpPr>
          <p:nvPr/>
        </p:nvSpPr>
        <p:spPr bwMode="auto">
          <a:xfrm>
            <a:off x="5807075" y="3862388"/>
            <a:ext cx="0" cy="7207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190" name="Object 73"/>
          <p:cNvGraphicFramePr>
            <a:graphicFrameLocks noChangeAspect="1"/>
          </p:cNvGraphicFramePr>
          <p:nvPr/>
        </p:nvGraphicFramePr>
        <p:xfrm>
          <a:off x="6243638" y="4781550"/>
          <a:ext cx="461962" cy="396875"/>
        </p:xfrm>
        <a:graphic>
          <a:graphicData uri="http://schemas.openxmlformats.org/presentationml/2006/ole">
            <mc:AlternateContent xmlns:mc="http://schemas.openxmlformats.org/markup-compatibility/2006">
              <mc:Choice xmlns:v="urn:schemas-microsoft-com:vml" Requires="v">
                <p:oleObj spid="_x0000_s233944" name="Clip" r:id="rId12" imgW="1307263" imgH="1084139" progId="MS_ClipArt_Gallery.2">
                  <p:embed/>
                </p:oleObj>
              </mc:Choice>
              <mc:Fallback>
                <p:oleObj name="Clip" r:id="rId12" imgW="1307263" imgH="1084139" progId="MS_ClipArt_Gallery.2">
                  <p:embed/>
                  <p:pic>
                    <p:nvPicPr>
                      <p:cNvPr id="0"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638" y="4781550"/>
                        <a:ext cx="4619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1" name="Object 74"/>
          <p:cNvGraphicFramePr>
            <a:graphicFrameLocks noChangeAspect="1"/>
          </p:cNvGraphicFramePr>
          <p:nvPr/>
        </p:nvGraphicFramePr>
        <p:xfrm>
          <a:off x="5564188" y="4767263"/>
          <a:ext cx="458787" cy="396875"/>
        </p:xfrm>
        <a:graphic>
          <a:graphicData uri="http://schemas.openxmlformats.org/presentationml/2006/ole">
            <mc:AlternateContent xmlns:mc="http://schemas.openxmlformats.org/markup-compatibility/2006">
              <mc:Choice xmlns:v="urn:schemas-microsoft-com:vml" Requires="v">
                <p:oleObj spid="_x0000_s233945" name="Clip" r:id="rId13" imgW="1307263" imgH="1084139" progId="MS_ClipArt_Gallery.2">
                  <p:embed/>
                </p:oleObj>
              </mc:Choice>
              <mc:Fallback>
                <p:oleObj name="Clip" r:id="rId13" imgW="1307263" imgH="1084139" progId="MS_ClipArt_Gallery.2">
                  <p:embed/>
                  <p:pic>
                    <p:nvPicPr>
                      <p:cNvPr id="0" name="Object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4188" y="4767263"/>
                        <a:ext cx="4587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92" name="Line 78"/>
          <p:cNvSpPr>
            <a:spLocks noChangeShapeType="1"/>
          </p:cNvSpPr>
          <p:nvPr/>
        </p:nvSpPr>
        <p:spPr bwMode="auto">
          <a:xfrm rot="-5400000">
            <a:off x="6488906" y="4752182"/>
            <a:ext cx="73025" cy="15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3" name="Line 79"/>
          <p:cNvSpPr>
            <a:spLocks noChangeShapeType="1"/>
          </p:cNvSpPr>
          <p:nvPr/>
        </p:nvSpPr>
        <p:spPr bwMode="auto">
          <a:xfrm rot="5400000" flipH="1">
            <a:off x="5795963" y="4741863"/>
            <a:ext cx="76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4" name="Line 80"/>
          <p:cNvSpPr>
            <a:spLocks noChangeShapeType="1"/>
          </p:cNvSpPr>
          <p:nvPr/>
        </p:nvSpPr>
        <p:spPr bwMode="auto">
          <a:xfrm rot="16200000" flipV="1">
            <a:off x="6182519" y="4363244"/>
            <a:ext cx="0" cy="6937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5" name="Line 81"/>
          <p:cNvSpPr>
            <a:spLocks noChangeShapeType="1"/>
          </p:cNvSpPr>
          <p:nvPr/>
        </p:nvSpPr>
        <p:spPr bwMode="auto">
          <a:xfrm>
            <a:off x="5803900" y="4256088"/>
            <a:ext cx="112713" cy="47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6" name="Line 82"/>
          <p:cNvSpPr>
            <a:spLocks noChangeShapeType="1"/>
          </p:cNvSpPr>
          <p:nvPr/>
        </p:nvSpPr>
        <p:spPr bwMode="auto">
          <a:xfrm>
            <a:off x="6478588" y="4316413"/>
            <a:ext cx="334962" cy="463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7" name="Line 83"/>
          <p:cNvSpPr>
            <a:spLocks noChangeShapeType="1"/>
          </p:cNvSpPr>
          <p:nvPr/>
        </p:nvSpPr>
        <p:spPr bwMode="auto">
          <a:xfrm flipH="1">
            <a:off x="7358063" y="4313238"/>
            <a:ext cx="309562" cy="469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198" name="Object 84"/>
          <p:cNvGraphicFramePr>
            <a:graphicFrameLocks noChangeAspect="1"/>
          </p:cNvGraphicFramePr>
          <p:nvPr/>
        </p:nvGraphicFramePr>
        <p:xfrm>
          <a:off x="7554913" y="3775075"/>
          <a:ext cx="225425" cy="290513"/>
        </p:xfrm>
        <a:graphic>
          <a:graphicData uri="http://schemas.openxmlformats.org/presentationml/2006/ole">
            <mc:AlternateContent xmlns:mc="http://schemas.openxmlformats.org/markup-compatibility/2006">
              <mc:Choice xmlns:v="urn:schemas-microsoft-com:vml" Requires="v">
                <p:oleObj spid="_x0000_s233946" name="Clip" r:id="rId14" imgW="982811" imgH="1208363" progId="MS_ClipArt_Gallery.2">
                  <p:embed/>
                </p:oleObj>
              </mc:Choice>
              <mc:Fallback>
                <p:oleObj name="Clip" r:id="rId14" imgW="982811" imgH="1208363" progId="MS_ClipArt_Gallery.2">
                  <p:embed/>
                  <p:pic>
                    <p:nvPicPr>
                      <p:cNvPr id="0" name="Object 8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4913" y="3775075"/>
                        <a:ext cx="225425"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9" name="Object 85"/>
          <p:cNvGraphicFramePr>
            <a:graphicFrameLocks noChangeAspect="1"/>
          </p:cNvGraphicFramePr>
          <p:nvPr/>
        </p:nvGraphicFramePr>
        <p:xfrm>
          <a:off x="6076950" y="3871913"/>
          <a:ext cx="223838" cy="288925"/>
        </p:xfrm>
        <a:graphic>
          <a:graphicData uri="http://schemas.openxmlformats.org/presentationml/2006/ole">
            <mc:AlternateContent xmlns:mc="http://schemas.openxmlformats.org/markup-compatibility/2006">
              <mc:Choice xmlns:v="urn:schemas-microsoft-com:vml" Requires="v">
                <p:oleObj spid="_x0000_s233947" name="Clip" r:id="rId16" imgW="982811" imgH="1208363" progId="MS_ClipArt_Gallery.2">
                  <p:embed/>
                </p:oleObj>
              </mc:Choice>
              <mc:Fallback>
                <p:oleObj name="Clip" r:id="rId16" imgW="982811" imgH="1208363" progId="MS_ClipArt_Gallery.2">
                  <p:embed/>
                  <p:pic>
                    <p:nvPicPr>
                      <p:cNvPr id="0" name="Object 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6950" y="3871913"/>
                        <a:ext cx="223838"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00" name="Freeform 86"/>
          <p:cNvSpPr>
            <a:spLocks/>
          </p:cNvSpPr>
          <p:nvPr/>
        </p:nvSpPr>
        <p:spPr bwMode="auto">
          <a:xfrm>
            <a:off x="6165850" y="3602038"/>
            <a:ext cx="1498600" cy="365125"/>
          </a:xfrm>
          <a:custGeom>
            <a:avLst/>
            <a:gdLst>
              <a:gd name="T0" fmla="*/ 0 w 972"/>
              <a:gd name="T1" fmla="*/ 584720463 h 228"/>
              <a:gd name="T2" fmla="*/ 1026886356 w 972"/>
              <a:gd name="T3" fmla="*/ 23081345 h 228"/>
              <a:gd name="T4" fmla="*/ 2147483646 w 972"/>
              <a:gd name="T5" fmla="*/ 438540748 h 228"/>
              <a:gd name="T6" fmla="*/ 0 60000 65536"/>
              <a:gd name="T7" fmla="*/ 0 60000 65536"/>
              <a:gd name="T8" fmla="*/ 0 60000 65536"/>
            </a:gdLst>
            <a:ahLst/>
            <a:cxnLst>
              <a:cxn ang="T6">
                <a:pos x="T0" y="T1"/>
              </a:cxn>
              <a:cxn ang="T7">
                <a:pos x="T2" y="T3"/>
              </a:cxn>
              <a:cxn ang="T8">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201" name="Object 88"/>
          <p:cNvGraphicFramePr>
            <a:graphicFrameLocks noChangeAspect="1"/>
          </p:cNvGraphicFramePr>
          <p:nvPr/>
        </p:nvGraphicFramePr>
        <p:xfrm>
          <a:off x="6461125" y="5308600"/>
          <a:ext cx="419100" cy="452438"/>
        </p:xfrm>
        <a:graphic>
          <a:graphicData uri="http://schemas.openxmlformats.org/presentationml/2006/ole">
            <mc:AlternateContent xmlns:mc="http://schemas.openxmlformats.org/markup-compatibility/2006">
              <mc:Choice xmlns:v="urn:schemas-microsoft-com:vml" Requires="v">
                <p:oleObj spid="_x0000_s233948" name="Clip" r:id="rId17" imgW="826829" imgH="840406" progId="MS_ClipArt_Gallery.2">
                  <p:embed/>
                </p:oleObj>
              </mc:Choice>
              <mc:Fallback>
                <p:oleObj name="Clip" r:id="rId17" imgW="826829" imgH="840406" progId="MS_ClipArt_Gallery.2">
                  <p:embed/>
                  <p:pic>
                    <p:nvPicPr>
                      <p:cNvPr id="0" name="Object 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61125" y="5308600"/>
                        <a:ext cx="419100" cy="45243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02" name="Object 89"/>
          <p:cNvGraphicFramePr>
            <a:graphicFrameLocks noChangeAspect="1"/>
          </p:cNvGraphicFramePr>
          <p:nvPr/>
        </p:nvGraphicFramePr>
        <p:xfrm>
          <a:off x="6527800" y="5443538"/>
          <a:ext cx="382588" cy="377825"/>
        </p:xfrm>
        <a:graphic>
          <a:graphicData uri="http://schemas.openxmlformats.org/presentationml/2006/ole">
            <mc:AlternateContent xmlns:mc="http://schemas.openxmlformats.org/markup-compatibility/2006">
              <mc:Choice xmlns:v="urn:schemas-microsoft-com:vml" Requires="v">
                <p:oleObj spid="_x0000_s233949" name="Clip" r:id="rId19" imgW="1268295" imgH="1199426" progId="MS_ClipArt_Gallery.2">
                  <p:embed/>
                </p:oleObj>
              </mc:Choice>
              <mc:Fallback>
                <p:oleObj name="Clip" r:id="rId19" imgW="1268295" imgH="1199426" progId="MS_ClipArt_Gallery.2">
                  <p:embed/>
                  <p:pic>
                    <p:nvPicPr>
                      <p:cNvPr id="0" name="Object 8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27800" y="5443538"/>
                        <a:ext cx="382588"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03" name="Group 90"/>
          <p:cNvGrpSpPr>
            <a:grpSpLocks/>
          </p:cNvGrpSpPr>
          <p:nvPr/>
        </p:nvGrpSpPr>
        <p:grpSpPr bwMode="auto">
          <a:xfrm>
            <a:off x="7321550" y="5346700"/>
            <a:ext cx="449263" cy="512763"/>
            <a:chOff x="2870" y="1518"/>
            <a:chExt cx="292" cy="320"/>
          </a:xfrm>
        </p:grpSpPr>
        <p:graphicFrame>
          <p:nvGraphicFramePr>
            <p:cNvPr id="92378" name="Object 91"/>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33950" name="Clip" r:id="rId21" imgW="826829" imgH="840406" progId="MS_ClipArt_Gallery.2">
                    <p:embed/>
                  </p:oleObj>
                </mc:Choice>
                <mc:Fallback>
                  <p:oleObj name="Clip" r:id="rId21" imgW="826829" imgH="840406" progId="MS_ClipArt_Gallery.2">
                    <p:embed/>
                    <p:pic>
                      <p:nvPicPr>
                        <p:cNvPr id="0" name="Object 9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79" name="Object 92"/>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33951" name="Clip" r:id="rId22" imgW="1268295" imgH="1199426" progId="MS_ClipArt_Gallery.2">
                    <p:embed/>
                  </p:oleObj>
                </mc:Choice>
                <mc:Fallback>
                  <p:oleObj name="Clip" r:id="rId22" imgW="1268295" imgH="1199426" progId="MS_ClipArt_Gallery.2">
                    <p:embed/>
                    <p:pic>
                      <p:nvPicPr>
                        <p:cNvPr id="0" name="Object 9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204" name="Group 93"/>
          <p:cNvGrpSpPr>
            <a:grpSpLocks/>
          </p:cNvGrpSpPr>
          <p:nvPr/>
        </p:nvGrpSpPr>
        <p:grpSpPr bwMode="auto">
          <a:xfrm>
            <a:off x="6862763" y="5005388"/>
            <a:ext cx="419100" cy="452437"/>
            <a:chOff x="4733" y="2082"/>
            <a:chExt cx="272" cy="282"/>
          </a:xfrm>
        </p:grpSpPr>
        <p:graphicFrame>
          <p:nvGraphicFramePr>
            <p:cNvPr id="92376" name="Object 94"/>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33952" name="Clip" r:id="rId23" imgW="826829" imgH="840406" progId="MS_ClipArt_Gallery.2">
                    <p:embed/>
                  </p:oleObj>
                </mc:Choice>
                <mc:Fallback>
                  <p:oleObj name="Clip" r:id="rId23" imgW="826829" imgH="840406" progId="MS_ClipArt_Gallery.2">
                    <p:embed/>
                    <p:pic>
                      <p:nvPicPr>
                        <p:cNvPr id="0" name="Object 9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377" name="Rectangle 95"/>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92205" name="Group 97"/>
          <p:cNvGrpSpPr>
            <a:grpSpLocks/>
          </p:cNvGrpSpPr>
          <p:nvPr/>
        </p:nvGrpSpPr>
        <p:grpSpPr bwMode="auto">
          <a:xfrm>
            <a:off x="7999413" y="4198938"/>
            <a:ext cx="230187" cy="490537"/>
            <a:chOff x="4180" y="783"/>
            <a:chExt cx="150" cy="307"/>
          </a:xfrm>
        </p:grpSpPr>
        <p:sp>
          <p:nvSpPr>
            <p:cNvPr id="92368" name="AutoShape 98"/>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69" name="Rectangle 99"/>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70" name="Rectangle 10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71" name="AutoShape 10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72" name="Line 102"/>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73" name="Line 103"/>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74" name="Rectangle 10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75" name="Rectangle 105"/>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grpSp>
        <p:nvGrpSpPr>
          <p:cNvPr id="92206" name="Group 106"/>
          <p:cNvGrpSpPr>
            <a:grpSpLocks/>
          </p:cNvGrpSpPr>
          <p:nvPr/>
        </p:nvGrpSpPr>
        <p:grpSpPr bwMode="auto">
          <a:xfrm>
            <a:off x="7985125" y="4732338"/>
            <a:ext cx="230188" cy="490537"/>
            <a:chOff x="4180" y="783"/>
            <a:chExt cx="150" cy="307"/>
          </a:xfrm>
        </p:grpSpPr>
        <p:sp>
          <p:nvSpPr>
            <p:cNvPr id="92360" name="AutoShape 107"/>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61" name="Rectangle 108"/>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62" name="Rectangle 10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63" name="AutoShape 11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64" name="Line 111"/>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65" name="Line 112"/>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66" name="Rectangle 11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67" name="Rectangle 114"/>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92207" name="Line 115"/>
          <p:cNvSpPr>
            <a:spLocks noChangeShapeType="1"/>
          </p:cNvSpPr>
          <p:nvPr/>
        </p:nvSpPr>
        <p:spPr bwMode="auto">
          <a:xfrm rot="5400000" flipH="1">
            <a:off x="7542212" y="4646613"/>
            <a:ext cx="73342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8" name="Line 116"/>
          <p:cNvSpPr>
            <a:spLocks noChangeShapeType="1"/>
          </p:cNvSpPr>
          <p:nvPr/>
        </p:nvSpPr>
        <p:spPr bwMode="auto">
          <a:xfrm rot="-5400000">
            <a:off x="7962900" y="4954588"/>
            <a:ext cx="0" cy="1143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9" name="Line 117"/>
          <p:cNvSpPr>
            <a:spLocks noChangeShapeType="1"/>
          </p:cNvSpPr>
          <p:nvPr/>
        </p:nvSpPr>
        <p:spPr bwMode="auto">
          <a:xfrm rot="-5400000">
            <a:off x="7951788" y="4391025"/>
            <a:ext cx="0" cy="984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0" name="Line 118"/>
          <p:cNvSpPr>
            <a:spLocks noChangeShapeType="1"/>
          </p:cNvSpPr>
          <p:nvPr/>
        </p:nvSpPr>
        <p:spPr bwMode="auto">
          <a:xfrm flipV="1">
            <a:off x="6491288" y="2155825"/>
            <a:ext cx="506412" cy="250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1" name="Line 119"/>
          <p:cNvSpPr>
            <a:spLocks noChangeShapeType="1"/>
          </p:cNvSpPr>
          <p:nvPr/>
        </p:nvSpPr>
        <p:spPr bwMode="auto">
          <a:xfrm>
            <a:off x="7524750" y="2136775"/>
            <a:ext cx="538163" cy="2508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2" name="Line 120"/>
          <p:cNvSpPr>
            <a:spLocks noChangeShapeType="1"/>
          </p:cNvSpPr>
          <p:nvPr/>
        </p:nvSpPr>
        <p:spPr bwMode="auto">
          <a:xfrm flipH="1">
            <a:off x="8099425" y="2541588"/>
            <a:ext cx="266700" cy="8159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3" name="Line 121"/>
          <p:cNvSpPr>
            <a:spLocks noChangeShapeType="1"/>
          </p:cNvSpPr>
          <p:nvPr/>
        </p:nvSpPr>
        <p:spPr bwMode="auto">
          <a:xfrm>
            <a:off x="7246938" y="2273300"/>
            <a:ext cx="0" cy="5175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4" name="Line 122"/>
          <p:cNvSpPr>
            <a:spLocks noChangeShapeType="1"/>
          </p:cNvSpPr>
          <p:nvPr/>
        </p:nvSpPr>
        <p:spPr bwMode="auto">
          <a:xfrm>
            <a:off x="7275513" y="3049588"/>
            <a:ext cx="592137" cy="441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5" name="Line 123"/>
          <p:cNvSpPr>
            <a:spLocks noChangeShapeType="1"/>
          </p:cNvSpPr>
          <p:nvPr/>
        </p:nvSpPr>
        <p:spPr bwMode="auto">
          <a:xfrm flipH="1">
            <a:off x="7785100" y="3608388"/>
            <a:ext cx="295275"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6" name="Line 124"/>
          <p:cNvSpPr>
            <a:spLocks noChangeShapeType="1"/>
          </p:cNvSpPr>
          <p:nvPr/>
        </p:nvSpPr>
        <p:spPr bwMode="auto">
          <a:xfrm flipH="1">
            <a:off x="7534275" y="2503488"/>
            <a:ext cx="619125" cy="460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7" name="Line 125"/>
          <p:cNvSpPr>
            <a:spLocks noChangeShapeType="1"/>
          </p:cNvSpPr>
          <p:nvPr/>
        </p:nvSpPr>
        <p:spPr bwMode="auto">
          <a:xfrm flipH="1">
            <a:off x="7543800" y="1830388"/>
            <a:ext cx="388938" cy="3063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18" name="Line 126"/>
          <p:cNvSpPr>
            <a:spLocks noChangeShapeType="1"/>
          </p:cNvSpPr>
          <p:nvPr/>
        </p:nvSpPr>
        <p:spPr bwMode="auto">
          <a:xfrm flipH="1">
            <a:off x="8337550" y="2041525"/>
            <a:ext cx="223838" cy="2127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19" name="Group 127"/>
          <p:cNvGrpSpPr>
            <a:grpSpLocks/>
          </p:cNvGrpSpPr>
          <p:nvPr/>
        </p:nvGrpSpPr>
        <p:grpSpPr bwMode="auto">
          <a:xfrm>
            <a:off x="5916613" y="2273300"/>
            <a:ext cx="554037" cy="279400"/>
            <a:chOff x="3600" y="219"/>
            <a:chExt cx="360" cy="175"/>
          </a:xfrm>
        </p:grpSpPr>
        <p:sp>
          <p:nvSpPr>
            <p:cNvPr id="92347" name="Oval 12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48" name="Line 12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49" name="Line 13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50" name="Rectangle 13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51" name="Oval 13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2352" name="Group 133"/>
            <p:cNvGrpSpPr>
              <a:grpSpLocks/>
            </p:cNvGrpSpPr>
            <p:nvPr/>
          </p:nvGrpSpPr>
          <p:grpSpPr bwMode="auto">
            <a:xfrm>
              <a:off x="3686" y="244"/>
              <a:ext cx="177" cy="66"/>
              <a:chOff x="2848" y="848"/>
              <a:chExt cx="140" cy="98"/>
            </a:xfrm>
          </p:grpSpPr>
          <p:sp>
            <p:nvSpPr>
              <p:cNvPr id="92357" name="Line 13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58" name="Line 13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59" name="Line 13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53" name="Group 137"/>
            <p:cNvGrpSpPr>
              <a:grpSpLocks/>
            </p:cNvGrpSpPr>
            <p:nvPr/>
          </p:nvGrpSpPr>
          <p:grpSpPr bwMode="auto">
            <a:xfrm flipV="1">
              <a:off x="3686" y="243"/>
              <a:ext cx="177" cy="66"/>
              <a:chOff x="2848" y="848"/>
              <a:chExt cx="140" cy="98"/>
            </a:xfrm>
          </p:grpSpPr>
          <p:sp>
            <p:nvSpPr>
              <p:cNvPr id="92354" name="Line 13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55" name="Line 13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56" name="Line 14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2220" name="Group 141"/>
          <p:cNvGrpSpPr>
            <a:grpSpLocks/>
          </p:cNvGrpSpPr>
          <p:nvPr/>
        </p:nvGrpSpPr>
        <p:grpSpPr bwMode="auto">
          <a:xfrm>
            <a:off x="6970713" y="1998663"/>
            <a:ext cx="554037" cy="279400"/>
            <a:chOff x="3600" y="219"/>
            <a:chExt cx="360" cy="175"/>
          </a:xfrm>
        </p:grpSpPr>
        <p:sp>
          <p:nvSpPr>
            <p:cNvPr id="92334" name="Oval 14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35" name="Line 14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36" name="Line 14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37" name="Rectangle 14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38" name="Oval 14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2339" name="Group 147"/>
            <p:cNvGrpSpPr>
              <a:grpSpLocks/>
            </p:cNvGrpSpPr>
            <p:nvPr/>
          </p:nvGrpSpPr>
          <p:grpSpPr bwMode="auto">
            <a:xfrm>
              <a:off x="3686" y="244"/>
              <a:ext cx="177" cy="66"/>
              <a:chOff x="2848" y="848"/>
              <a:chExt cx="140" cy="98"/>
            </a:xfrm>
          </p:grpSpPr>
          <p:sp>
            <p:nvSpPr>
              <p:cNvPr id="92344" name="Line 14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45" name="Line 14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46" name="Line 15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40" name="Group 151"/>
            <p:cNvGrpSpPr>
              <a:grpSpLocks/>
            </p:cNvGrpSpPr>
            <p:nvPr/>
          </p:nvGrpSpPr>
          <p:grpSpPr bwMode="auto">
            <a:xfrm flipV="1">
              <a:off x="3686" y="243"/>
              <a:ext cx="177" cy="66"/>
              <a:chOff x="2848" y="848"/>
              <a:chExt cx="140" cy="98"/>
            </a:xfrm>
          </p:grpSpPr>
          <p:sp>
            <p:nvSpPr>
              <p:cNvPr id="92341" name="Line 15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42" name="Line 15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43" name="Line 15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2221" name="Group 155"/>
          <p:cNvGrpSpPr>
            <a:grpSpLocks/>
          </p:cNvGrpSpPr>
          <p:nvPr/>
        </p:nvGrpSpPr>
        <p:grpSpPr bwMode="auto">
          <a:xfrm>
            <a:off x="6989763" y="2786063"/>
            <a:ext cx="554037" cy="280987"/>
            <a:chOff x="3600" y="219"/>
            <a:chExt cx="360" cy="175"/>
          </a:xfrm>
        </p:grpSpPr>
        <p:sp>
          <p:nvSpPr>
            <p:cNvPr id="92321" name="Oval 15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22" name="Line 15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3" name="Line 15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4" name="Rectangle 15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25" name="Oval 16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2326" name="Group 161"/>
            <p:cNvGrpSpPr>
              <a:grpSpLocks/>
            </p:cNvGrpSpPr>
            <p:nvPr/>
          </p:nvGrpSpPr>
          <p:grpSpPr bwMode="auto">
            <a:xfrm>
              <a:off x="3686" y="244"/>
              <a:ext cx="177" cy="66"/>
              <a:chOff x="2848" y="848"/>
              <a:chExt cx="140" cy="98"/>
            </a:xfrm>
          </p:grpSpPr>
          <p:sp>
            <p:nvSpPr>
              <p:cNvPr id="92331" name="Line 16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32" name="Line 16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33" name="Line 16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27" name="Group 165"/>
            <p:cNvGrpSpPr>
              <a:grpSpLocks/>
            </p:cNvGrpSpPr>
            <p:nvPr/>
          </p:nvGrpSpPr>
          <p:grpSpPr bwMode="auto">
            <a:xfrm flipV="1">
              <a:off x="3686" y="243"/>
              <a:ext cx="177" cy="66"/>
              <a:chOff x="2848" y="848"/>
              <a:chExt cx="140" cy="98"/>
            </a:xfrm>
          </p:grpSpPr>
          <p:sp>
            <p:nvSpPr>
              <p:cNvPr id="92328" name="Line 16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9" name="Line 16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30" name="Line 16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2222" name="Group 169"/>
          <p:cNvGrpSpPr>
            <a:grpSpLocks/>
          </p:cNvGrpSpPr>
          <p:nvPr/>
        </p:nvGrpSpPr>
        <p:grpSpPr bwMode="auto">
          <a:xfrm>
            <a:off x="8062913" y="2247900"/>
            <a:ext cx="552450" cy="279400"/>
            <a:chOff x="3600" y="219"/>
            <a:chExt cx="360" cy="175"/>
          </a:xfrm>
        </p:grpSpPr>
        <p:sp>
          <p:nvSpPr>
            <p:cNvPr id="92308" name="Oval 17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09" name="Line 171"/>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0" name="Line 172"/>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1" name="Rectangle 173"/>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312" name="Oval 17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2313" name="Group 175"/>
            <p:cNvGrpSpPr>
              <a:grpSpLocks/>
            </p:cNvGrpSpPr>
            <p:nvPr/>
          </p:nvGrpSpPr>
          <p:grpSpPr bwMode="auto">
            <a:xfrm>
              <a:off x="3686" y="244"/>
              <a:ext cx="177" cy="66"/>
              <a:chOff x="2848" y="848"/>
              <a:chExt cx="140" cy="98"/>
            </a:xfrm>
          </p:grpSpPr>
          <p:sp>
            <p:nvSpPr>
              <p:cNvPr id="92318" name="Line 17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9" name="Line 17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20" name="Line 17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14" name="Group 179"/>
            <p:cNvGrpSpPr>
              <a:grpSpLocks/>
            </p:cNvGrpSpPr>
            <p:nvPr/>
          </p:nvGrpSpPr>
          <p:grpSpPr bwMode="auto">
            <a:xfrm flipV="1">
              <a:off x="3686" y="243"/>
              <a:ext cx="177" cy="66"/>
              <a:chOff x="2848" y="848"/>
              <a:chExt cx="140" cy="98"/>
            </a:xfrm>
          </p:grpSpPr>
          <p:sp>
            <p:nvSpPr>
              <p:cNvPr id="92315" name="Line 18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6" name="Line 18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7" name="Line 18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2223" name="Group 183"/>
          <p:cNvGrpSpPr>
            <a:grpSpLocks/>
          </p:cNvGrpSpPr>
          <p:nvPr/>
        </p:nvGrpSpPr>
        <p:grpSpPr bwMode="auto">
          <a:xfrm>
            <a:off x="7848600" y="3324225"/>
            <a:ext cx="554038" cy="279400"/>
            <a:chOff x="3600" y="219"/>
            <a:chExt cx="360" cy="175"/>
          </a:xfrm>
        </p:grpSpPr>
        <p:sp>
          <p:nvSpPr>
            <p:cNvPr id="92295" name="Oval 18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96" name="Line 185"/>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97" name="Line 186"/>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98" name="Rectangle 187"/>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99" name="Oval 18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2300" name="Group 189"/>
            <p:cNvGrpSpPr>
              <a:grpSpLocks/>
            </p:cNvGrpSpPr>
            <p:nvPr/>
          </p:nvGrpSpPr>
          <p:grpSpPr bwMode="auto">
            <a:xfrm>
              <a:off x="3686" y="244"/>
              <a:ext cx="177" cy="66"/>
              <a:chOff x="2848" y="848"/>
              <a:chExt cx="140" cy="98"/>
            </a:xfrm>
          </p:grpSpPr>
          <p:sp>
            <p:nvSpPr>
              <p:cNvPr id="92305" name="Line 190"/>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06" name="Line 191"/>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07" name="Line 192"/>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01" name="Group 193"/>
            <p:cNvGrpSpPr>
              <a:grpSpLocks/>
            </p:cNvGrpSpPr>
            <p:nvPr/>
          </p:nvGrpSpPr>
          <p:grpSpPr bwMode="auto">
            <a:xfrm flipV="1">
              <a:off x="3686" y="243"/>
              <a:ext cx="177" cy="66"/>
              <a:chOff x="2848" y="848"/>
              <a:chExt cx="140" cy="98"/>
            </a:xfrm>
          </p:grpSpPr>
          <p:sp>
            <p:nvSpPr>
              <p:cNvPr id="92302" name="Line 19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03" name="Line 19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04" name="Line 19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2224" name="Group 197"/>
          <p:cNvGrpSpPr>
            <a:grpSpLocks/>
          </p:cNvGrpSpPr>
          <p:nvPr/>
        </p:nvGrpSpPr>
        <p:grpSpPr bwMode="auto">
          <a:xfrm>
            <a:off x="7478713" y="4024313"/>
            <a:ext cx="555625" cy="282575"/>
            <a:chOff x="3600" y="219"/>
            <a:chExt cx="360" cy="175"/>
          </a:xfrm>
        </p:grpSpPr>
        <p:sp>
          <p:nvSpPr>
            <p:cNvPr id="92282" name="Oval 19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83" name="Line 19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84" name="Line 20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85" name="Rectangle 20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86" name="Oval 20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2287" name="Group 203"/>
            <p:cNvGrpSpPr>
              <a:grpSpLocks/>
            </p:cNvGrpSpPr>
            <p:nvPr/>
          </p:nvGrpSpPr>
          <p:grpSpPr bwMode="auto">
            <a:xfrm>
              <a:off x="3686" y="244"/>
              <a:ext cx="177" cy="66"/>
              <a:chOff x="2848" y="848"/>
              <a:chExt cx="140" cy="98"/>
            </a:xfrm>
          </p:grpSpPr>
          <p:sp>
            <p:nvSpPr>
              <p:cNvPr id="92292" name="Line 20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93" name="Line 20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94" name="Line 20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88" name="Group 207"/>
            <p:cNvGrpSpPr>
              <a:grpSpLocks/>
            </p:cNvGrpSpPr>
            <p:nvPr/>
          </p:nvGrpSpPr>
          <p:grpSpPr bwMode="auto">
            <a:xfrm flipV="1">
              <a:off x="3686" y="243"/>
              <a:ext cx="177" cy="66"/>
              <a:chOff x="2848" y="848"/>
              <a:chExt cx="140" cy="98"/>
            </a:xfrm>
          </p:grpSpPr>
          <p:sp>
            <p:nvSpPr>
              <p:cNvPr id="92289" name="Line 20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90" name="Line 20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91" name="Line 21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2225" name="Group 211"/>
          <p:cNvGrpSpPr>
            <a:grpSpLocks/>
          </p:cNvGrpSpPr>
          <p:nvPr/>
        </p:nvGrpSpPr>
        <p:grpSpPr bwMode="auto">
          <a:xfrm>
            <a:off x="6805613" y="4611688"/>
            <a:ext cx="552450" cy="279400"/>
            <a:chOff x="3600" y="219"/>
            <a:chExt cx="360" cy="175"/>
          </a:xfrm>
        </p:grpSpPr>
        <p:sp>
          <p:nvSpPr>
            <p:cNvPr id="92269" name="Oval 21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70" name="Line 213"/>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71" name="Line 214"/>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72" name="Rectangle 215"/>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73" name="Oval 21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2274" name="Group 217"/>
            <p:cNvGrpSpPr>
              <a:grpSpLocks/>
            </p:cNvGrpSpPr>
            <p:nvPr/>
          </p:nvGrpSpPr>
          <p:grpSpPr bwMode="auto">
            <a:xfrm>
              <a:off x="3686" y="244"/>
              <a:ext cx="177" cy="66"/>
              <a:chOff x="2848" y="848"/>
              <a:chExt cx="140" cy="98"/>
            </a:xfrm>
          </p:grpSpPr>
          <p:sp>
            <p:nvSpPr>
              <p:cNvPr id="92279" name="Line 21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80" name="Line 21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81" name="Line 22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75" name="Group 221"/>
            <p:cNvGrpSpPr>
              <a:grpSpLocks/>
            </p:cNvGrpSpPr>
            <p:nvPr/>
          </p:nvGrpSpPr>
          <p:grpSpPr bwMode="auto">
            <a:xfrm flipV="1">
              <a:off x="3686" y="243"/>
              <a:ext cx="177" cy="66"/>
              <a:chOff x="2848" y="848"/>
              <a:chExt cx="140" cy="98"/>
            </a:xfrm>
          </p:grpSpPr>
          <p:sp>
            <p:nvSpPr>
              <p:cNvPr id="92276" name="Line 2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77" name="Line 2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78" name="Line 2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2226" name="Group 225"/>
          <p:cNvGrpSpPr>
            <a:grpSpLocks/>
          </p:cNvGrpSpPr>
          <p:nvPr/>
        </p:nvGrpSpPr>
        <p:grpSpPr bwMode="auto">
          <a:xfrm>
            <a:off x="5916613" y="4160838"/>
            <a:ext cx="554037" cy="279400"/>
            <a:chOff x="3600" y="219"/>
            <a:chExt cx="360" cy="175"/>
          </a:xfrm>
        </p:grpSpPr>
        <p:sp>
          <p:nvSpPr>
            <p:cNvPr id="92256" name="Oval 22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57" name="Line 22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8" name="Line 22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9" name="Rectangle 22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60" name="Oval 23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2261" name="Group 231"/>
            <p:cNvGrpSpPr>
              <a:grpSpLocks/>
            </p:cNvGrpSpPr>
            <p:nvPr/>
          </p:nvGrpSpPr>
          <p:grpSpPr bwMode="auto">
            <a:xfrm>
              <a:off x="3686" y="244"/>
              <a:ext cx="177" cy="66"/>
              <a:chOff x="2848" y="848"/>
              <a:chExt cx="140" cy="98"/>
            </a:xfrm>
          </p:grpSpPr>
          <p:sp>
            <p:nvSpPr>
              <p:cNvPr id="92266" name="Line 23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7" name="Line 23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8" name="Line 23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62" name="Group 235"/>
            <p:cNvGrpSpPr>
              <a:grpSpLocks/>
            </p:cNvGrpSpPr>
            <p:nvPr/>
          </p:nvGrpSpPr>
          <p:grpSpPr bwMode="auto">
            <a:xfrm flipV="1">
              <a:off x="3686" y="243"/>
              <a:ext cx="177" cy="66"/>
              <a:chOff x="2848" y="848"/>
              <a:chExt cx="140" cy="98"/>
            </a:xfrm>
          </p:grpSpPr>
          <p:sp>
            <p:nvSpPr>
              <p:cNvPr id="92263" name="Line 23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4" name="Line 23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65" name="Line 238"/>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2227" name="Line 239"/>
          <p:cNvSpPr>
            <a:spLocks noChangeShapeType="1"/>
          </p:cNvSpPr>
          <p:nvPr/>
        </p:nvSpPr>
        <p:spPr bwMode="auto">
          <a:xfrm>
            <a:off x="6192838" y="4430713"/>
            <a:ext cx="1587" cy="27305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228" name="Group 248"/>
          <p:cNvGrpSpPr>
            <a:grpSpLocks/>
          </p:cNvGrpSpPr>
          <p:nvPr/>
        </p:nvGrpSpPr>
        <p:grpSpPr bwMode="auto">
          <a:xfrm>
            <a:off x="6022975" y="4889500"/>
            <a:ext cx="1179513" cy="287338"/>
            <a:chOff x="3794" y="3080"/>
            <a:chExt cx="743" cy="181"/>
          </a:xfrm>
        </p:grpSpPr>
        <p:sp>
          <p:nvSpPr>
            <p:cNvPr id="92246" name="Oval 75"/>
            <p:cNvSpPr>
              <a:spLocks noChangeArrowheads="1"/>
            </p:cNvSpPr>
            <p:nvPr/>
          </p:nvSpPr>
          <p:spPr bwMode="auto">
            <a:xfrm rot="-5400000">
              <a:off x="3793" y="3084"/>
              <a:ext cx="47" cy="46"/>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47" name="Oval 76"/>
            <p:cNvSpPr>
              <a:spLocks noChangeArrowheads="1"/>
            </p:cNvSpPr>
            <p:nvPr/>
          </p:nvSpPr>
          <p:spPr bwMode="auto">
            <a:xfrm rot="-5400000">
              <a:off x="3852" y="3082"/>
              <a:ext cx="48" cy="46"/>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48" name="Oval 77"/>
            <p:cNvSpPr>
              <a:spLocks noChangeArrowheads="1"/>
            </p:cNvSpPr>
            <p:nvPr/>
          </p:nvSpPr>
          <p:spPr bwMode="auto">
            <a:xfrm rot="-5400000">
              <a:off x="3906" y="3086"/>
              <a:ext cx="47" cy="46"/>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2249" name="Line 96"/>
            <p:cNvSpPr>
              <a:spLocks noChangeShapeType="1"/>
            </p:cNvSpPr>
            <p:nvPr/>
          </p:nvSpPr>
          <p:spPr bwMode="auto">
            <a:xfrm>
              <a:off x="4537" y="3080"/>
              <a:ext cx="0" cy="17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0" name="Freeform 240"/>
            <p:cNvSpPr>
              <a:spLocks/>
            </p:cNvSpPr>
            <p:nvPr/>
          </p:nvSpPr>
          <p:spPr bwMode="auto">
            <a:xfrm>
              <a:off x="4366" y="3174"/>
              <a:ext cx="41" cy="48"/>
            </a:xfrm>
            <a:custGeom>
              <a:avLst/>
              <a:gdLst>
                <a:gd name="T0" fmla="*/ 35 w 41"/>
                <a:gd name="T1" fmla="*/ 0 h 48"/>
                <a:gd name="T2" fmla="*/ 4 w 41"/>
                <a:gd name="T3" fmla="*/ 23 h 48"/>
                <a:gd name="T4" fmla="*/ 8 w 41"/>
                <a:gd name="T5" fmla="*/ 39 h 48"/>
                <a:gd name="T6" fmla="*/ 41 w 41"/>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48">
                  <a:moveTo>
                    <a:pt x="35" y="0"/>
                  </a:moveTo>
                  <a:cubicBezTo>
                    <a:pt x="20" y="8"/>
                    <a:pt x="8" y="16"/>
                    <a:pt x="4" y="23"/>
                  </a:cubicBezTo>
                  <a:cubicBezTo>
                    <a:pt x="0" y="30"/>
                    <a:pt x="2" y="35"/>
                    <a:pt x="8" y="39"/>
                  </a:cubicBezTo>
                  <a:cubicBezTo>
                    <a:pt x="14" y="43"/>
                    <a:pt x="34" y="46"/>
                    <a:pt x="41" y="4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1" name="Freeform 242"/>
            <p:cNvSpPr>
              <a:spLocks/>
            </p:cNvSpPr>
            <p:nvPr/>
          </p:nvSpPr>
          <p:spPr bwMode="auto">
            <a:xfrm>
              <a:off x="4330" y="3158"/>
              <a:ext cx="58" cy="82"/>
            </a:xfrm>
            <a:custGeom>
              <a:avLst/>
              <a:gdLst>
                <a:gd name="T0" fmla="*/ 40 w 58"/>
                <a:gd name="T1" fmla="*/ 0 h 82"/>
                <a:gd name="T2" fmla="*/ 5 w 58"/>
                <a:gd name="T3" fmla="*/ 33 h 82"/>
                <a:gd name="T4" fmla="*/ 7 w 58"/>
                <a:gd name="T5" fmla="*/ 55 h 82"/>
                <a:gd name="T6" fmla="*/ 28 w 58"/>
                <a:gd name="T7" fmla="*/ 75 h 82"/>
                <a:gd name="T8" fmla="*/ 58 w 58"/>
                <a:gd name="T9" fmla="*/ 82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2">
                  <a:moveTo>
                    <a:pt x="40" y="0"/>
                  </a:moveTo>
                  <a:cubicBezTo>
                    <a:pt x="34" y="5"/>
                    <a:pt x="10" y="24"/>
                    <a:pt x="5" y="33"/>
                  </a:cubicBezTo>
                  <a:cubicBezTo>
                    <a:pt x="0" y="42"/>
                    <a:pt x="3" y="48"/>
                    <a:pt x="7" y="55"/>
                  </a:cubicBezTo>
                  <a:cubicBezTo>
                    <a:pt x="11" y="62"/>
                    <a:pt x="20" y="71"/>
                    <a:pt x="28" y="75"/>
                  </a:cubicBezTo>
                  <a:cubicBezTo>
                    <a:pt x="36" y="79"/>
                    <a:pt x="52" y="81"/>
                    <a:pt x="58" y="8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2" name="Freeform 244"/>
            <p:cNvSpPr>
              <a:spLocks/>
            </p:cNvSpPr>
            <p:nvPr/>
          </p:nvSpPr>
          <p:spPr bwMode="auto">
            <a:xfrm>
              <a:off x="4295" y="3148"/>
              <a:ext cx="73" cy="113"/>
            </a:xfrm>
            <a:custGeom>
              <a:avLst/>
              <a:gdLst>
                <a:gd name="T0" fmla="*/ 46 w 73"/>
                <a:gd name="T1" fmla="*/ 0 h 113"/>
                <a:gd name="T2" fmla="*/ 11 w 73"/>
                <a:gd name="T3" fmla="*/ 33 h 113"/>
                <a:gd name="T4" fmla="*/ 3 w 73"/>
                <a:gd name="T5" fmla="*/ 67 h 113"/>
                <a:gd name="T6" fmla="*/ 27 w 73"/>
                <a:gd name="T7" fmla="*/ 95 h 113"/>
                <a:gd name="T8" fmla="*/ 73 w 73"/>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13">
                  <a:moveTo>
                    <a:pt x="46" y="0"/>
                  </a:moveTo>
                  <a:cubicBezTo>
                    <a:pt x="40" y="5"/>
                    <a:pt x="18" y="22"/>
                    <a:pt x="11" y="33"/>
                  </a:cubicBezTo>
                  <a:cubicBezTo>
                    <a:pt x="4" y="44"/>
                    <a:pt x="0" y="57"/>
                    <a:pt x="3" y="67"/>
                  </a:cubicBezTo>
                  <a:cubicBezTo>
                    <a:pt x="6" y="77"/>
                    <a:pt x="15" y="87"/>
                    <a:pt x="27" y="95"/>
                  </a:cubicBezTo>
                  <a:cubicBezTo>
                    <a:pt x="39" y="103"/>
                    <a:pt x="64" y="109"/>
                    <a:pt x="73" y="113"/>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3" name="Freeform 245"/>
            <p:cNvSpPr>
              <a:spLocks/>
            </p:cNvSpPr>
            <p:nvPr/>
          </p:nvSpPr>
          <p:spPr bwMode="auto">
            <a:xfrm flipH="1" flipV="1">
              <a:off x="4423" y="3165"/>
              <a:ext cx="41" cy="48"/>
            </a:xfrm>
            <a:custGeom>
              <a:avLst/>
              <a:gdLst>
                <a:gd name="T0" fmla="*/ 35 w 41"/>
                <a:gd name="T1" fmla="*/ 0 h 48"/>
                <a:gd name="T2" fmla="*/ 4 w 41"/>
                <a:gd name="T3" fmla="*/ 23 h 48"/>
                <a:gd name="T4" fmla="*/ 8 w 41"/>
                <a:gd name="T5" fmla="*/ 39 h 48"/>
                <a:gd name="T6" fmla="*/ 41 w 41"/>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48">
                  <a:moveTo>
                    <a:pt x="35" y="0"/>
                  </a:moveTo>
                  <a:cubicBezTo>
                    <a:pt x="20" y="8"/>
                    <a:pt x="8" y="16"/>
                    <a:pt x="4" y="23"/>
                  </a:cubicBezTo>
                  <a:cubicBezTo>
                    <a:pt x="0" y="30"/>
                    <a:pt x="2" y="35"/>
                    <a:pt x="8" y="39"/>
                  </a:cubicBezTo>
                  <a:cubicBezTo>
                    <a:pt x="14" y="43"/>
                    <a:pt x="34" y="46"/>
                    <a:pt x="41" y="4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4" name="Freeform 246"/>
            <p:cNvSpPr>
              <a:spLocks/>
            </p:cNvSpPr>
            <p:nvPr/>
          </p:nvSpPr>
          <p:spPr bwMode="auto">
            <a:xfrm flipH="1" flipV="1">
              <a:off x="4440" y="3149"/>
              <a:ext cx="58" cy="82"/>
            </a:xfrm>
            <a:custGeom>
              <a:avLst/>
              <a:gdLst>
                <a:gd name="T0" fmla="*/ 40 w 58"/>
                <a:gd name="T1" fmla="*/ 0 h 82"/>
                <a:gd name="T2" fmla="*/ 5 w 58"/>
                <a:gd name="T3" fmla="*/ 33 h 82"/>
                <a:gd name="T4" fmla="*/ 7 w 58"/>
                <a:gd name="T5" fmla="*/ 55 h 82"/>
                <a:gd name="T6" fmla="*/ 28 w 58"/>
                <a:gd name="T7" fmla="*/ 75 h 82"/>
                <a:gd name="T8" fmla="*/ 58 w 58"/>
                <a:gd name="T9" fmla="*/ 82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2">
                  <a:moveTo>
                    <a:pt x="40" y="0"/>
                  </a:moveTo>
                  <a:cubicBezTo>
                    <a:pt x="34" y="5"/>
                    <a:pt x="10" y="24"/>
                    <a:pt x="5" y="33"/>
                  </a:cubicBezTo>
                  <a:cubicBezTo>
                    <a:pt x="0" y="42"/>
                    <a:pt x="3" y="48"/>
                    <a:pt x="7" y="55"/>
                  </a:cubicBezTo>
                  <a:cubicBezTo>
                    <a:pt x="11" y="62"/>
                    <a:pt x="20" y="71"/>
                    <a:pt x="28" y="75"/>
                  </a:cubicBezTo>
                  <a:cubicBezTo>
                    <a:pt x="36" y="79"/>
                    <a:pt x="52" y="81"/>
                    <a:pt x="58" y="8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55" name="Freeform 247"/>
            <p:cNvSpPr>
              <a:spLocks/>
            </p:cNvSpPr>
            <p:nvPr/>
          </p:nvSpPr>
          <p:spPr bwMode="auto">
            <a:xfrm flipH="1" flipV="1">
              <a:off x="4454" y="3127"/>
              <a:ext cx="73" cy="113"/>
            </a:xfrm>
            <a:custGeom>
              <a:avLst/>
              <a:gdLst>
                <a:gd name="T0" fmla="*/ 46 w 73"/>
                <a:gd name="T1" fmla="*/ 0 h 113"/>
                <a:gd name="T2" fmla="*/ 11 w 73"/>
                <a:gd name="T3" fmla="*/ 33 h 113"/>
                <a:gd name="T4" fmla="*/ 3 w 73"/>
                <a:gd name="T5" fmla="*/ 67 h 113"/>
                <a:gd name="T6" fmla="*/ 27 w 73"/>
                <a:gd name="T7" fmla="*/ 95 h 113"/>
                <a:gd name="T8" fmla="*/ 73 w 73"/>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13">
                  <a:moveTo>
                    <a:pt x="46" y="0"/>
                  </a:moveTo>
                  <a:cubicBezTo>
                    <a:pt x="40" y="5"/>
                    <a:pt x="18" y="22"/>
                    <a:pt x="11" y="33"/>
                  </a:cubicBezTo>
                  <a:cubicBezTo>
                    <a:pt x="4" y="44"/>
                    <a:pt x="0" y="57"/>
                    <a:pt x="3" y="67"/>
                  </a:cubicBezTo>
                  <a:cubicBezTo>
                    <a:pt x="6" y="77"/>
                    <a:pt x="15" y="87"/>
                    <a:pt x="27" y="95"/>
                  </a:cubicBezTo>
                  <a:cubicBezTo>
                    <a:pt x="39" y="103"/>
                    <a:pt x="64" y="109"/>
                    <a:pt x="73" y="113"/>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29" name="Group 260"/>
          <p:cNvGrpSpPr>
            <a:grpSpLocks/>
          </p:cNvGrpSpPr>
          <p:nvPr/>
        </p:nvGrpSpPr>
        <p:grpSpPr bwMode="auto">
          <a:xfrm>
            <a:off x="7304088" y="5316538"/>
            <a:ext cx="368300" cy="212725"/>
            <a:chOff x="3479" y="3685"/>
            <a:chExt cx="232" cy="134"/>
          </a:xfrm>
        </p:grpSpPr>
        <p:sp>
          <p:nvSpPr>
            <p:cNvPr id="92240" name="Freeform 254"/>
            <p:cNvSpPr>
              <a:spLocks/>
            </p:cNvSpPr>
            <p:nvPr/>
          </p:nvSpPr>
          <p:spPr bwMode="auto">
            <a:xfrm>
              <a:off x="3550" y="3732"/>
              <a:ext cx="41" cy="48"/>
            </a:xfrm>
            <a:custGeom>
              <a:avLst/>
              <a:gdLst>
                <a:gd name="T0" fmla="*/ 35 w 41"/>
                <a:gd name="T1" fmla="*/ 0 h 48"/>
                <a:gd name="T2" fmla="*/ 4 w 41"/>
                <a:gd name="T3" fmla="*/ 23 h 48"/>
                <a:gd name="T4" fmla="*/ 8 w 41"/>
                <a:gd name="T5" fmla="*/ 39 h 48"/>
                <a:gd name="T6" fmla="*/ 41 w 41"/>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48">
                  <a:moveTo>
                    <a:pt x="35" y="0"/>
                  </a:moveTo>
                  <a:cubicBezTo>
                    <a:pt x="20" y="8"/>
                    <a:pt x="8" y="16"/>
                    <a:pt x="4" y="23"/>
                  </a:cubicBezTo>
                  <a:cubicBezTo>
                    <a:pt x="0" y="30"/>
                    <a:pt x="2" y="35"/>
                    <a:pt x="8" y="39"/>
                  </a:cubicBezTo>
                  <a:cubicBezTo>
                    <a:pt x="14" y="43"/>
                    <a:pt x="34" y="46"/>
                    <a:pt x="41" y="4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1" name="Freeform 255"/>
            <p:cNvSpPr>
              <a:spLocks/>
            </p:cNvSpPr>
            <p:nvPr/>
          </p:nvSpPr>
          <p:spPr bwMode="auto">
            <a:xfrm>
              <a:off x="3514" y="3716"/>
              <a:ext cx="58" cy="82"/>
            </a:xfrm>
            <a:custGeom>
              <a:avLst/>
              <a:gdLst>
                <a:gd name="T0" fmla="*/ 40 w 58"/>
                <a:gd name="T1" fmla="*/ 0 h 82"/>
                <a:gd name="T2" fmla="*/ 5 w 58"/>
                <a:gd name="T3" fmla="*/ 33 h 82"/>
                <a:gd name="T4" fmla="*/ 7 w 58"/>
                <a:gd name="T5" fmla="*/ 55 h 82"/>
                <a:gd name="T6" fmla="*/ 28 w 58"/>
                <a:gd name="T7" fmla="*/ 75 h 82"/>
                <a:gd name="T8" fmla="*/ 58 w 58"/>
                <a:gd name="T9" fmla="*/ 82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2">
                  <a:moveTo>
                    <a:pt x="40" y="0"/>
                  </a:moveTo>
                  <a:cubicBezTo>
                    <a:pt x="34" y="5"/>
                    <a:pt x="10" y="24"/>
                    <a:pt x="5" y="33"/>
                  </a:cubicBezTo>
                  <a:cubicBezTo>
                    <a:pt x="0" y="42"/>
                    <a:pt x="3" y="48"/>
                    <a:pt x="7" y="55"/>
                  </a:cubicBezTo>
                  <a:cubicBezTo>
                    <a:pt x="11" y="62"/>
                    <a:pt x="20" y="71"/>
                    <a:pt x="28" y="75"/>
                  </a:cubicBezTo>
                  <a:cubicBezTo>
                    <a:pt x="36" y="79"/>
                    <a:pt x="52" y="81"/>
                    <a:pt x="58" y="8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2" name="Freeform 256"/>
            <p:cNvSpPr>
              <a:spLocks/>
            </p:cNvSpPr>
            <p:nvPr/>
          </p:nvSpPr>
          <p:spPr bwMode="auto">
            <a:xfrm>
              <a:off x="3479" y="3706"/>
              <a:ext cx="73" cy="113"/>
            </a:xfrm>
            <a:custGeom>
              <a:avLst/>
              <a:gdLst>
                <a:gd name="T0" fmla="*/ 46 w 73"/>
                <a:gd name="T1" fmla="*/ 0 h 113"/>
                <a:gd name="T2" fmla="*/ 11 w 73"/>
                <a:gd name="T3" fmla="*/ 33 h 113"/>
                <a:gd name="T4" fmla="*/ 3 w 73"/>
                <a:gd name="T5" fmla="*/ 67 h 113"/>
                <a:gd name="T6" fmla="*/ 27 w 73"/>
                <a:gd name="T7" fmla="*/ 95 h 113"/>
                <a:gd name="T8" fmla="*/ 73 w 73"/>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13">
                  <a:moveTo>
                    <a:pt x="46" y="0"/>
                  </a:moveTo>
                  <a:cubicBezTo>
                    <a:pt x="40" y="5"/>
                    <a:pt x="18" y="22"/>
                    <a:pt x="11" y="33"/>
                  </a:cubicBezTo>
                  <a:cubicBezTo>
                    <a:pt x="4" y="44"/>
                    <a:pt x="0" y="57"/>
                    <a:pt x="3" y="67"/>
                  </a:cubicBezTo>
                  <a:cubicBezTo>
                    <a:pt x="6" y="77"/>
                    <a:pt x="15" y="87"/>
                    <a:pt x="27" y="95"/>
                  </a:cubicBezTo>
                  <a:cubicBezTo>
                    <a:pt x="39" y="103"/>
                    <a:pt x="64" y="109"/>
                    <a:pt x="73" y="113"/>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3" name="Freeform 257"/>
            <p:cNvSpPr>
              <a:spLocks/>
            </p:cNvSpPr>
            <p:nvPr/>
          </p:nvSpPr>
          <p:spPr bwMode="auto">
            <a:xfrm flipH="1" flipV="1">
              <a:off x="3607" y="3723"/>
              <a:ext cx="41" cy="48"/>
            </a:xfrm>
            <a:custGeom>
              <a:avLst/>
              <a:gdLst>
                <a:gd name="T0" fmla="*/ 35 w 41"/>
                <a:gd name="T1" fmla="*/ 0 h 48"/>
                <a:gd name="T2" fmla="*/ 4 w 41"/>
                <a:gd name="T3" fmla="*/ 23 h 48"/>
                <a:gd name="T4" fmla="*/ 8 w 41"/>
                <a:gd name="T5" fmla="*/ 39 h 48"/>
                <a:gd name="T6" fmla="*/ 41 w 41"/>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48">
                  <a:moveTo>
                    <a:pt x="35" y="0"/>
                  </a:moveTo>
                  <a:cubicBezTo>
                    <a:pt x="20" y="8"/>
                    <a:pt x="8" y="16"/>
                    <a:pt x="4" y="23"/>
                  </a:cubicBezTo>
                  <a:cubicBezTo>
                    <a:pt x="0" y="30"/>
                    <a:pt x="2" y="35"/>
                    <a:pt x="8" y="39"/>
                  </a:cubicBezTo>
                  <a:cubicBezTo>
                    <a:pt x="14" y="43"/>
                    <a:pt x="34" y="46"/>
                    <a:pt x="41" y="4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4" name="Freeform 258"/>
            <p:cNvSpPr>
              <a:spLocks/>
            </p:cNvSpPr>
            <p:nvPr/>
          </p:nvSpPr>
          <p:spPr bwMode="auto">
            <a:xfrm flipH="1" flipV="1">
              <a:off x="3624" y="3707"/>
              <a:ext cx="58" cy="82"/>
            </a:xfrm>
            <a:custGeom>
              <a:avLst/>
              <a:gdLst>
                <a:gd name="T0" fmla="*/ 40 w 58"/>
                <a:gd name="T1" fmla="*/ 0 h 82"/>
                <a:gd name="T2" fmla="*/ 5 w 58"/>
                <a:gd name="T3" fmla="*/ 33 h 82"/>
                <a:gd name="T4" fmla="*/ 7 w 58"/>
                <a:gd name="T5" fmla="*/ 55 h 82"/>
                <a:gd name="T6" fmla="*/ 28 w 58"/>
                <a:gd name="T7" fmla="*/ 75 h 82"/>
                <a:gd name="T8" fmla="*/ 58 w 58"/>
                <a:gd name="T9" fmla="*/ 82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2">
                  <a:moveTo>
                    <a:pt x="40" y="0"/>
                  </a:moveTo>
                  <a:cubicBezTo>
                    <a:pt x="34" y="5"/>
                    <a:pt x="10" y="24"/>
                    <a:pt x="5" y="33"/>
                  </a:cubicBezTo>
                  <a:cubicBezTo>
                    <a:pt x="0" y="42"/>
                    <a:pt x="3" y="48"/>
                    <a:pt x="7" y="55"/>
                  </a:cubicBezTo>
                  <a:cubicBezTo>
                    <a:pt x="11" y="62"/>
                    <a:pt x="20" y="71"/>
                    <a:pt x="28" y="75"/>
                  </a:cubicBezTo>
                  <a:cubicBezTo>
                    <a:pt x="36" y="79"/>
                    <a:pt x="52" y="81"/>
                    <a:pt x="58" y="8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45" name="Freeform 259"/>
            <p:cNvSpPr>
              <a:spLocks/>
            </p:cNvSpPr>
            <p:nvPr/>
          </p:nvSpPr>
          <p:spPr bwMode="auto">
            <a:xfrm flipH="1" flipV="1">
              <a:off x="3638" y="3685"/>
              <a:ext cx="73" cy="113"/>
            </a:xfrm>
            <a:custGeom>
              <a:avLst/>
              <a:gdLst>
                <a:gd name="T0" fmla="*/ 46 w 73"/>
                <a:gd name="T1" fmla="*/ 0 h 113"/>
                <a:gd name="T2" fmla="*/ 11 w 73"/>
                <a:gd name="T3" fmla="*/ 33 h 113"/>
                <a:gd name="T4" fmla="*/ 3 w 73"/>
                <a:gd name="T5" fmla="*/ 67 h 113"/>
                <a:gd name="T6" fmla="*/ 27 w 73"/>
                <a:gd name="T7" fmla="*/ 95 h 113"/>
                <a:gd name="T8" fmla="*/ 73 w 73"/>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13">
                  <a:moveTo>
                    <a:pt x="46" y="0"/>
                  </a:moveTo>
                  <a:cubicBezTo>
                    <a:pt x="40" y="5"/>
                    <a:pt x="18" y="22"/>
                    <a:pt x="11" y="33"/>
                  </a:cubicBezTo>
                  <a:cubicBezTo>
                    <a:pt x="4" y="44"/>
                    <a:pt x="0" y="57"/>
                    <a:pt x="3" y="67"/>
                  </a:cubicBezTo>
                  <a:cubicBezTo>
                    <a:pt x="6" y="77"/>
                    <a:pt x="15" y="87"/>
                    <a:pt x="27" y="95"/>
                  </a:cubicBezTo>
                  <a:cubicBezTo>
                    <a:pt x="39" y="103"/>
                    <a:pt x="64" y="109"/>
                    <a:pt x="73" y="113"/>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30" name="Group 261"/>
          <p:cNvGrpSpPr>
            <a:grpSpLocks/>
          </p:cNvGrpSpPr>
          <p:nvPr/>
        </p:nvGrpSpPr>
        <p:grpSpPr bwMode="auto">
          <a:xfrm>
            <a:off x="6399213" y="5268913"/>
            <a:ext cx="368300" cy="212725"/>
            <a:chOff x="3479" y="3685"/>
            <a:chExt cx="232" cy="134"/>
          </a:xfrm>
        </p:grpSpPr>
        <p:sp>
          <p:nvSpPr>
            <p:cNvPr id="92234" name="Freeform 262"/>
            <p:cNvSpPr>
              <a:spLocks/>
            </p:cNvSpPr>
            <p:nvPr/>
          </p:nvSpPr>
          <p:spPr bwMode="auto">
            <a:xfrm>
              <a:off x="3550" y="3732"/>
              <a:ext cx="41" cy="48"/>
            </a:xfrm>
            <a:custGeom>
              <a:avLst/>
              <a:gdLst>
                <a:gd name="T0" fmla="*/ 35 w 41"/>
                <a:gd name="T1" fmla="*/ 0 h 48"/>
                <a:gd name="T2" fmla="*/ 4 w 41"/>
                <a:gd name="T3" fmla="*/ 23 h 48"/>
                <a:gd name="T4" fmla="*/ 8 w 41"/>
                <a:gd name="T5" fmla="*/ 39 h 48"/>
                <a:gd name="T6" fmla="*/ 41 w 41"/>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48">
                  <a:moveTo>
                    <a:pt x="35" y="0"/>
                  </a:moveTo>
                  <a:cubicBezTo>
                    <a:pt x="20" y="8"/>
                    <a:pt x="8" y="16"/>
                    <a:pt x="4" y="23"/>
                  </a:cubicBezTo>
                  <a:cubicBezTo>
                    <a:pt x="0" y="30"/>
                    <a:pt x="2" y="35"/>
                    <a:pt x="8" y="39"/>
                  </a:cubicBezTo>
                  <a:cubicBezTo>
                    <a:pt x="14" y="43"/>
                    <a:pt x="34" y="46"/>
                    <a:pt x="41" y="4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5" name="Freeform 263"/>
            <p:cNvSpPr>
              <a:spLocks/>
            </p:cNvSpPr>
            <p:nvPr/>
          </p:nvSpPr>
          <p:spPr bwMode="auto">
            <a:xfrm>
              <a:off x="3514" y="3716"/>
              <a:ext cx="58" cy="82"/>
            </a:xfrm>
            <a:custGeom>
              <a:avLst/>
              <a:gdLst>
                <a:gd name="T0" fmla="*/ 40 w 58"/>
                <a:gd name="T1" fmla="*/ 0 h 82"/>
                <a:gd name="T2" fmla="*/ 5 w 58"/>
                <a:gd name="T3" fmla="*/ 33 h 82"/>
                <a:gd name="T4" fmla="*/ 7 w 58"/>
                <a:gd name="T5" fmla="*/ 55 h 82"/>
                <a:gd name="T6" fmla="*/ 28 w 58"/>
                <a:gd name="T7" fmla="*/ 75 h 82"/>
                <a:gd name="T8" fmla="*/ 58 w 58"/>
                <a:gd name="T9" fmla="*/ 82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2">
                  <a:moveTo>
                    <a:pt x="40" y="0"/>
                  </a:moveTo>
                  <a:cubicBezTo>
                    <a:pt x="34" y="5"/>
                    <a:pt x="10" y="24"/>
                    <a:pt x="5" y="33"/>
                  </a:cubicBezTo>
                  <a:cubicBezTo>
                    <a:pt x="0" y="42"/>
                    <a:pt x="3" y="48"/>
                    <a:pt x="7" y="55"/>
                  </a:cubicBezTo>
                  <a:cubicBezTo>
                    <a:pt x="11" y="62"/>
                    <a:pt x="20" y="71"/>
                    <a:pt x="28" y="75"/>
                  </a:cubicBezTo>
                  <a:cubicBezTo>
                    <a:pt x="36" y="79"/>
                    <a:pt x="52" y="81"/>
                    <a:pt x="58" y="8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6" name="Freeform 264"/>
            <p:cNvSpPr>
              <a:spLocks/>
            </p:cNvSpPr>
            <p:nvPr/>
          </p:nvSpPr>
          <p:spPr bwMode="auto">
            <a:xfrm>
              <a:off x="3479" y="3706"/>
              <a:ext cx="73" cy="113"/>
            </a:xfrm>
            <a:custGeom>
              <a:avLst/>
              <a:gdLst>
                <a:gd name="T0" fmla="*/ 46 w 73"/>
                <a:gd name="T1" fmla="*/ 0 h 113"/>
                <a:gd name="T2" fmla="*/ 11 w 73"/>
                <a:gd name="T3" fmla="*/ 33 h 113"/>
                <a:gd name="T4" fmla="*/ 3 w 73"/>
                <a:gd name="T5" fmla="*/ 67 h 113"/>
                <a:gd name="T6" fmla="*/ 27 w 73"/>
                <a:gd name="T7" fmla="*/ 95 h 113"/>
                <a:gd name="T8" fmla="*/ 73 w 73"/>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13">
                  <a:moveTo>
                    <a:pt x="46" y="0"/>
                  </a:moveTo>
                  <a:cubicBezTo>
                    <a:pt x="40" y="5"/>
                    <a:pt x="18" y="22"/>
                    <a:pt x="11" y="33"/>
                  </a:cubicBezTo>
                  <a:cubicBezTo>
                    <a:pt x="4" y="44"/>
                    <a:pt x="0" y="57"/>
                    <a:pt x="3" y="67"/>
                  </a:cubicBezTo>
                  <a:cubicBezTo>
                    <a:pt x="6" y="77"/>
                    <a:pt x="15" y="87"/>
                    <a:pt x="27" y="95"/>
                  </a:cubicBezTo>
                  <a:cubicBezTo>
                    <a:pt x="39" y="103"/>
                    <a:pt x="64" y="109"/>
                    <a:pt x="73" y="113"/>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7" name="Freeform 265"/>
            <p:cNvSpPr>
              <a:spLocks/>
            </p:cNvSpPr>
            <p:nvPr/>
          </p:nvSpPr>
          <p:spPr bwMode="auto">
            <a:xfrm flipH="1" flipV="1">
              <a:off x="3607" y="3723"/>
              <a:ext cx="41" cy="48"/>
            </a:xfrm>
            <a:custGeom>
              <a:avLst/>
              <a:gdLst>
                <a:gd name="T0" fmla="*/ 35 w 41"/>
                <a:gd name="T1" fmla="*/ 0 h 48"/>
                <a:gd name="T2" fmla="*/ 4 w 41"/>
                <a:gd name="T3" fmla="*/ 23 h 48"/>
                <a:gd name="T4" fmla="*/ 8 w 41"/>
                <a:gd name="T5" fmla="*/ 39 h 48"/>
                <a:gd name="T6" fmla="*/ 41 w 41"/>
                <a:gd name="T7" fmla="*/ 48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48">
                  <a:moveTo>
                    <a:pt x="35" y="0"/>
                  </a:moveTo>
                  <a:cubicBezTo>
                    <a:pt x="20" y="8"/>
                    <a:pt x="8" y="16"/>
                    <a:pt x="4" y="23"/>
                  </a:cubicBezTo>
                  <a:cubicBezTo>
                    <a:pt x="0" y="30"/>
                    <a:pt x="2" y="35"/>
                    <a:pt x="8" y="39"/>
                  </a:cubicBezTo>
                  <a:cubicBezTo>
                    <a:pt x="14" y="43"/>
                    <a:pt x="34" y="46"/>
                    <a:pt x="41" y="48"/>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8" name="Freeform 266"/>
            <p:cNvSpPr>
              <a:spLocks/>
            </p:cNvSpPr>
            <p:nvPr/>
          </p:nvSpPr>
          <p:spPr bwMode="auto">
            <a:xfrm flipH="1" flipV="1">
              <a:off x="3624" y="3707"/>
              <a:ext cx="58" cy="82"/>
            </a:xfrm>
            <a:custGeom>
              <a:avLst/>
              <a:gdLst>
                <a:gd name="T0" fmla="*/ 40 w 58"/>
                <a:gd name="T1" fmla="*/ 0 h 82"/>
                <a:gd name="T2" fmla="*/ 5 w 58"/>
                <a:gd name="T3" fmla="*/ 33 h 82"/>
                <a:gd name="T4" fmla="*/ 7 w 58"/>
                <a:gd name="T5" fmla="*/ 55 h 82"/>
                <a:gd name="T6" fmla="*/ 28 w 58"/>
                <a:gd name="T7" fmla="*/ 75 h 82"/>
                <a:gd name="T8" fmla="*/ 58 w 58"/>
                <a:gd name="T9" fmla="*/ 82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82">
                  <a:moveTo>
                    <a:pt x="40" y="0"/>
                  </a:moveTo>
                  <a:cubicBezTo>
                    <a:pt x="34" y="5"/>
                    <a:pt x="10" y="24"/>
                    <a:pt x="5" y="33"/>
                  </a:cubicBezTo>
                  <a:cubicBezTo>
                    <a:pt x="0" y="42"/>
                    <a:pt x="3" y="48"/>
                    <a:pt x="7" y="55"/>
                  </a:cubicBezTo>
                  <a:cubicBezTo>
                    <a:pt x="11" y="62"/>
                    <a:pt x="20" y="71"/>
                    <a:pt x="28" y="75"/>
                  </a:cubicBezTo>
                  <a:cubicBezTo>
                    <a:pt x="36" y="79"/>
                    <a:pt x="52" y="81"/>
                    <a:pt x="58" y="82"/>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39" name="Freeform 267"/>
            <p:cNvSpPr>
              <a:spLocks/>
            </p:cNvSpPr>
            <p:nvPr/>
          </p:nvSpPr>
          <p:spPr bwMode="auto">
            <a:xfrm flipH="1" flipV="1">
              <a:off x="3638" y="3685"/>
              <a:ext cx="73" cy="113"/>
            </a:xfrm>
            <a:custGeom>
              <a:avLst/>
              <a:gdLst>
                <a:gd name="T0" fmla="*/ 46 w 73"/>
                <a:gd name="T1" fmla="*/ 0 h 113"/>
                <a:gd name="T2" fmla="*/ 11 w 73"/>
                <a:gd name="T3" fmla="*/ 33 h 113"/>
                <a:gd name="T4" fmla="*/ 3 w 73"/>
                <a:gd name="T5" fmla="*/ 67 h 113"/>
                <a:gd name="T6" fmla="*/ 27 w 73"/>
                <a:gd name="T7" fmla="*/ 95 h 113"/>
                <a:gd name="T8" fmla="*/ 73 w 73"/>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113">
                  <a:moveTo>
                    <a:pt x="46" y="0"/>
                  </a:moveTo>
                  <a:cubicBezTo>
                    <a:pt x="40" y="5"/>
                    <a:pt x="18" y="22"/>
                    <a:pt x="11" y="33"/>
                  </a:cubicBezTo>
                  <a:cubicBezTo>
                    <a:pt x="4" y="44"/>
                    <a:pt x="0" y="57"/>
                    <a:pt x="3" y="67"/>
                  </a:cubicBezTo>
                  <a:cubicBezTo>
                    <a:pt x="6" y="77"/>
                    <a:pt x="15" y="87"/>
                    <a:pt x="27" y="95"/>
                  </a:cubicBezTo>
                  <a:cubicBezTo>
                    <a:pt x="39" y="103"/>
                    <a:pt x="64" y="109"/>
                    <a:pt x="73" y="113"/>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800" name="AutoShape 272"/>
          <p:cNvSpPr>
            <a:spLocks noChangeArrowheads="1"/>
          </p:cNvSpPr>
          <p:nvPr/>
        </p:nvSpPr>
        <p:spPr bwMode="auto">
          <a:xfrm>
            <a:off x="6996113" y="696913"/>
            <a:ext cx="1854200" cy="728662"/>
          </a:xfrm>
          <a:prstGeom prst="wedgeRoundRectCallout">
            <a:avLst>
              <a:gd name="adj1" fmla="val -84505"/>
              <a:gd name="adj2" fmla="val 16481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rgbClr val="FF0000"/>
                </a:solidFill>
                <a:latin typeface="Times New Roman" panose="02020603050405020304" pitchFamily="18" charset="0"/>
                <a:ea typeface="华文中宋" panose="02010600040101010101" pitchFamily="2" charset="-122"/>
              </a:rPr>
              <a:t>边缘路由器</a:t>
            </a:r>
          </a:p>
        </p:txBody>
      </p:sp>
      <p:sp>
        <p:nvSpPr>
          <p:cNvPr id="22801" name="Rectangle 273"/>
          <p:cNvSpPr>
            <a:spLocks noChangeArrowheads="1"/>
          </p:cNvSpPr>
          <p:nvPr/>
        </p:nvSpPr>
        <p:spPr bwMode="auto">
          <a:xfrm>
            <a:off x="492125" y="5859463"/>
            <a:ext cx="6438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en-US" altLang="zh-CN" sz="2400" b="1">
                <a:solidFill>
                  <a:srgbClr val="008000"/>
                </a:solidFill>
                <a:latin typeface="Times New Roman" panose="02020603050405020304" pitchFamily="18" charset="0"/>
                <a:ea typeface="华文中宋" panose="02010600040101010101" pitchFamily="2" charset="-122"/>
                <a:hlinkClick r:id="" action="ppaction://customshow?id=35&amp;return=true"/>
              </a:rPr>
              <a:t>1.4.1  </a:t>
            </a:r>
            <a:r>
              <a:rPr lang="zh-CN" altLang="en-US" sz="2400" b="1">
                <a:solidFill>
                  <a:srgbClr val="008000"/>
                </a:solidFill>
                <a:latin typeface="Times New Roman" panose="02020603050405020304" pitchFamily="18" charset="0"/>
                <a:ea typeface="华文中宋" panose="02010600040101010101" pitchFamily="2" charset="-122"/>
                <a:hlinkClick r:id="" action="ppaction://customshow?id=35&amp;return=true"/>
              </a:rPr>
              <a:t>网络接入</a:t>
            </a:r>
            <a:r>
              <a:rPr lang="zh-CN" altLang="en-US" sz="2400" b="1">
                <a:solidFill>
                  <a:srgbClr val="008000"/>
                </a:solidFill>
                <a:latin typeface="Times New Roman" panose="02020603050405020304" pitchFamily="18" charset="0"/>
                <a:ea typeface="华文中宋" panose="02010600040101010101" pitchFamily="2" charset="-122"/>
              </a:rPr>
              <a:t>                   </a:t>
            </a:r>
            <a:r>
              <a:rPr lang="en-US" altLang="zh-CN" sz="2400" b="1">
                <a:solidFill>
                  <a:srgbClr val="008000"/>
                </a:solidFill>
                <a:latin typeface="Times New Roman" panose="02020603050405020304" pitchFamily="18" charset="0"/>
                <a:ea typeface="华文中宋" panose="02010600040101010101" pitchFamily="2" charset="-122"/>
                <a:hlinkClick r:id="" action="ppaction://customshow?id=36&amp;return=true"/>
              </a:rPr>
              <a:t>1.4.2    </a:t>
            </a:r>
            <a:r>
              <a:rPr lang="zh-CN" altLang="en-US" sz="2400" b="1">
                <a:solidFill>
                  <a:srgbClr val="008000"/>
                </a:solidFill>
                <a:latin typeface="Times New Roman" panose="02020603050405020304" pitchFamily="18" charset="0"/>
                <a:ea typeface="华文中宋" panose="02010600040101010101" pitchFamily="2" charset="-122"/>
                <a:hlinkClick r:id="" action="ppaction://customshow?id=36&amp;return=true"/>
              </a:rPr>
              <a:t>物理媒体</a:t>
            </a:r>
            <a:endParaRPr lang="zh-CN" altLang="en-US" sz="2400" b="1">
              <a:solidFill>
                <a:srgbClr val="008000"/>
              </a:solidFill>
              <a:latin typeface="Times New Roman" panose="02020603050405020304" pitchFamily="18" charset="0"/>
              <a:ea typeface="华文中宋" panose="02010600040101010101" pitchFamily="2" charset="-122"/>
            </a:endParaRPr>
          </a:p>
        </p:txBody>
      </p:sp>
      <p:sp>
        <p:nvSpPr>
          <p:cNvPr id="22802" name="AutoShape 274"/>
          <p:cNvSpPr>
            <a:spLocks noChangeArrowheads="1"/>
          </p:cNvSpPr>
          <p:nvPr/>
        </p:nvSpPr>
        <p:spPr bwMode="auto">
          <a:xfrm>
            <a:off x="5373688" y="642938"/>
            <a:ext cx="1293812" cy="509587"/>
          </a:xfrm>
          <a:prstGeom prst="wedgeRoundRectCallout">
            <a:avLst>
              <a:gd name="adj1" fmla="val -21903"/>
              <a:gd name="adj2" fmla="val 247194"/>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zh-CN" sz="2400" b="1">
                <a:solidFill>
                  <a:srgbClr val="FF0000"/>
                </a:solidFill>
                <a:latin typeface="Times New Roman" panose="02020603050405020304" pitchFamily="18" charset="0"/>
                <a:ea typeface="华文中宋" panose="02010600040101010101" pitchFamily="2" charset="-122"/>
              </a:rPr>
              <a:t>接入网</a:t>
            </a:r>
            <a:endParaRPr lang="zh-CN" altLang="en-US" sz="2400" b="1">
              <a:solidFill>
                <a:srgbClr val="FF0000"/>
              </a:solidFill>
              <a:latin typeface="Times New Roman" panose="02020603050405020304" pitchFamily="18" charset="0"/>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down)">
                                      <p:cBhvr>
                                        <p:cTn id="7" dur="500"/>
                                        <p:tgtEl>
                                          <p:spTgt spid="2253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2531">
                                            <p:txEl>
                                              <p:pRg st="1" end="1"/>
                                            </p:txEl>
                                          </p:spTgt>
                                        </p:tgtEl>
                                        <p:attrNameLst>
                                          <p:attrName>style.visibility</p:attrName>
                                        </p:attrNameLst>
                                      </p:cBhvr>
                                      <p:to>
                                        <p:strVal val="visible"/>
                                      </p:to>
                                    </p:set>
                                    <p:animEffect transition="in" filter="wipe(down)">
                                      <p:cBhvr>
                                        <p:cTn id="10" dur="500"/>
                                        <p:tgtEl>
                                          <p:spTgt spid="22531">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2531">
                                            <p:txEl>
                                              <p:pRg st="2" end="2"/>
                                            </p:txEl>
                                          </p:spTgt>
                                        </p:tgtEl>
                                        <p:attrNameLst>
                                          <p:attrName>style.visibility</p:attrName>
                                        </p:attrNameLst>
                                      </p:cBhvr>
                                      <p:to>
                                        <p:strVal val="visible"/>
                                      </p:to>
                                    </p:set>
                                    <p:animEffect transition="in" filter="wipe(down)">
                                      <p:cBhvr>
                                        <p:cTn id="13" dur="500"/>
                                        <p:tgtEl>
                                          <p:spTgt spid="2253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802"/>
                                        </p:tgtEl>
                                        <p:attrNameLst>
                                          <p:attrName>style.visibility</p:attrName>
                                        </p:attrNameLst>
                                      </p:cBhvr>
                                      <p:to>
                                        <p:strVal val="visible"/>
                                      </p:to>
                                    </p:set>
                                    <p:animEffect transition="in" filter="wipe(down)">
                                      <p:cBhvr>
                                        <p:cTn id="18" dur="500"/>
                                        <p:tgtEl>
                                          <p:spTgt spid="2280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22531">
                                            <p:txEl>
                                              <p:pRg st="3" end="3"/>
                                            </p:txEl>
                                          </p:spTgt>
                                        </p:tgtEl>
                                        <p:attrNameLst>
                                          <p:attrName>style.visibility</p:attrName>
                                        </p:attrNameLst>
                                      </p:cBhvr>
                                      <p:to>
                                        <p:strVal val="visible"/>
                                      </p:to>
                                    </p:set>
                                    <p:animEffect transition="in" filter="wipe(down)">
                                      <p:cBhvr>
                                        <p:cTn id="23" dur="500"/>
                                        <p:tgtEl>
                                          <p:spTgt spid="22531">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22531">
                                            <p:txEl>
                                              <p:pRg st="4" end="4"/>
                                            </p:txEl>
                                          </p:spTgt>
                                        </p:tgtEl>
                                        <p:attrNameLst>
                                          <p:attrName>style.visibility</p:attrName>
                                        </p:attrNameLst>
                                      </p:cBhvr>
                                      <p:to>
                                        <p:strVal val="visible"/>
                                      </p:to>
                                    </p:set>
                                    <p:animEffect transition="in" filter="wipe(down)">
                                      <p:cBhvr>
                                        <p:cTn id="26" dur="500"/>
                                        <p:tgtEl>
                                          <p:spTgt spid="22531">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2800"/>
                                        </p:tgtEl>
                                        <p:attrNameLst>
                                          <p:attrName>style.visibility</p:attrName>
                                        </p:attrNameLst>
                                      </p:cBhvr>
                                      <p:to>
                                        <p:strVal val="visible"/>
                                      </p:to>
                                    </p:set>
                                    <p:animEffect transition="in" filter="wipe(down)">
                                      <p:cBhvr>
                                        <p:cTn id="31" dur="500"/>
                                        <p:tgtEl>
                                          <p:spTgt spid="2280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2801"/>
                                        </p:tgtEl>
                                        <p:attrNameLst>
                                          <p:attrName>style.visibility</p:attrName>
                                        </p:attrNameLst>
                                      </p:cBhvr>
                                      <p:to>
                                        <p:strVal val="visible"/>
                                      </p:to>
                                    </p:set>
                                    <p:animEffect transition="in" filter="dissolve">
                                      <p:cBhvr>
                                        <p:cTn id="36" dur="500"/>
                                        <p:tgtEl>
                                          <p:spTgt spid="22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00" grpId="0" animBg="1"/>
      <p:bldP spid="22801" grpId="0"/>
      <p:bldP spid="2280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78C0F396-A690-4B4B-B0BF-80882A933C54}" type="slidenum">
              <a:rPr lang="en-US" altLang="zh-CN" sz="1400" smtClean="0"/>
              <a:pPr>
                <a:spcBef>
                  <a:spcPct val="0"/>
                </a:spcBef>
                <a:buClrTx/>
                <a:buSzTx/>
                <a:buFontTx/>
                <a:buNone/>
              </a:pPr>
              <a:t>87</a:t>
            </a:fld>
            <a:endParaRPr lang="en-US" altLang="zh-CN" sz="1400" smtClean="0"/>
          </a:p>
        </p:txBody>
      </p:sp>
      <p:sp>
        <p:nvSpPr>
          <p:cNvPr id="272386"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1.4.1  </a:t>
            </a:r>
            <a:r>
              <a:rPr lang="zh-CN" altLang="en-US">
                <a:solidFill>
                  <a:srgbClr val="008000"/>
                </a:solidFill>
              </a:rPr>
              <a:t>网络接入</a:t>
            </a:r>
            <a:r>
              <a:rPr lang="zh-CN" altLang="en-US"/>
              <a:t> </a:t>
            </a:r>
          </a:p>
        </p:txBody>
      </p:sp>
      <p:sp>
        <p:nvSpPr>
          <p:cNvPr id="272387" name="Rectangle 3"/>
          <p:cNvSpPr>
            <a:spLocks noGrp="1" noChangeArrowheads="1"/>
          </p:cNvSpPr>
          <p:nvPr>
            <p:ph type="body" idx="1"/>
          </p:nvPr>
        </p:nvSpPr>
        <p:spPr>
          <a:xfrm>
            <a:off x="533400" y="1597025"/>
            <a:ext cx="7772400" cy="4014788"/>
          </a:xfrm>
        </p:spPr>
        <p:txBody>
          <a:bodyPr/>
          <a:lstStyle/>
          <a:p>
            <a:pPr eaLnBrk="1">
              <a:lnSpc>
                <a:spcPct val="120000"/>
              </a:lnSpc>
              <a:buClr>
                <a:schemeClr val="bg2"/>
              </a:buClr>
            </a:pPr>
            <a:r>
              <a:rPr lang="zh-CN" altLang="en-US" b="1" smtClean="0">
                <a:solidFill>
                  <a:schemeClr val="accent2"/>
                </a:solidFill>
                <a:latin typeface="楷体_GB2312" pitchFamily="49" charset="-122"/>
                <a:ea typeface="楷体_GB2312" pitchFamily="49" charset="-122"/>
              </a:rPr>
              <a:t>解决的问题</a:t>
            </a:r>
            <a:r>
              <a:rPr lang="en-US" altLang="zh-CN" b="1" smtClean="0">
                <a:solidFill>
                  <a:schemeClr val="accent2"/>
                </a:solidFill>
                <a:latin typeface="楷体_GB2312" pitchFamily="49" charset="-122"/>
                <a:ea typeface="楷体_GB2312" pitchFamily="49" charset="-122"/>
              </a:rPr>
              <a:t>:</a:t>
            </a:r>
            <a:r>
              <a:rPr lang="en-US" altLang="zh-CN" b="1" smtClean="0">
                <a:solidFill>
                  <a:srgbClr val="FF0000"/>
                </a:solidFill>
                <a:latin typeface="华文中宋" panose="02010600040101010101" pitchFamily="2" charset="-122"/>
                <a:ea typeface="华文中宋" panose="02010600040101010101" pitchFamily="2" charset="-122"/>
              </a:rPr>
              <a:t> </a:t>
            </a:r>
            <a:r>
              <a:rPr lang="zh-CN" altLang="en-US" b="1" smtClean="0">
                <a:solidFill>
                  <a:srgbClr val="FF0000"/>
                </a:solidFill>
                <a:latin typeface="华文中宋" panose="02010600040101010101" pitchFamily="2" charset="-122"/>
                <a:ea typeface="华文中宋" panose="02010600040101010101" pitchFamily="2" charset="-122"/>
              </a:rPr>
              <a:t>端系统怎样连接到边缘路由器？</a:t>
            </a:r>
          </a:p>
          <a:p>
            <a:pPr eaLnBrk="1">
              <a:lnSpc>
                <a:spcPct val="120000"/>
              </a:lnSpc>
              <a:buClr>
                <a:schemeClr val="bg2"/>
              </a:buClr>
            </a:pPr>
            <a:r>
              <a:rPr lang="zh-CN" altLang="en-US" b="1" smtClean="0">
                <a:solidFill>
                  <a:schemeClr val="accent2"/>
                </a:solidFill>
                <a:latin typeface="楷体_GB2312" pitchFamily="49" charset="-122"/>
                <a:ea typeface="楷体_GB2312" pitchFamily="49" charset="-122"/>
              </a:rPr>
              <a:t>接入方式：</a:t>
            </a:r>
          </a:p>
          <a:p>
            <a:pPr eaLnBrk="1">
              <a:lnSpc>
                <a:spcPct val="120000"/>
              </a:lnSpc>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hlinkClick r:id="" action="ppaction://customshow?id=21&amp;return=true"/>
              </a:rPr>
              <a:t>住宅接入</a:t>
            </a:r>
            <a:r>
              <a:rPr lang="zh-CN" altLang="en-US" b="1" smtClean="0">
                <a:latin typeface="华文中宋" panose="02010600040101010101" pitchFamily="2" charset="-122"/>
                <a:ea typeface="华文中宋" panose="02010600040101010101" pitchFamily="2" charset="-122"/>
              </a:rPr>
              <a:t>（家庭用户 ）</a:t>
            </a:r>
            <a:endParaRPr lang="en-US" altLang="zh-CN" b="1" smtClean="0">
              <a:latin typeface="华文中宋" panose="02010600040101010101" pitchFamily="2" charset="-122"/>
              <a:ea typeface="华文中宋" panose="02010600040101010101" pitchFamily="2" charset="-122"/>
            </a:endParaRPr>
          </a:p>
          <a:p>
            <a:pPr eaLnBrk="1">
              <a:lnSpc>
                <a:spcPct val="120000"/>
              </a:lnSpc>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hlinkClick r:id="" action="ppaction://customshow?id=23&amp;return=true"/>
              </a:rPr>
              <a:t>公司接入</a:t>
            </a:r>
            <a:r>
              <a:rPr lang="zh-CN" altLang="en-US" b="1" smtClean="0">
                <a:latin typeface="华文中宋" panose="02010600040101010101" pitchFamily="2" charset="-122"/>
                <a:ea typeface="华文中宋" panose="02010600040101010101" pitchFamily="2" charset="-122"/>
              </a:rPr>
              <a:t>  </a:t>
            </a:r>
            <a:r>
              <a:rPr lang="en-US" altLang="zh-CN" b="1" smtClean="0">
                <a:latin typeface="华文中宋" panose="02010600040101010101" pitchFamily="2" charset="-122"/>
                <a:ea typeface="华文中宋" panose="02010600040101010101" pitchFamily="2" charset="-122"/>
              </a:rPr>
              <a:t>(</a:t>
            </a:r>
            <a:r>
              <a:rPr lang="zh-CN" altLang="en-US" b="1" smtClean="0">
                <a:latin typeface="华文中宋" panose="02010600040101010101" pitchFamily="2" charset="-122"/>
                <a:ea typeface="华文中宋" panose="02010600040101010101" pitchFamily="2" charset="-122"/>
              </a:rPr>
              <a:t>学校、单位</a:t>
            </a:r>
            <a:r>
              <a:rPr lang="en-US" altLang="zh-CN" b="1" smtClean="0">
                <a:latin typeface="华文中宋" panose="02010600040101010101" pitchFamily="2" charset="-122"/>
                <a:ea typeface="华文中宋" panose="02010600040101010101" pitchFamily="2" charset="-122"/>
              </a:rPr>
              <a:t>) </a:t>
            </a:r>
          </a:p>
          <a:p>
            <a:pPr eaLnBrk="1">
              <a:lnSpc>
                <a:spcPct val="120000"/>
              </a:lnSpc>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hlinkClick r:id="" action="ppaction://customshow?id=24&amp;return=true"/>
              </a:rPr>
              <a:t>无线接入</a:t>
            </a:r>
            <a:r>
              <a:rPr lang="zh-CN" altLang="en-US" b="1" smtClean="0">
                <a:latin typeface="华文中宋" panose="02010600040101010101" pitchFamily="2" charset="-122"/>
                <a:ea typeface="华文中宋" panose="02010600040101010101" pitchFamily="2" charset="-122"/>
              </a:rPr>
              <a:t>（移动设备）</a:t>
            </a:r>
            <a:endParaRPr lang="en-US" altLang="zh-CN" b="1" smtClean="0">
              <a:solidFill>
                <a:srgbClr val="FF0000"/>
              </a:solidFill>
              <a:latin typeface="华文中宋" panose="02010600040101010101" pitchFamily="2" charset="-122"/>
              <a:ea typeface="华文中宋" panose="02010600040101010101" pitchFamily="2" charset="-122"/>
            </a:endParaRPr>
          </a:p>
          <a:p>
            <a:pPr eaLnBrk="1">
              <a:buFont typeface="Wingdings" panose="05000000000000000000" pitchFamily="2" charset="2"/>
              <a:buChar char="ü"/>
            </a:pPr>
            <a:endParaRPr lang="zh-CN" altLang="en-US" b="1" smtClean="0">
              <a:latin typeface="华文中宋" panose="0201060004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2387">
                                            <p:txEl>
                                              <p:pRg st="1" end="1"/>
                                            </p:txEl>
                                          </p:spTgt>
                                        </p:tgtEl>
                                        <p:attrNameLst>
                                          <p:attrName>style.visibility</p:attrName>
                                        </p:attrNameLst>
                                      </p:cBhvr>
                                      <p:to>
                                        <p:strVal val="visible"/>
                                      </p:to>
                                    </p:set>
                                    <p:animEffect transition="in" filter="blinds(horizontal)">
                                      <p:cBhvr>
                                        <p:cTn id="7" dur="500"/>
                                        <p:tgtEl>
                                          <p:spTgt spid="27238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2387">
                                            <p:txEl>
                                              <p:pRg st="2" end="2"/>
                                            </p:txEl>
                                          </p:spTgt>
                                        </p:tgtEl>
                                        <p:attrNameLst>
                                          <p:attrName>style.visibility</p:attrName>
                                        </p:attrNameLst>
                                      </p:cBhvr>
                                      <p:to>
                                        <p:strVal val="visible"/>
                                      </p:to>
                                    </p:set>
                                    <p:animEffect transition="in" filter="blinds(horizontal)">
                                      <p:cBhvr>
                                        <p:cTn id="12" dur="500"/>
                                        <p:tgtEl>
                                          <p:spTgt spid="272387">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72387">
                                            <p:txEl>
                                              <p:pRg st="3" end="3"/>
                                            </p:txEl>
                                          </p:spTgt>
                                        </p:tgtEl>
                                        <p:attrNameLst>
                                          <p:attrName>style.visibility</p:attrName>
                                        </p:attrNameLst>
                                      </p:cBhvr>
                                      <p:to>
                                        <p:strVal val="visible"/>
                                      </p:to>
                                    </p:set>
                                    <p:animEffect transition="in" filter="blinds(horizontal)">
                                      <p:cBhvr>
                                        <p:cTn id="15" dur="500"/>
                                        <p:tgtEl>
                                          <p:spTgt spid="272387">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72387">
                                            <p:txEl>
                                              <p:pRg st="4" end="4"/>
                                            </p:txEl>
                                          </p:spTgt>
                                        </p:tgtEl>
                                        <p:attrNameLst>
                                          <p:attrName>style.visibility</p:attrName>
                                        </p:attrNameLst>
                                      </p:cBhvr>
                                      <p:to>
                                        <p:strVal val="visible"/>
                                      </p:to>
                                    </p:set>
                                    <p:animEffect transition="in" filter="blinds(horizontal)">
                                      <p:cBhvr>
                                        <p:cTn id="18" dur="500"/>
                                        <p:tgtEl>
                                          <p:spTgt spid="272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A213B335-DAF0-4DE5-ADD9-B785C09A3DD4}" type="slidenum">
              <a:rPr lang="en-US" altLang="zh-CN" sz="1400" smtClean="0"/>
              <a:pPr>
                <a:spcBef>
                  <a:spcPct val="0"/>
                </a:spcBef>
                <a:buClrTx/>
                <a:buSzTx/>
                <a:buFontTx/>
                <a:buNone/>
              </a:pPr>
              <a:t>88</a:t>
            </a:fld>
            <a:endParaRPr lang="en-US" altLang="zh-CN" sz="1400" smtClean="0"/>
          </a:p>
        </p:txBody>
      </p:sp>
      <p:sp>
        <p:nvSpPr>
          <p:cNvPr id="273410"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一、住宅接入</a:t>
            </a:r>
          </a:p>
        </p:txBody>
      </p:sp>
      <p:sp>
        <p:nvSpPr>
          <p:cNvPr id="273411" name="Rectangle 3"/>
          <p:cNvSpPr>
            <a:spLocks noGrp="1" noChangeArrowheads="1"/>
          </p:cNvSpPr>
          <p:nvPr>
            <p:ph type="body" idx="1"/>
          </p:nvPr>
        </p:nvSpPr>
        <p:spPr>
          <a:xfrm>
            <a:off x="533400" y="1489075"/>
            <a:ext cx="8397875" cy="4759325"/>
          </a:xfrm>
        </p:spPr>
        <p:txBody>
          <a:bodyPr/>
          <a:lstStyle/>
          <a:p>
            <a:pPr eaLnBrk="1">
              <a:lnSpc>
                <a:spcPct val="135000"/>
              </a:lnSpc>
              <a:spcBef>
                <a:spcPct val="35000"/>
              </a:spcBef>
              <a:buFont typeface="Wingdings" panose="05000000000000000000" pitchFamily="2" charset="2"/>
              <a:buNone/>
            </a:pPr>
            <a:r>
              <a:rPr lang="zh-CN" altLang="en-US" b="1" smtClean="0">
                <a:latin typeface="华文中宋" panose="02010600040101010101" pitchFamily="2" charset="-122"/>
                <a:ea typeface="华文中宋" panose="02010600040101010101" pitchFamily="2" charset="-122"/>
              </a:rPr>
              <a:t>    </a:t>
            </a:r>
            <a:r>
              <a:rPr lang="zh-CN" altLang="en-US" b="1" smtClean="0">
                <a:latin typeface="方正大标宋简体" panose="02010601030101010101" pitchFamily="2" charset="-122"/>
                <a:ea typeface="华文中宋" panose="02010600040101010101" pitchFamily="2" charset="-122"/>
              </a:rPr>
              <a:t>将家庭端系统（如</a:t>
            </a:r>
            <a:r>
              <a:rPr lang="en-US" altLang="zh-CN" b="1" smtClean="0">
                <a:latin typeface="方正大标宋简体" panose="02010601030101010101" pitchFamily="2" charset="-122"/>
                <a:ea typeface="华文中宋" panose="02010600040101010101" pitchFamily="2" charset="-122"/>
              </a:rPr>
              <a:t>PC</a:t>
            </a:r>
            <a:r>
              <a:rPr lang="zh-CN" altLang="en-US" b="1" smtClean="0">
                <a:latin typeface="方正大标宋简体" panose="02010601030101010101" pitchFamily="2" charset="-122"/>
                <a:ea typeface="华文中宋" panose="02010600040101010101" pitchFamily="2" charset="-122"/>
              </a:rPr>
              <a:t>）与边缘路由器相连接。</a:t>
            </a:r>
          </a:p>
          <a:p>
            <a:pPr eaLnBrk="1">
              <a:lnSpc>
                <a:spcPct val="135000"/>
              </a:lnSpc>
              <a:spcBef>
                <a:spcPct val="35000"/>
              </a:spcBef>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rPr>
              <a:t>1</a:t>
            </a:r>
            <a:r>
              <a:rPr lang="zh-CN" altLang="en-US"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hlinkClick r:id="" action="ppaction://customshow?id=15&amp;return=true"/>
              </a:rPr>
              <a:t>通过拨号调制解调器</a:t>
            </a:r>
            <a:r>
              <a:rPr lang="en-US" altLang="zh-CN" b="1" smtClean="0">
                <a:latin typeface="方正大标宋简体" panose="02010601030101010101" pitchFamily="2" charset="-122"/>
                <a:ea typeface="华文中宋" panose="02010600040101010101" pitchFamily="2" charset="-122"/>
              </a:rPr>
              <a:t>(</a:t>
            </a:r>
            <a:r>
              <a:rPr lang="en-US" altLang="zh-CN" b="1" i="1" smtClean="0">
                <a:latin typeface="方正大标宋简体" panose="02010601030101010101" pitchFamily="2" charset="-122"/>
                <a:ea typeface="华文中宋" panose="02010600040101010101" pitchFamily="2" charset="-122"/>
              </a:rPr>
              <a:t>dial-up modem</a:t>
            </a:r>
            <a:r>
              <a:rPr lang="en-US" altLang="zh-CN" b="1" smtClean="0">
                <a:latin typeface="方正大标宋简体" panose="02010601030101010101" pitchFamily="2" charset="-122"/>
                <a:ea typeface="华文中宋" panose="02010600040101010101" pitchFamily="2" charset="-122"/>
              </a:rPr>
              <a:t>)</a:t>
            </a:r>
          </a:p>
          <a:p>
            <a:pPr eaLnBrk="1">
              <a:lnSpc>
                <a:spcPct val="135000"/>
              </a:lnSpc>
              <a:spcBef>
                <a:spcPct val="35000"/>
              </a:spcBef>
              <a:buFont typeface="Wingdings" panose="05000000000000000000" pitchFamily="2" charset="2"/>
              <a:buNone/>
            </a:pPr>
            <a:r>
              <a:rPr lang="en-US" altLang="zh-CN" b="1" smtClean="0">
                <a:latin typeface="方正大标宋简体" panose="02010601030101010101" pitchFamily="2" charset="-122"/>
                <a:ea typeface="华文中宋" panose="02010600040101010101" pitchFamily="2" charset="-122"/>
              </a:rPr>
              <a:t>2</a:t>
            </a:r>
            <a:r>
              <a:rPr lang="zh-CN" altLang="en-US" b="1" smtClean="0">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hlinkClick r:id="" action="ppaction://customshow?id=20&amp;return=true"/>
              </a:rPr>
              <a:t>新型宽带接入技术</a:t>
            </a:r>
            <a:endParaRPr lang="zh-CN" altLang="en-US"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3411">
                                            <p:txEl>
                                              <p:pRg st="1" end="1"/>
                                            </p:txEl>
                                          </p:spTgt>
                                        </p:tgtEl>
                                        <p:attrNameLst>
                                          <p:attrName>style.visibility</p:attrName>
                                        </p:attrNameLst>
                                      </p:cBhvr>
                                      <p:to>
                                        <p:strVal val="visible"/>
                                      </p:to>
                                    </p:set>
                                    <p:animEffect transition="in" filter="blinds(horizontal)">
                                      <p:cBhvr>
                                        <p:cTn id="7" dur="500"/>
                                        <p:tgtEl>
                                          <p:spTgt spid="27341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3411">
                                            <p:txEl>
                                              <p:pRg st="2" end="2"/>
                                            </p:txEl>
                                          </p:spTgt>
                                        </p:tgtEl>
                                        <p:attrNameLst>
                                          <p:attrName>style.visibility</p:attrName>
                                        </p:attrNameLst>
                                      </p:cBhvr>
                                      <p:to>
                                        <p:strVal val="visible"/>
                                      </p:to>
                                    </p:set>
                                    <p:animEffect transition="in" filter="blinds(horizontal)">
                                      <p:cBhvr>
                                        <p:cTn id="10" dur="500"/>
                                        <p:tgtEl>
                                          <p:spTgt spid="273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C796021C-EFB1-4409-9F03-4C328308CB01}" type="slidenum">
              <a:rPr lang="en-US" altLang="zh-CN" sz="1400" smtClean="0"/>
              <a:pPr>
                <a:spcBef>
                  <a:spcPct val="0"/>
                </a:spcBef>
                <a:buClrTx/>
                <a:buSzTx/>
                <a:buFontTx/>
                <a:buNone/>
              </a:pPr>
              <a:t>89</a:t>
            </a:fld>
            <a:endParaRPr lang="en-US" altLang="zh-CN" sz="1400" smtClean="0"/>
          </a:p>
        </p:txBody>
      </p:sp>
      <p:sp>
        <p:nvSpPr>
          <p:cNvPr id="274434"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1</a:t>
            </a:r>
            <a:r>
              <a:rPr lang="zh-CN" altLang="en-US">
                <a:solidFill>
                  <a:srgbClr val="008000"/>
                </a:solidFill>
              </a:rPr>
              <a:t>、通过拨号调制解调器</a:t>
            </a:r>
          </a:p>
        </p:txBody>
      </p:sp>
      <p:sp>
        <p:nvSpPr>
          <p:cNvPr id="96260" name="Rectangle 3"/>
          <p:cNvSpPr>
            <a:spLocks noGrp="1" noChangeArrowheads="1"/>
          </p:cNvSpPr>
          <p:nvPr>
            <p:ph type="body" idx="1"/>
          </p:nvPr>
        </p:nvSpPr>
        <p:spPr>
          <a:xfrm>
            <a:off x="566738" y="1347788"/>
            <a:ext cx="4457700" cy="2386012"/>
          </a:xfrm>
        </p:spPr>
        <p:txBody>
          <a:bodyPr/>
          <a:lstStyle/>
          <a:p>
            <a:pPr marL="0" indent="0" eaLnBrk="1">
              <a:lnSpc>
                <a:spcPct val="130000"/>
              </a:lnSpc>
              <a:buFont typeface="Wingdings" panose="05000000000000000000" pitchFamily="2" charset="2"/>
              <a:buNone/>
            </a:pPr>
            <a:r>
              <a:rPr lang="zh-CN" altLang="en-US" smtClean="0">
                <a:latin typeface="华文中宋" panose="02010600040101010101" pitchFamily="2" charset="-122"/>
                <a:ea typeface="华文中宋" panose="02010600040101010101" pitchFamily="2" charset="-122"/>
              </a:rPr>
              <a:t>   </a:t>
            </a:r>
            <a:r>
              <a:rPr lang="zh-CN" altLang="en-US" b="1" smtClean="0">
                <a:solidFill>
                  <a:schemeClr val="tx2"/>
                </a:solidFill>
                <a:latin typeface="华文中宋" panose="02010600040101010101" pitchFamily="2" charset="-122"/>
                <a:ea typeface="华文中宋" panose="02010600040101010101" pitchFamily="2" charset="-122"/>
              </a:rPr>
              <a:t>将家庭端系统</a:t>
            </a:r>
            <a:r>
              <a:rPr lang="zh-CN" altLang="en-US" b="1" smtClean="0">
                <a:solidFill>
                  <a:srgbClr val="FF0000"/>
                </a:solidFill>
                <a:latin typeface="华文中宋" panose="02010600040101010101" pitchFamily="2" charset="-122"/>
                <a:ea typeface="华文中宋" panose="02010600040101010101" pitchFamily="2" charset="-122"/>
              </a:rPr>
              <a:t>通过普通模拟电话线用拨号调制解调器</a:t>
            </a:r>
            <a:r>
              <a:rPr lang="zh-CN" altLang="en-US" b="1" smtClean="0">
                <a:solidFill>
                  <a:schemeClr val="tx2"/>
                </a:solidFill>
                <a:latin typeface="华文中宋" panose="02010600040101010101" pitchFamily="2" charset="-122"/>
                <a:ea typeface="华文中宋" panose="02010600040101010101" pitchFamily="2" charset="-122"/>
              </a:rPr>
              <a:t>与住宅</a:t>
            </a:r>
            <a:r>
              <a:rPr lang="en-US" altLang="zh-CN" b="1" smtClean="0">
                <a:solidFill>
                  <a:schemeClr val="tx2"/>
                </a:solidFill>
                <a:latin typeface="华文中宋" panose="02010600040101010101" pitchFamily="2" charset="-122"/>
                <a:ea typeface="华文中宋" panose="02010600040101010101" pitchFamily="2" charset="-122"/>
              </a:rPr>
              <a:t>I</a:t>
            </a:r>
            <a:r>
              <a:rPr lang="en-US" altLang="zh-CN" b="1" smtClean="0">
                <a:solidFill>
                  <a:schemeClr val="tx2"/>
                </a:solidFill>
                <a:latin typeface="方正大标宋简体" panose="02010601030101010101" pitchFamily="2" charset="-122"/>
                <a:ea typeface="华文中宋" panose="02010600040101010101" pitchFamily="2" charset="-122"/>
              </a:rPr>
              <a:t>SP</a:t>
            </a:r>
            <a:r>
              <a:rPr lang="zh-CN" altLang="en-US" b="1" smtClean="0">
                <a:solidFill>
                  <a:schemeClr val="tx2"/>
                </a:solidFill>
                <a:latin typeface="华文中宋" panose="02010600040101010101" pitchFamily="2" charset="-122"/>
                <a:ea typeface="华文中宋" panose="02010600040101010101" pitchFamily="2" charset="-122"/>
              </a:rPr>
              <a:t>相连。</a:t>
            </a:r>
          </a:p>
          <a:p>
            <a:pPr marL="0" indent="0" eaLnBrk="1">
              <a:lnSpc>
                <a:spcPct val="130000"/>
              </a:lnSpc>
              <a:buFont typeface="Wingdings" panose="05000000000000000000" pitchFamily="2" charset="2"/>
              <a:buNone/>
            </a:pPr>
            <a:r>
              <a:rPr lang="zh-CN" altLang="en-US" b="1" smtClean="0">
                <a:solidFill>
                  <a:schemeClr val="tx2"/>
                </a:solidFill>
                <a:latin typeface="华文中宋" panose="02010600040101010101" pitchFamily="2" charset="-122"/>
                <a:ea typeface="华文中宋" panose="02010600040101010101" pitchFamily="2" charset="-122"/>
              </a:rPr>
              <a:t>    </a:t>
            </a:r>
            <a:r>
              <a:rPr lang="zh-CN" altLang="en-US" b="1" smtClean="0">
                <a:latin typeface="华文中宋" panose="02010600040101010101" pitchFamily="2" charset="-122"/>
                <a:ea typeface="华文中宋" panose="02010600040101010101" pitchFamily="2" charset="-122"/>
              </a:rPr>
              <a:t>常用的形式。</a:t>
            </a:r>
            <a:endParaRPr lang="zh-CN" altLang="en-US" b="1" smtClean="0">
              <a:latin typeface="华文中宋" panose="02010600040101010101" pitchFamily="2" charset="-122"/>
              <a:ea typeface="华文中宋" panose="02010600040101010101" pitchFamily="2" charset="-122"/>
              <a:sym typeface="Wingdings" panose="05000000000000000000" pitchFamily="2" charset="2"/>
            </a:endParaRPr>
          </a:p>
        </p:txBody>
      </p:sp>
      <p:grpSp>
        <p:nvGrpSpPr>
          <p:cNvPr id="96261" name="Group 4"/>
          <p:cNvGrpSpPr>
            <a:grpSpLocks/>
          </p:cNvGrpSpPr>
          <p:nvPr/>
        </p:nvGrpSpPr>
        <p:grpSpPr bwMode="auto">
          <a:xfrm>
            <a:off x="5942013" y="1681163"/>
            <a:ext cx="2555875" cy="1830387"/>
            <a:chOff x="3060" y="1128"/>
            <a:chExt cx="1016" cy="691"/>
          </a:xfrm>
        </p:grpSpPr>
        <p:graphicFrame>
          <p:nvGraphicFramePr>
            <p:cNvPr id="96269" name="Object 5"/>
            <p:cNvGraphicFramePr>
              <a:graphicFrameLocks noChangeAspect="1"/>
            </p:cNvGraphicFramePr>
            <p:nvPr/>
          </p:nvGraphicFramePr>
          <p:xfrm>
            <a:off x="3060" y="1128"/>
            <a:ext cx="290" cy="241"/>
          </p:xfrm>
          <a:graphic>
            <a:graphicData uri="http://schemas.openxmlformats.org/presentationml/2006/ole">
              <mc:AlternateContent xmlns:mc="http://schemas.openxmlformats.org/markup-compatibility/2006">
                <mc:Choice xmlns:v="urn:schemas-microsoft-com:vml" Requires="v">
                  <p:oleObj spid="_x0000_s96627"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 y="1128"/>
                          <a:ext cx="290"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0" name="Object 6"/>
            <p:cNvGraphicFramePr>
              <a:graphicFrameLocks noChangeAspect="1"/>
            </p:cNvGraphicFramePr>
            <p:nvPr/>
          </p:nvGraphicFramePr>
          <p:xfrm>
            <a:off x="3376" y="1217"/>
            <a:ext cx="195" cy="140"/>
          </p:xfrm>
          <a:graphic>
            <a:graphicData uri="http://schemas.openxmlformats.org/presentationml/2006/ole">
              <mc:AlternateContent xmlns:mc="http://schemas.openxmlformats.org/markup-compatibility/2006">
                <mc:Choice xmlns:v="urn:schemas-microsoft-com:vml" Requires="v">
                  <p:oleObj spid="_x0000_s96628" name="Clip" r:id="rId5" imgW="681706" imgH="480401" progId="MS_ClipArt_Gallery.2">
                    <p:embed/>
                  </p:oleObj>
                </mc:Choice>
                <mc:Fallback>
                  <p:oleObj name="Clip" r:id="rId5" imgW="681706" imgH="480401" progId="MS_ClipArt_Gallery.2">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6" y="1217"/>
                          <a:ext cx="195"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71" name="Line 7"/>
            <p:cNvSpPr>
              <a:spLocks noChangeShapeType="1"/>
            </p:cNvSpPr>
            <p:nvPr/>
          </p:nvSpPr>
          <p:spPr bwMode="auto">
            <a:xfrm flipV="1">
              <a:off x="3343" y="1311"/>
              <a:ext cx="80" cy="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6272" name="Object 8"/>
            <p:cNvGraphicFramePr>
              <a:graphicFrameLocks noChangeAspect="1"/>
            </p:cNvGraphicFramePr>
            <p:nvPr/>
          </p:nvGraphicFramePr>
          <p:xfrm>
            <a:off x="3060" y="1578"/>
            <a:ext cx="290" cy="241"/>
          </p:xfrm>
          <a:graphic>
            <a:graphicData uri="http://schemas.openxmlformats.org/presentationml/2006/ole">
              <mc:AlternateContent xmlns:mc="http://schemas.openxmlformats.org/markup-compatibility/2006">
                <mc:Choice xmlns:v="urn:schemas-microsoft-com:vml" Requires="v">
                  <p:oleObj spid="_x0000_s96629" name="Clip" r:id="rId7" imgW="1307263" imgH="1084139" progId="MS_ClipArt_Gallery.2">
                    <p:embed/>
                  </p:oleObj>
                </mc:Choice>
                <mc:Fallback>
                  <p:oleObj name="Clip" r:id="rId7"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 y="1578"/>
                          <a:ext cx="290"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3" name="Object 9"/>
            <p:cNvGraphicFramePr>
              <a:graphicFrameLocks noChangeAspect="1"/>
            </p:cNvGraphicFramePr>
            <p:nvPr/>
          </p:nvGraphicFramePr>
          <p:xfrm>
            <a:off x="3376" y="1667"/>
            <a:ext cx="195" cy="140"/>
          </p:xfrm>
          <a:graphic>
            <a:graphicData uri="http://schemas.openxmlformats.org/presentationml/2006/ole">
              <mc:AlternateContent xmlns:mc="http://schemas.openxmlformats.org/markup-compatibility/2006">
                <mc:Choice xmlns:v="urn:schemas-microsoft-com:vml" Requires="v">
                  <p:oleObj spid="_x0000_s96630" name="Clip" r:id="rId8" imgW="681706" imgH="480401" progId="MS_ClipArt_Gallery.2">
                    <p:embed/>
                  </p:oleObj>
                </mc:Choice>
                <mc:Fallback>
                  <p:oleObj name="Clip" r:id="rId8" imgW="681706" imgH="480401" progId="MS_ClipArt_Gallery.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6" y="1667"/>
                          <a:ext cx="195"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74" name="Line 10"/>
            <p:cNvSpPr>
              <a:spLocks noChangeShapeType="1"/>
            </p:cNvSpPr>
            <p:nvPr/>
          </p:nvSpPr>
          <p:spPr bwMode="auto">
            <a:xfrm flipV="1">
              <a:off x="3343" y="1761"/>
              <a:ext cx="80" cy="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6275" name="Group 11"/>
            <p:cNvGrpSpPr>
              <a:grpSpLocks/>
            </p:cNvGrpSpPr>
            <p:nvPr/>
          </p:nvGrpSpPr>
          <p:grpSpPr bwMode="auto">
            <a:xfrm>
              <a:off x="3322" y="1417"/>
              <a:ext cx="49" cy="162"/>
              <a:chOff x="3842" y="406"/>
              <a:chExt cx="51" cy="167"/>
            </a:xfrm>
          </p:grpSpPr>
          <p:sp>
            <p:nvSpPr>
              <p:cNvPr id="96292" name="Oval 12"/>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6293" name="Oval 13"/>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6294" name="Oval 14"/>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sp>
          <p:nvSpPr>
            <p:cNvPr id="96276" name="Line 15"/>
            <p:cNvSpPr>
              <a:spLocks noChangeShapeType="1"/>
            </p:cNvSpPr>
            <p:nvPr/>
          </p:nvSpPr>
          <p:spPr bwMode="auto">
            <a:xfrm>
              <a:off x="3536" y="1320"/>
              <a:ext cx="201" cy="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77" name="Line 16"/>
            <p:cNvSpPr>
              <a:spLocks noChangeShapeType="1"/>
            </p:cNvSpPr>
            <p:nvPr/>
          </p:nvSpPr>
          <p:spPr bwMode="auto">
            <a:xfrm flipV="1">
              <a:off x="3544" y="1536"/>
              <a:ext cx="193" cy="249"/>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6278" name="Group 17"/>
            <p:cNvGrpSpPr>
              <a:grpSpLocks/>
            </p:cNvGrpSpPr>
            <p:nvPr/>
          </p:nvGrpSpPr>
          <p:grpSpPr bwMode="auto">
            <a:xfrm>
              <a:off x="3727" y="1432"/>
              <a:ext cx="349" cy="176"/>
              <a:chOff x="3600" y="219"/>
              <a:chExt cx="360" cy="175"/>
            </a:xfrm>
          </p:grpSpPr>
          <p:sp>
            <p:nvSpPr>
              <p:cNvPr id="96279" name="Oval 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6280" name="Line 19"/>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1" name="Line 20"/>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2" name="Rectangle 21"/>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6283" name="Oval 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6284" name="Group 23"/>
              <p:cNvGrpSpPr>
                <a:grpSpLocks/>
              </p:cNvGrpSpPr>
              <p:nvPr/>
            </p:nvGrpSpPr>
            <p:grpSpPr bwMode="auto">
              <a:xfrm>
                <a:off x="3686" y="244"/>
                <a:ext cx="177" cy="66"/>
                <a:chOff x="2848" y="848"/>
                <a:chExt cx="140" cy="98"/>
              </a:xfrm>
            </p:grpSpPr>
            <p:sp>
              <p:nvSpPr>
                <p:cNvPr id="96289" name="Line 24"/>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90" name="Line 2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91" name="Line 26"/>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6285" name="Group 27"/>
              <p:cNvGrpSpPr>
                <a:grpSpLocks/>
              </p:cNvGrpSpPr>
              <p:nvPr/>
            </p:nvGrpSpPr>
            <p:grpSpPr bwMode="auto">
              <a:xfrm flipV="1">
                <a:off x="3686" y="243"/>
                <a:ext cx="177" cy="66"/>
                <a:chOff x="2848" y="848"/>
                <a:chExt cx="140" cy="98"/>
              </a:xfrm>
            </p:grpSpPr>
            <p:sp>
              <p:nvSpPr>
                <p:cNvPr id="96286" name="Line 28"/>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7" name="Line 2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88" name="Line 30"/>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
        <p:nvSpPr>
          <p:cNvPr id="96262" name="Text Box 31"/>
          <p:cNvSpPr txBox="1">
            <a:spLocks noChangeArrowheads="1"/>
          </p:cNvSpPr>
          <p:nvPr/>
        </p:nvSpPr>
        <p:spPr bwMode="auto">
          <a:xfrm>
            <a:off x="803275" y="4645025"/>
            <a:ext cx="3228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6263" name="Text Box 32"/>
          <p:cNvSpPr txBox="1">
            <a:spLocks noChangeArrowheads="1"/>
          </p:cNvSpPr>
          <p:nvPr/>
        </p:nvSpPr>
        <p:spPr bwMode="auto">
          <a:xfrm>
            <a:off x="803275" y="4941888"/>
            <a:ext cx="2798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6264" name="Text Box 33"/>
          <p:cNvSpPr txBox="1">
            <a:spLocks noChangeArrowheads="1"/>
          </p:cNvSpPr>
          <p:nvPr/>
        </p:nvSpPr>
        <p:spPr bwMode="auto">
          <a:xfrm>
            <a:off x="1177925" y="4775200"/>
            <a:ext cx="2424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74468" name="Text Box 36"/>
          <p:cNvSpPr txBox="1">
            <a:spLocks noChangeArrowheads="1"/>
          </p:cNvSpPr>
          <p:nvPr/>
        </p:nvSpPr>
        <p:spPr bwMode="auto">
          <a:xfrm>
            <a:off x="533400" y="4165600"/>
            <a:ext cx="603408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endParaRPr lang="zh-CN" altLang="en-US" sz="2400" b="1">
              <a:latin typeface="Times New Roman" panose="02020603050405020304" pitchFamily="18" charset="0"/>
              <a:ea typeface="宋体" panose="02010600030101010101" pitchFamily="2" charset="-122"/>
              <a:sym typeface="Wingdings" panose="05000000000000000000" pitchFamily="2" charset="2"/>
            </a:endParaRPr>
          </a:p>
          <a:p>
            <a:pPr>
              <a:lnSpc>
                <a:spcPct val="125000"/>
              </a:lnSpc>
              <a:spcBef>
                <a:spcPct val="0"/>
              </a:spcBef>
              <a:buClr>
                <a:srgbClr val="4D4D4D"/>
              </a:buClr>
            </a:pPr>
            <a:r>
              <a:rPr lang="zh-CN" altLang="en-US" sz="2400" b="1">
                <a:solidFill>
                  <a:schemeClr val="accent2"/>
                </a:solidFill>
                <a:latin typeface="Times New Roman" panose="02020603050405020304" pitchFamily="18" charset="0"/>
                <a:ea typeface="宋体" panose="02010600030101010101" pitchFamily="2" charset="-122"/>
              </a:rPr>
              <a:t> </a:t>
            </a:r>
            <a:r>
              <a:rPr lang="zh-CN" altLang="en-US" sz="2400" b="1">
                <a:solidFill>
                  <a:schemeClr val="accent2"/>
                </a:solidFill>
                <a:latin typeface="Times New Roman" panose="02020603050405020304" pitchFamily="18" charset="0"/>
                <a:ea typeface="楷体_GB2312" pitchFamily="49" charset="-122"/>
              </a:rPr>
              <a:t>调制解调器</a:t>
            </a:r>
            <a:r>
              <a:rPr lang="en-US" altLang="zh-CN" sz="2400" b="1">
                <a:solidFill>
                  <a:schemeClr val="accent2"/>
                </a:solidFill>
                <a:latin typeface="Times New Roman" panose="02020603050405020304" pitchFamily="18" charset="0"/>
                <a:ea typeface="楷体_GB2312" pitchFamily="49" charset="-122"/>
              </a:rPr>
              <a:t>MODEM</a:t>
            </a:r>
            <a:r>
              <a:rPr lang="zh-CN" altLang="en-US" sz="2400" b="1">
                <a:solidFill>
                  <a:schemeClr val="accent2"/>
                </a:solidFill>
                <a:latin typeface="Times New Roman" panose="02020603050405020304" pitchFamily="18" charset="0"/>
                <a:ea typeface="楷体_GB2312" pitchFamily="49" charset="-122"/>
              </a:rPr>
              <a:t>功能：</a:t>
            </a:r>
          </a:p>
          <a:p>
            <a:pPr>
              <a:lnSpc>
                <a:spcPct val="125000"/>
              </a:lnSpc>
              <a:spcBef>
                <a:spcPct val="0"/>
              </a:spcBef>
              <a:buSzTx/>
              <a:buFont typeface="Wingdings" panose="05000000000000000000" pitchFamily="2" charset="2"/>
              <a:buChar char="ü"/>
            </a:pPr>
            <a:r>
              <a:rPr lang="zh-CN" altLang="en-US" sz="2400" b="1" i="1">
                <a:solidFill>
                  <a:srgbClr val="FF0000"/>
                </a:solidFill>
                <a:latin typeface="Times New Roman" panose="02020603050405020304" pitchFamily="18" charset="0"/>
                <a:ea typeface="宋体" panose="02010600030101010101" pitchFamily="2" charset="-122"/>
              </a:rPr>
              <a:t> 调制</a:t>
            </a:r>
            <a:r>
              <a:rPr lang="zh-CN" altLang="en-US" sz="2400" b="1">
                <a:solidFill>
                  <a:srgbClr val="FF0000"/>
                </a:solidFill>
                <a:latin typeface="Times New Roman" panose="02020603050405020304" pitchFamily="18" charset="0"/>
                <a:ea typeface="宋体" panose="02010600030101010101" pitchFamily="2" charset="-122"/>
              </a:rPr>
              <a:t>：</a:t>
            </a:r>
            <a:r>
              <a:rPr lang="zh-CN" altLang="en-US" sz="2400" b="1">
                <a:latin typeface="Times New Roman" panose="02020603050405020304" pitchFamily="18" charset="0"/>
                <a:ea typeface="华文中宋" panose="02010600040101010101" pitchFamily="2" charset="-122"/>
              </a:rPr>
              <a:t>将</a:t>
            </a:r>
            <a:r>
              <a:rPr lang="zh-CN" altLang="en-US" sz="2400" b="1">
                <a:solidFill>
                  <a:schemeClr val="hlink"/>
                </a:solidFill>
                <a:latin typeface="Times New Roman" panose="02020603050405020304" pitchFamily="18" charset="0"/>
                <a:ea typeface="华文中宋" panose="02010600040101010101" pitchFamily="2" charset="-122"/>
              </a:rPr>
              <a:t>数字</a:t>
            </a:r>
            <a:r>
              <a:rPr lang="zh-CN" altLang="en-US" sz="2400" b="1">
                <a:latin typeface="Times New Roman" panose="02020603050405020304" pitchFamily="18" charset="0"/>
                <a:ea typeface="华文中宋" panose="02010600040101010101" pitchFamily="2" charset="-122"/>
              </a:rPr>
              <a:t>信号转换成</a:t>
            </a:r>
            <a:r>
              <a:rPr lang="zh-CN" altLang="en-US" sz="2400" b="1">
                <a:solidFill>
                  <a:schemeClr val="hlink"/>
                </a:solidFill>
                <a:latin typeface="Times New Roman" panose="02020603050405020304" pitchFamily="18" charset="0"/>
                <a:ea typeface="华文中宋" panose="02010600040101010101" pitchFamily="2" charset="-122"/>
              </a:rPr>
              <a:t>模拟</a:t>
            </a:r>
            <a:r>
              <a:rPr lang="zh-CN" altLang="en-US" sz="2400" b="1">
                <a:latin typeface="Times New Roman" panose="02020603050405020304" pitchFamily="18" charset="0"/>
                <a:ea typeface="华文中宋" panose="02010600040101010101" pitchFamily="2" charset="-122"/>
              </a:rPr>
              <a:t>信号。</a:t>
            </a:r>
          </a:p>
          <a:p>
            <a:pPr>
              <a:lnSpc>
                <a:spcPct val="125000"/>
              </a:lnSpc>
              <a:spcBef>
                <a:spcPct val="0"/>
              </a:spcBef>
              <a:buSzTx/>
              <a:buFont typeface="Wingdings" panose="05000000000000000000" pitchFamily="2" charset="2"/>
              <a:buChar char="ü"/>
            </a:pPr>
            <a:r>
              <a:rPr lang="zh-CN" altLang="en-US" sz="2400" b="1" i="1">
                <a:solidFill>
                  <a:srgbClr val="FF0000"/>
                </a:solidFill>
                <a:latin typeface="Times New Roman" panose="02020603050405020304" pitchFamily="18" charset="0"/>
                <a:ea typeface="宋体" panose="02010600030101010101" pitchFamily="2" charset="-122"/>
              </a:rPr>
              <a:t> 解调</a:t>
            </a:r>
            <a:r>
              <a:rPr lang="zh-CN" altLang="en-US" sz="2400" b="1">
                <a:solidFill>
                  <a:srgbClr val="FF0000"/>
                </a:solidFill>
                <a:latin typeface="Times New Roman" panose="02020603050405020304" pitchFamily="18" charset="0"/>
                <a:ea typeface="宋体" panose="02010600030101010101" pitchFamily="2" charset="-122"/>
              </a:rPr>
              <a:t>：</a:t>
            </a:r>
            <a:r>
              <a:rPr lang="zh-CN" altLang="en-US" sz="2400" b="1">
                <a:latin typeface="Times New Roman" panose="02020603050405020304" pitchFamily="18" charset="0"/>
                <a:ea typeface="华文中宋" panose="02010600040101010101" pitchFamily="2" charset="-122"/>
              </a:rPr>
              <a:t>将</a:t>
            </a:r>
            <a:r>
              <a:rPr lang="zh-CN" altLang="en-US" sz="2400" b="1">
                <a:solidFill>
                  <a:schemeClr val="hlink"/>
                </a:solidFill>
                <a:latin typeface="Times New Roman" panose="02020603050405020304" pitchFamily="18" charset="0"/>
                <a:ea typeface="华文中宋" panose="02010600040101010101" pitchFamily="2" charset="-122"/>
              </a:rPr>
              <a:t>模拟</a:t>
            </a:r>
            <a:r>
              <a:rPr lang="zh-CN" altLang="en-US" sz="2400" b="1">
                <a:latin typeface="Times New Roman" panose="02020603050405020304" pitchFamily="18" charset="0"/>
                <a:ea typeface="华文中宋" panose="02010600040101010101" pitchFamily="2" charset="-122"/>
              </a:rPr>
              <a:t>信号转换成</a:t>
            </a:r>
            <a:r>
              <a:rPr lang="zh-CN" altLang="en-US" sz="2400" b="1">
                <a:solidFill>
                  <a:schemeClr val="hlink"/>
                </a:solidFill>
                <a:latin typeface="Times New Roman" panose="02020603050405020304" pitchFamily="18" charset="0"/>
                <a:ea typeface="华文中宋" panose="02010600040101010101" pitchFamily="2" charset="-122"/>
              </a:rPr>
              <a:t>数字</a:t>
            </a:r>
            <a:r>
              <a:rPr lang="zh-CN" altLang="en-US" sz="2400" b="1">
                <a:latin typeface="Times New Roman" panose="02020603050405020304" pitchFamily="18" charset="0"/>
                <a:ea typeface="华文中宋" panose="02010600040101010101" pitchFamily="2" charset="-122"/>
              </a:rPr>
              <a:t>信号。</a:t>
            </a:r>
          </a:p>
        </p:txBody>
      </p:sp>
      <p:sp>
        <p:nvSpPr>
          <p:cNvPr id="96266" name="AutoShape 37">
            <a:hlinkClick r:id="" action="ppaction://hlinkshowjump?jump=nextslide" highlightClick="1"/>
          </p:cNvPr>
          <p:cNvSpPr>
            <a:spLocks noChangeArrowheads="1"/>
          </p:cNvSpPr>
          <p:nvPr/>
        </p:nvSpPr>
        <p:spPr bwMode="auto">
          <a:xfrm>
            <a:off x="7645400" y="6211888"/>
            <a:ext cx="615950" cy="392112"/>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274470" name="AutoShape 38"/>
          <p:cNvSpPr>
            <a:spLocks noChangeArrowheads="1"/>
          </p:cNvSpPr>
          <p:nvPr/>
        </p:nvSpPr>
        <p:spPr bwMode="auto">
          <a:xfrm>
            <a:off x="4359275" y="3865563"/>
            <a:ext cx="1582738" cy="598487"/>
          </a:xfrm>
          <a:prstGeom prst="wedgeRoundRectCallout">
            <a:avLst>
              <a:gd name="adj1" fmla="val 71065"/>
              <a:gd name="adj2" fmla="val -116579"/>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hlink"/>
                </a:solidFill>
                <a:latin typeface="华文中宋" panose="02010600040101010101" pitchFamily="2" charset="-122"/>
                <a:ea typeface="华文中宋" panose="02010600040101010101" pitchFamily="2" charset="-122"/>
              </a:rPr>
              <a:t>数字信号</a:t>
            </a:r>
          </a:p>
        </p:txBody>
      </p:sp>
      <p:sp>
        <p:nvSpPr>
          <p:cNvPr id="274471" name="AutoShape 39"/>
          <p:cNvSpPr>
            <a:spLocks noChangeArrowheads="1"/>
          </p:cNvSpPr>
          <p:nvPr/>
        </p:nvSpPr>
        <p:spPr bwMode="auto">
          <a:xfrm>
            <a:off x="6737350" y="4046538"/>
            <a:ext cx="1582738" cy="598487"/>
          </a:xfrm>
          <a:prstGeom prst="wedgeRoundRectCallout">
            <a:avLst>
              <a:gd name="adj1" fmla="val -12486"/>
              <a:gd name="adj2" fmla="val -185014"/>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r>
              <a:rPr lang="zh-CN" altLang="en-US" sz="2400" b="1">
                <a:solidFill>
                  <a:schemeClr val="hlink"/>
                </a:solidFill>
                <a:latin typeface="华文中宋" panose="02010600040101010101" pitchFamily="2" charset="-122"/>
                <a:ea typeface="华文中宋" panose="02010600040101010101" pitchFamily="2" charset="-122"/>
              </a:rPr>
              <a:t>模拟信号</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4468"/>
                                        </p:tgtEl>
                                        <p:attrNameLst>
                                          <p:attrName>style.visibility</p:attrName>
                                        </p:attrNameLst>
                                      </p:cBhvr>
                                      <p:to>
                                        <p:strVal val="visible"/>
                                      </p:to>
                                    </p:set>
                                    <p:animEffect transition="in" filter="wipe(down)">
                                      <p:cBhvr>
                                        <p:cTn id="7" dur="500"/>
                                        <p:tgtEl>
                                          <p:spTgt spid="2744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470"/>
                                        </p:tgtEl>
                                        <p:attrNameLst>
                                          <p:attrName>style.visibility</p:attrName>
                                        </p:attrNameLst>
                                      </p:cBhvr>
                                      <p:to>
                                        <p:strVal val="visible"/>
                                      </p:to>
                                    </p:set>
                                    <p:animEffect transition="in" filter="dissolve">
                                      <p:cBhvr>
                                        <p:cTn id="12" dur="500"/>
                                        <p:tgtEl>
                                          <p:spTgt spid="2744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4471"/>
                                        </p:tgtEl>
                                        <p:attrNameLst>
                                          <p:attrName>style.visibility</p:attrName>
                                        </p:attrNameLst>
                                      </p:cBhvr>
                                      <p:to>
                                        <p:strVal val="visible"/>
                                      </p:to>
                                    </p:set>
                                    <p:animEffect transition="in" filter="dissolve">
                                      <p:cBhvr>
                                        <p:cTn id="17" dur="500"/>
                                        <p:tgtEl>
                                          <p:spTgt spid="274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68" grpId="0"/>
      <p:bldP spid="274470" grpId="0" animBg="1"/>
      <p:bldP spid="2744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755650" y="823913"/>
            <a:ext cx="7437438" cy="831850"/>
          </a:xfrm>
        </p:spPr>
        <p:txBody>
          <a:bodyPr/>
          <a:lstStyle/>
          <a:p>
            <a:pPr>
              <a:defRPr/>
            </a:pPr>
            <a:r>
              <a:rPr lang="zh-CN" altLang="en-US" dirty="0" smtClean="0"/>
              <a:t>互联网的高速发展</a:t>
            </a:r>
            <a:endParaRPr lang="en-US" altLang="zh-CN" dirty="0" smtClean="0"/>
          </a:p>
        </p:txBody>
      </p:sp>
      <p:sp>
        <p:nvSpPr>
          <p:cNvPr id="12291" name="Rectangle 3"/>
          <p:cNvSpPr>
            <a:spLocks noGrp="1" noChangeArrowheads="1"/>
          </p:cNvSpPr>
          <p:nvPr>
            <p:ph type="body" idx="4294967295"/>
          </p:nvPr>
        </p:nvSpPr>
        <p:spPr>
          <a:xfrm>
            <a:off x="755650" y="1668463"/>
            <a:ext cx="7772400" cy="4144962"/>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eaLnBrk="1">
              <a:lnSpc>
                <a:spcPct val="120000"/>
              </a:lnSpc>
              <a:buClr>
                <a:schemeClr val="hlink"/>
              </a:buClr>
            </a:pPr>
            <a:r>
              <a:rPr lang="zh-CN" altLang="en-US" sz="2400" b="1" dirty="0" smtClean="0"/>
              <a:t>截至</a:t>
            </a:r>
            <a:r>
              <a:rPr lang="en-US" altLang="zh-CN" sz="2400" b="1" dirty="0" smtClean="0"/>
              <a:t>2014</a:t>
            </a:r>
            <a:r>
              <a:rPr lang="zh-CN" altLang="en-US" sz="2400" b="1" dirty="0" smtClean="0"/>
              <a:t>年</a:t>
            </a:r>
            <a:r>
              <a:rPr lang="en-US" altLang="zh-CN" sz="2400" b="1" dirty="0" smtClean="0"/>
              <a:t>12</a:t>
            </a:r>
            <a:r>
              <a:rPr lang="zh-CN" altLang="en-US" sz="2400" b="1" dirty="0" smtClean="0"/>
              <a:t>月底，我国域名总数为</a:t>
            </a:r>
            <a:r>
              <a:rPr lang="en-US" altLang="zh-CN" sz="2400" b="1" dirty="0" smtClean="0"/>
              <a:t>2060</a:t>
            </a:r>
            <a:r>
              <a:rPr lang="zh-CN" altLang="en-US" sz="2400" b="1" dirty="0" smtClean="0"/>
              <a:t>万个，其中“</a:t>
            </a:r>
            <a:r>
              <a:rPr lang="en-US" altLang="zh-CN" sz="2400" b="1" dirty="0" smtClean="0"/>
              <a:t>.CN”</a:t>
            </a:r>
            <a:r>
              <a:rPr lang="zh-CN" altLang="en-US" sz="2400" b="1" dirty="0" smtClean="0"/>
              <a:t>域名总数较去年同期增长</a:t>
            </a:r>
            <a:r>
              <a:rPr lang="en-US" altLang="zh-CN" sz="2400" b="1" dirty="0" smtClean="0"/>
              <a:t>2.4%</a:t>
            </a:r>
            <a:r>
              <a:rPr lang="zh-CN" altLang="en-US" sz="2400" b="1" dirty="0" smtClean="0"/>
              <a:t>，达到</a:t>
            </a:r>
            <a:r>
              <a:rPr lang="en-US" altLang="zh-CN" sz="2400" b="1" dirty="0" smtClean="0"/>
              <a:t>1109</a:t>
            </a:r>
            <a:r>
              <a:rPr lang="zh-CN" altLang="en-US" sz="2400" b="1" dirty="0" smtClean="0"/>
              <a:t>万，在中国域名总数中占比达</a:t>
            </a:r>
            <a:r>
              <a:rPr lang="en-US" altLang="zh-CN" sz="2400" b="1" dirty="0" smtClean="0"/>
              <a:t>53.8%</a:t>
            </a:r>
            <a:r>
              <a:rPr lang="zh-CN" altLang="en-US" sz="2400" b="1" dirty="0" smtClean="0"/>
              <a:t>。我国网站总数为</a:t>
            </a:r>
            <a:r>
              <a:rPr lang="en-US" altLang="zh-CN" sz="2400" b="1" dirty="0" smtClean="0"/>
              <a:t>335</a:t>
            </a:r>
            <a:r>
              <a:rPr lang="zh-CN" altLang="en-US" sz="2400" b="1" dirty="0" smtClean="0"/>
              <a:t>万个</a:t>
            </a:r>
            <a:r>
              <a:rPr lang="en-US" altLang="zh-CN" sz="2400" b="1" dirty="0" smtClean="0"/>
              <a:t>.</a:t>
            </a:r>
            <a:endParaRPr lang="zh-CN" altLang="en-US" sz="2400" b="1" dirty="0" smtClean="0"/>
          </a:p>
          <a:p>
            <a:pPr eaLnBrk="1">
              <a:lnSpc>
                <a:spcPct val="120000"/>
              </a:lnSpc>
              <a:buClr>
                <a:schemeClr val="hlink"/>
              </a:buClr>
            </a:pPr>
            <a:r>
              <a:rPr lang="zh-CN" altLang="en-US" sz="2400" b="1" dirty="0" smtClean="0"/>
              <a:t>截至</a:t>
            </a:r>
            <a:r>
              <a:rPr lang="en-US" altLang="zh-CN" sz="2400" b="1" dirty="0" smtClean="0"/>
              <a:t>2014</a:t>
            </a:r>
            <a:r>
              <a:rPr lang="zh-CN" altLang="en-US" sz="2400" b="1" dirty="0" smtClean="0"/>
              <a:t>年</a:t>
            </a:r>
            <a:r>
              <a:rPr lang="en-US" altLang="zh-CN" sz="2400" b="1" dirty="0" smtClean="0"/>
              <a:t>12</a:t>
            </a:r>
            <a:r>
              <a:rPr lang="zh-CN" altLang="en-US" sz="2400" b="1" dirty="0" smtClean="0"/>
              <a:t>月，我国</a:t>
            </a:r>
            <a:r>
              <a:rPr lang="en-US" altLang="zh-CN" sz="2400" b="1" dirty="0" smtClean="0"/>
              <a:t>IPv4</a:t>
            </a:r>
            <a:r>
              <a:rPr lang="zh-CN" altLang="en-US" sz="2400" b="1" dirty="0" smtClean="0"/>
              <a:t>地址数量为</a:t>
            </a:r>
            <a:r>
              <a:rPr lang="en-US" altLang="zh-CN" sz="2400" b="1" dirty="0" smtClean="0"/>
              <a:t>3.32</a:t>
            </a:r>
            <a:r>
              <a:rPr lang="zh-CN" altLang="en-US" sz="2400" b="1" dirty="0" smtClean="0"/>
              <a:t>亿，拥有</a:t>
            </a:r>
            <a:r>
              <a:rPr lang="en-US" altLang="zh-CN" sz="2400" b="1" dirty="0" smtClean="0"/>
              <a:t>IPv6</a:t>
            </a:r>
            <a:r>
              <a:rPr lang="zh-CN" altLang="en-US" sz="2400" b="1" dirty="0" smtClean="0"/>
              <a:t>地址</a:t>
            </a:r>
            <a:r>
              <a:rPr lang="en-US" altLang="zh-CN" sz="2400" b="1" dirty="0" smtClean="0"/>
              <a:t>18797</a:t>
            </a:r>
            <a:r>
              <a:rPr lang="zh-CN" altLang="en-US" sz="2400" b="1" dirty="0" smtClean="0"/>
              <a:t>块</a:t>
            </a:r>
            <a:r>
              <a:rPr lang="en-US" altLang="zh-CN" sz="2400" b="1" dirty="0" smtClean="0"/>
              <a:t>/32</a:t>
            </a:r>
            <a:r>
              <a:rPr lang="zh-CN" altLang="en-US" sz="2400" b="1" dirty="0" smtClean="0"/>
              <a:t>。 </a:t>
            </a:r>
          </a:p>
          <a:p>
            <a:pPr eaLnBrk="1">
              <a:lnSpc>
                <a:spcPct val="120000"/>
              </a:lnSpc>
              <a:buClr>
                <a:schemeClr val="hlink"/>
              </a:buClr>
            </a:pPr>
            <a:r>
              <a:rPr lang="zh-CN" altLang="en-US" sz="2400" b="1" dirty="0" smtClean="0"/>
              <a:t>国际出口带宽为</a:t>
            </a:r>
            <a:r>
              <a:rPr lang="en-US" altLang="zh-CN" sz="2400" b="1" dirty="0" smtClean="0"/>
              <a:t>4,118,663Mbps</a:t>
            </a:r>
            <a:r>
              <a:rPr lang="zh-CN" altLang="en-US" sz="2400" b="1" dirty="0" smtClean="0"/>
              <a:t>，较去年同期增长</a:t>
            </a:r>
            <a:r>
              <a:rPr lang="en-US" altLang="zh-CN" sz="2400" b="1" dirty="0" smtClean="0"/>
              <a:t>20.9%</a:t>
            </a:r>
            <a:r>
              <a:rPr lang="zh-CN" altLang="en-US" sz="2400" b="1" dirty="0" smtClean="0"/>
              <a:t>。 </a:t>
            </a:r>
          </a:p>
        </p:txBody>
      </p:sp>
    </p:spTree>
  </p:cSld>
  <p:clrMapOvr>
    <a:masterClrMapping/>
  </p:clrMapOvr>
  <p:transition>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DCFBA85-729C-46FD-B1E5-B35A712F0B38}" type="slidenum">
              <a:rPr lang="en-US" altLang="zh-CN" sz="1400" smtClean="0"/>
              <a:pPr>
                <a:spcBef>
                  <a:spcPct val="0"/>
                </a:spcBef>
                <a:buClrTx/>
                <a:buSzTx/>
                <a:buFontTx/>
                <a:buNone/>
              </a:pPr>
              <a:t>90</a:t>
            </a:fld>
            <a:endParaRPr lang="en-US" altLang="zh-CN" sz="1400" smtClean="0"/>
          </a:p>
        </p:txBody>
      </p:sp>
      <p:sp>
        <p:nvSpPr>
          <p:cNvPr id="275458"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latin typeface="楷体_GB2312" pitchFamily="49" charset="-122"/>
                <a:ea typeface="楷体_GB2312" pitchFamily="49" charset="-122"/>
              </a:rPr>
              <a:t>模拟信号和数字信号</a:t>
            </a:r>
          </a:p>
        </p:txBody>
      </p:sp>
      <p:sp>
        <p:nvSpPr>
          <p:cNvPr id="275459" name="Rectangle 3"/>
          <p:cNvSpPr>
            <a:spLocks noGrp="1" noChangeArrowheads="1"/>
          </p:cNvSpPr>
          <p:nvPr>
            <p:ph type="body" idx="1"/>
          </p:nvPr>
        </p:nvSpPr>
        <p:spPr>
          <a:xfrm>
            <a:off x="533400" y="1371600"/>
            <a:ext cx="6227763" cy="2224088"/>
          </a:xfrm>
        </p:spPr>
        <p:txBody>
          <a:bodyPr/>
          <a:lstStyle/>
          <a:p>
            <a:pPr eaLnBrk="1">
              <a:lnSpc>
                <a:spcPct val="120000"/>
              </a:lnSpc>
              <a:buClr>
                <a:srgbClr val="4D4D4D"/>
              </a:buClr>
            </a:pPr>
            <a:r>
              <a:rPr lang="zh-CN" altLang="en-US" b="1" smtClean="0">
                <a:solidFill>
                  <a:schemeClr val="accent2"/>
                </a:solidFill>
                <a:latin typeface="楷体_GB2312" pitchFamily="49" charset="-122"/>
                <a:ea typeface="楷体_GB2312" pitchFamily="49" charset="-122"/>
              </a:rPr>
              <a:t>模拟信号：</a:t>
            </a:r>
            <a:r>
              <a:rPr lang="zh-CN" altLang="en-US" b="1" smtClean="0">
                <a:latin typeface="华文中宋" panose="02010600040101010101" pitchFamily="2" charset="-122"/>
                <a:ea typeface="华文中宋" panose="02010600040101010101" pitchFamily="2" charset="-122"/>
              </a:rPr>
              <a:t>用</a:t>
            </a:r>
            <a:r>
              <a:rPr lang="zh-CN" altLang="en-US" b="1" smtClean="0">
                <a:solidFill>
                  <a:srgbClr val="FF0000"/>
                </a:solidFill>
                <a:latin typeface="华文中宋" panose="02010600040101010101" pitchFamily="2" charset="-122"/>
                <a:ea typeface="华文中宋" panose="02010600040101010101" pitchFamily="2" charset="-122"/>
              </a:rPr>
              <a:t>连续变化的电磁波</a:t>
            </a:r>
            <a:r>
              <a:rPr lang="zh-CN" altLang="en-US" b="1" smtClean="0">
                <a:latin typeface="华文中宋" panose="02010600040101010101" pitchFamily="2" charset="-122"/>
                <a:ea typeface="华文中宋" panose="02010600040101010101" pitchFamily="2" charset="-122"/>
              </a:rPr>
              <a:t>表示数据，可以按照不同频率在链路上传输。</a:t>
            </a:r>
            <a:endParaRPr lang="zh-CN" altLang="en-US" b="1" smtClean="0">
              <a:latin typeface="华文中宋" panose="02010600040101010101" pitchFamily="2" charset="-122"/>
              <a:ea typeface="华文中宋" panose="02010600040101010101" pitchFamily="2" charset="-122"/>
              <a:sym typeface="Wingdings" panose="05000000000000000000" pitchFamily="2" charset="2"/>
            </a:endParaRPr>
          </a:p>
          <a:p>
            <a:pPr eaLnBrk="1">
              <a:lnSpc>
                <a:spcPct val="120000"/>
              </a:lnSpc>
              <a:buClr>
                <a:srgbClr val="4D4D4D"/>
              </a:buClr>
            </a:pPr>
            <a:r>
              <a:rPr lang="zh-CN" altLang="en-US" b="1" smtClean="0">
                <a:solidFill>
                  <a:schemeClr val="accent2"/>
                </a:solidFill>
                <a:latin typeface="楷体_GB2312" pitchFamily="49" charset="-122"/>
                <a:ea typeface="楷体_GB2312" pitchFamily="49" charset="-122"/>
              </a:rPr>
              <a:t>数字信号：</a:t>
            </a:r>
            <a:r>
              <a:rPr lang="zh-CN" altLang="en-US" b="1" smtClean="0">
                <a:latin typeface="华文中宋" panose="02010600040101010101" pitchFamily="2" charset="-122"/>
                <a:ea typeface="华文中宋" panose="02010600040101010101" pitchFamily="2" charset="-122"/>
              </a:rPr>
              <a:t>用</a:t>
            </a:r>
            <a:r>
              <a:rPr lang="zh-CN" altLang="en-US" b="1" smtClean="0">
                <a:solidFill>
                  <a:srgbClr val="FF0000"/>
                </a:solidFill>
                <a:latin typeface="华文中宋" panose="02010600040101010101" pitchFamily="2" charset="-122"/>
                <a:ea typeface="华文中宋" panose="02010600040101010101" pitchFamily="2" charset="-122"/>
              </a:rPr>
              <a:t>一系列电压脉冲</a:t>
            </a:r>
            <a:r>
              <a:rPr lang="zh-CN" altLang="en-US" b="1" smtClean="0">
                <a:latin typeface="华文中宋" panose="02010600040101010101" pitchFamily="2" charset="-122"/>
                <a:ea typeface="华文中宋" panose="02010600040101010101" pitchFamily="2" charset="-122"/>
              </a:rPr>
              <a:t>表示数据，可用正、负两种电平表示“</a:t>
            </a:r>
            <a:r>
              <a:rPr lang="en-US" altLang="zh-CN" b="1" smtClean="0">
                <a:latin typeface="方正大标宋简体" panose="02010601030101010101" pitchFamily="2" charset="-122"/>
                <a:ea typeface="华文中宋" panose="02010600040101010101" pitchFamily="2" charset="-122"/>
              </a:rPr>
              <a:t>1</a:t>
            </a:r>
            <a:r>
              <a:rPr lang="en-US" altLang="zh-CN" b="1" smtClean="0">
                <a:latin typeface="华文中宋" panose="02010600040101010101" pitchFamily="2" charset="-122"/>
                <a:ea typeface="华文中宋" panose="02010600040101010101" pitchFamily="2" charset="-122"/>
              </a:rPr>
              <a:t>”</a:t>
            </a:r>
            <a:r>
              <a:rPr lang="zh-CN" altLang="en-US" b="1" smtClean="0">
                <a:latin typeface="华文中宋" panose="02010600040101010101" pitchFamily="2" charset="-122"/>
                <a:ea typeface="华文中宋" panose="02010600040101010101" pitchFamily="2" charset="-122"/>
              </a:rPr>
              <a:t>、“</a:t>
            </a:r>
            <a:r>
              <a:rPr lang="en-US" altLang="zh-CN" b="1" smtClean="0">
                <a:latin typeface="方正大标宋简体" panose="02010601030101010101" pitchFamily="2" charset="-122"/>
                <a:ea typeface="华文中宋" panose="02010600040101010101" pitchFamily="2" charset="-122"/>
              </a:rPr>
              <a:t>0</a:t>
            </a:r>
            <a:r>
              <a:rPr lang="en-US" altLang="zh-CN" b="1" smtClean="0">
                <a:latin typeface="华文中宋" panose="02010600040101010101" pitchFamily="2" charset="-122"/>
                <a:ea typeface="华文中宋" panose="02010600040101010101" pitchFamily="2" charset="-122"/>
              </a:rPr>
              <a:t>”</a:t>
            </a:r>
            <a:r>
              <a:rPr lang="zh-CN" altLang="en-US" b="1" smtClean="0">
                <a:latin typeface="华文中宋" panose="02010600040101010101" pitchFamily="2" charset="-122"/>
                <a:ea typeface="华文中宋" panose="02010600040101010101" pitchFamily="2" charset="-122"/>
              </a:rPr>
              <a:t>。</a:t>
            </a:r>
          </a:p>
        </p:txBody>
      </p:sp>
      <p:pic>
        <p:nvPicPr>
          <p:cNvPr id="275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851025"/>
            <a:ext cx="752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3325" y="2736850"/>
            <a:ext cx="7524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5464" name="Group 8"/>
          <p:cNvGrpSpPr>
            <a:grpSpLocks/>
          </p:cNvGrpSpPr>
          <p:nvPr/>
        </p:nvGrpSpPr>
        <p:grpSpPr bwMode="auto">
          <a:xfrm>
            <a:off x="1435100" y="3470275"/>
            <a:ext cx="6099175" cy="1228725"/>
            <a:chOff x="2761" y="7083"/>
            <a:chExt cx="7560" cy="1533"/>
          </a:xfrm>
        </p:grpSpPr>
        <p:grpSp>
          <p:nvGrpSpPr>
            <p:cNvPr id="97290" name="Group 9"/>
            <p:cNvGrpSpPr>
              <a:grpSpLocks/>
            </p:cNvGrpSpPr>
            <p:nvPr/>
          </p:nvGrpSpPr>
          <p:grpSpPr bwMode="auto">
            <a:xfrm>
              <a:off x="2761" y="7368"/>
              <a:ext cx="7560" cy="1248"/>
              <a:chOff x="2340" y="5808"/>
              <a:chExt cx="7560" cy="1248"/>
            </a:xfrm>
          </p:grpSpPr>
          <p:sp>
            <p:nvSpPr>
              <p:cNvPr id="97293" name="Text Box 10"/>
              <p:cNvSpPr txBox="1">
                <a:spLocks noChangeArrowheads="1"/>
              </p:cNvSpPr>
              <p:nvPr/>
            </p:nvSpPr>
            <p:spPr bwMode="auto">
              <a:xfrm>
                <a:off x="5220" y="5808"/>
                <a:ext cx="1620" cy="1248"/>
              </a:xfrm>
              <a:prstGeom prst="rect">
                <a:avLst/>
              </a:prstGeom>
              <a:solidFill>
                <a:srgbClr val="FFFFFF"/>
              </a:solidFill>
              <a:ln w="1587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lnSpc>
                    <a:spcPct val="80000"/>
                  </a:lnSpc>
                  <a:spcBef>
                    <a:spcPct val="115000"/>
                  </a:spcBef>
                  <a:buClrTx/>
                  <a:buSzTx/>
                  <a:buFontTx/>
                  <a:buNone/>
                </a:pPr>
                <a:r>
                  <a:rPr lang="en-US" altLang="zh-CN" sz="1800" b="1">
                    <a:solidFill>
                      <a:schemeClr val="hlink"/>
                    </a:solidFill>
                    <a:latin typeface="Times New Roman" panose="02020603050405020304" pitchFamily="18" charset="0"/>
                    <a:ea typeface="华文中宋" panose="02010600040101010101" pitchFamily="2" charset="-122"/>
                  </a:rPr>
                  <a:t>MODEM</a:t>
                </a:r>
              </a:p>
              <a:p>
                <a:pPr algn="ctr">
                  <a:lnSpc>
                    <a:spcPct val="80000"/>
                  </a:lnSpc>
                  <a:spcBef>
                    <a:spcPct val="115000"/>
                  </a:spcBef>
                  <a:buClrTx/>
                  <a:buSzTx/>
                  <a:buFontTx/>
                  <a:buNone/>
                </a:pPr>
                <a:r>
                  <a:rPr lang="zh-CN" altLang="en-US" sz="1800" b="1">
                    <a:solidFill>
                      <a:schemeClr val="hlink"/>
                    </a:solidFill>
                    <a:latin typeface="华文中宋" panose="02010600040101010101" pitchFamily="2" charset="-122"/>
                    <a:ea typeface="华文中宋" panose="02010600040101010101" pitchFamily="2" charset="-122"/>
                  </a:rPr>
                  <a:t>数模</a:t>
                </a:r>
                <a:r>
                  <a:rPr lang="en-US" altLang="zh-CN" sz="1800" b="1" i="1">
                    <a:solidFill>
                      <a:schemeClr val="hlink"/>
                    </a:solidFill>
                    <a:latin typeface="华文中宋" panose="02010600040101010101" pitchFamily="2" charset="-122"/>
                    <a:ea typeface="华文中宋" panose="02010600040101010101" pitchFamily="2" charset="-122"/>
                  </a:rPr>
                  <a:t>/</a:t>
                </a:r>
                <a:r>
                  <a:rPr lang="zh-CN" altLang="en-US" sz="1800" b="1">
                    <a:solidFill>
                      <a:schemeClr val="hlink"/>
                    </a:solidFill>
                    <a:latin typeface="华文中宋" panose="02010600040101010101" pitchFamily="2" charset="-122"/>
                    <a:ea typeface="华文中宋" panose="02010600040101010101" pitchFamily="2" charset="-122"/>
                  </a:rPr>
                  <a:t>模数</a:t>
                </a:r>
              </a:p>
            </p:txBody>
          </p:sp>
          <p:sp>
            <p:nvSpPr>
              <p:cNvPr id="97294" name="Line 11"/>
              <p:cNvSpPr>
                <a:spLocks noChangeShapeType="1"/>
              </p:cNvSpPr>
              <p:nvPr/>
            </p:nvSpPr>
            <p:spPr bwMode="auto">
              <a:xfrm>
                <a:off x="6840" y="6432"/>
                <a:ext cx="1260" cy="0"/>
              </a:xfrm>
              <a:prstGeom prst="line">
                <a:avLst/>
              </a:prstGeom>
              <a:noFill/>
              <a:ln w="9525">
                <a:solidFill>
                  <a:srgbClr val="00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7295" name="Line 12"/>
              <p:cNvSpPr>
                <a:spLocks noChangeShapeType="1"/>
              </p:cNvSpPr>
              <p:nvPr/>
            </p:nvSpPr>
            <p:spPr bwMode="auto">
              <a:xfrm>
                <a:off x="3960" y="6432"/>
                <a:ext cx="1260" cy="0"/>
              </a:xfrm>
              <a:prstGeom prst="line">
                <a:avLst/>
              </a:prstGeom>
              <a:noFill/>
              <a:ln w="9525">
                <a:solidFill>
                  <a:srgbClr val="000000"/>
                </a:solidFill>
                <a:round/>
                <a:headEnd type="stealth" w="med" len="me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7296" name="Text Box 13"/>
              <p:cNvSpPr txBox="1">
                <a:spLocks noChangeArrowheads="1"/>
              </p:cNvSpPr>
              <p:nvPr/>
            </p:nvSpPr>
            <p:spPr bwMode="auto">
              <a:xfrm>
                <a:off x="8100" y="6120"/>
                <a:ext cx="1800" cy="624"/>
              </a:xfrm>
              <a:prstGeom prst="rect">
                <a:avLst/>
              </a:prstGeom>
              <a:solidFill>
                <a:srgbClr val="FFFFFF"/>
              </a:solidFill>
              <a:ln>
                <a:noFill/>
              </a:ln>
              <a:effectLst/>
              <a:extLst>
                <a:ext uri="{91240B29-F687-4F45-9708-019B960494DF}">
                  <a14:hiddenLine xmlns:a14="http://schemas.microsoft.com/office/drawing/2010/main" w="158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b="1">
                    <a:latin typeface="华文中宋" panose="02010600040101010101" pitchFamily="2" charset="-122"/>
                    <a:ea typeface="华文中宋" panose="02010600040101010101" pitchFamily="2" charset="-122"/>
                  </a:rPr>
                  <a:t>模拟信号</a:t>
                </a:r>
              </a:p>
            </p:txBody>
          </p:sp>
          <p:sp>
            <p:nvSpPr>
              <p:cNvPr id="97297" name="Text Box 14"/>
              <p:cNvSpPr txBox="1">
                <a:spLocks noChangeArrowheads="1"/>
              </p:cNvSpPr>
              <p:nvPr/>
            </p:nvSpPr>
            <p:spPr bwMode="auto">
              <a:xfrm>
                <a:off x="2340" y="6120"/>
                <a:ext cx="1620" cy="624"/>
              </a:xfrm>
              <a:prstGeom prst="rect">
                <a:avLst/>
              </a:prstGeom>
              <a:solidFill>
                <a:srgbClr val="FFFFFF"/>
              </a:solidFill>
              <a:ln>
                <a:noFill/>
              </a:ln>
              <a:extLst>
                <a:ext uri="{91240B29-F687-4F45-9708-019B960494DF}">
                  <a14:hiddenLine xmlns:a14="http://schemas.microsoft.com/office/drawing/2010/main" w="1587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1800" b="1">
                    <a:latin typeface="Times New Roman" panose="02020603050405020304" pitchFamily="18" charset="0"/>
                    <a:ea typeface="华文中宋" panose="02010600040101010101" pitchFamily="2" charset="-122"/>
                  </a:rPr>
                  <a:t>数字信号</a:t>
                </a:r>
              </a:p>
            </p:txBody>
          </p:sp>
        </p:grpSp>
        <p:graphicFrame>
          <p:nvGraphicFramePr>
            <p:cNvPr id="97291" name="Object 15"/>
            <p:cNvGraphicFramePr>
              <a:graphicFrameLocks noChangeAspect="1"/>
            </p:cNvGraphicFramePr>
            <p:nvPr/>
          </p:nvGraphicFramePr>
          <p:xfrm>
            <a:off x="4201" y="7218"/>
            <a:ext cx="1185" cy="675"/>
          </p:xfrm>
          <a:graphic>
            <a:graphicData uri="http://schemas.openxmlformats.org/presentationml/2006/ole">
              <mc:AlternateContent xmlns:mc="http://schemas.openxmlformats.org/markup-compatibility/2006">
                <mc:Choice xmlns:v="urn:schemas-microsoft-com:vml" Requires="v">
                  <p:oleObj spid="_x0000_s97464" name="位图图像" r:id="rId5" imgW="752381" imgH="428798" progId="Paint.Picture">
                    <p:embed/>
                  </p:oleObj>
                </mc:Choice>
                <mc:Fallback>
                  <p:oleObj name="位图图像" r:id="rId5" imgW="752381" imgH="428798" progId="Paint.Picture">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1" y="7218"/>
                          <a:ext cx="1185"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92" name="Object 16"/>
            <p:cNvGraphicFramePr>
              <a:graphicFrameLocks noChangeAspect="1"/>
            </p:cNvGraphicFramePr>
            <p:nvPr/>
          </p:nvGraphicFramePr>
          <p:xfrm>
            <a:off x="7336" y="7083"/>
            <a:ext cx="1185" cy="810"/>
          </p:xfrm>
          <a:graphic>
            <a:graphicData uri="http://schemas.openxmlformats.org/presentationml/2006/ole">
              <mc:AlternateContent xmlns:mc="http://schemas.openxmlformats.org/markup-compatibility/2006">
                <mc:Choice xmlns:v="urn:schemas-microsoft-com:vml" Requires="v">
                  <p:oleObj spid="_x0000_s97465" name="位图图像" r:id="rId7" imgW="752381" imgH="514422" progId="Paint.Picture">
                    <p:embed/>
                  </p:oleObj>
                </mc:Choice>
                <mc:Fallback>
                  <p:oleObj name="位图图像" r:id="rId7" imgW="752381" imgH="514422" progId="Paint.Picture">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6" y="7083"/>
                          <a:ext cx="1185" cy="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75473" name="Text Box 17"/>
          <p:cNvSpPr txBox="1">
            <a:spLocks noChangeArrowheads="1"/>
          </p:cNvSpPr>
          <p:nvPr/>
        </p:nvSpPr>
        <p:spPr bwMode="auto">
          <a:xfrm>
            <a:off x="695325" y="5113338"/>
            <a:ext cx="6858000" cy="9779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20000"/>
              </a:lnSpc>
              <a:spcBef>
                <a:spcPct val="15000"/>
              </a:spcBef>
              <a:buClrTx/>
              <a:buSzTx/>
              <a:buFontTx/>
              <a:buNone/>
            </a:pPr>
            <a:r>
              <a:rPr lang="zh-CN" altLang="en-US" sz="2400" b="1">
                <a:latin typeface="Times New Roman" panose="02020603050405020304" pitchFamily="18" charset="0"/>
                <a:ea typeface="华文中宋" panose="02010600040101010101" pitchFamily="2" charset="-122"/>
              </a:rPr>
              <a:t>        网络接入是沿着一条点对点拨号电话线的一对调制解调器。</a:t>
            </a:r>
          </a:p>
        </p:txBody>
      </p:sp>
      <p:sp>
        <p:nvSpPr>
          <p:cNvPr id="97289" name="AutoShape 18">
            <a:hlinkClick r:id="" action="ppaction://hlinkshowjump?jump=nextslide" highlightClick="1"/>
          </p:cNvPr>
          <p:cNvSpPr>
            <a:spLocks noChangeArrowheads="1"/>
          </p:cNvSpPr>
          <p:nvPr/>
        </p:nvSpPr>
        <p:spPr bwMode="auto">
          <a:xfrm>
            <a:off x="7823200" y="6091238"/>
            <a:ext cx="482600" cy="47148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animEffect transition="in" filter="wipe(down)">
                                      <p:cBhvr>
                                        <p:cTn id="7" dur="500"/>
                                        <p:tgtEl>
                                          <p:spTgt spid="275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75461"/>
                                        </p:tgtEl>
                                        <p:attrNameLst>
                                          <p:attrName>style.visibility</p:attrName>
                                        </p:attrNameLst>
                                      </p:cBhvr>
                                      <p:to>
                                        <p:strVal val="visible"/>
                                      </p:to>
                                    </p:set>
                                    <p:animEffect transition="in" filter="wipe(down)">
                                      <p:cBhvr>
                                        <p:cTn id="12" dur="500"/>
                                        <p:tgtEl>
                                          <p:spTgt spid="2754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75459">
                                            <p:txEl>
                                              <p:pRg st="1" end="1"/>
                                            </p:txEl>
                                          </p:spTgt>
                                        </p:tgtEl>
                                        <p:attrNameLst>
                                          <p:attrName>style.visibility</p:attrName>
                                        </p:attrNameLst>
                                      </p:cBhvr>
                                      <p:to>
                                        <p:strVal val="visible"/>
                                      </p:to>
                                    </p:set>
                                    <p:animEffect transition="in" filter="wipe(down)">
                                      <p:cBhvr>
                                        <p:cTn id="17" dur="500"/>
                                        <p:tgtEl>
                                          <p:spTgt spid="27545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75463"/>
                                        </p:tgtEl>
                                        <p:attrNameLst>
                                          <p:attrName>style.visibility</p:attrName>
                                        </p:attrNameLst>
                                      </p:cBhvr>
                                      <p:to>
                                        <p:strVal val="visible"/>
                                      </p:to>
                                    </p:set>
                                    <p:animEffect transition="in" filter="wipe(down)">
                                      <p:cBhvr>
                                        <p:cTn id="22" dur="500"/>
                                        <p:tgtEl>
                                          <p:spTgt spid="2754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275464"/>
                                        </p:tgtEl>
                                        <p:attrNameLst>
                                          <p:attrName>style.visibility</p:attrName>
                                        </p:attrNameLst>
                                      </p:cBhvr>
                                      <p:to>
                                        <p:strVal val="visible"/>
                                      </p:to>
                                    </p:set>
                                    <p:animEffect transition="in" filter="wipe(down)">
                                      <p:cBhvr>
                                        <p:cTn id="27" dur="500"/>
                                        <p:tgtEl>
                                          <p:spTgt spid="2754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75473"/>
                                        </p:tgtEl>
                                        <p:attrNameLst>
                                          <p:attrName>style.visibility</p:attrName>
                                        </p:attrNameLst>
                                      </p:cBhvr>
                                      <p:to>
                                        <p:strVal val="visible"/>
                                      </p:to>
                                    </p:set>
                                    <p:animEffect transition="in" filter="dissolve">
                                      <p:cBhvr>
                                        <p:cTn id="32" dur="500"/>
                                        <p:tgtEl>
                                          <p:spTgt spid="275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7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4"/>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7E3D4E0-52C0-4A85-9CBB-4033940D151F}" type="slidenum">
              <a:rPr lang="en-US" altLang="zh-CN" sz="1400" smtClean="0"/>
              <a:pPr>
                <a:spcBef>
                  <a:spcPct val="0"/>
                </a:spcBef>
                <a:buClrTx/>
                <a:buSzTx/>
                <a:buFontTx/>
                <a:buNone/>
              </a:pPr>
              <a:t>91</a:t>
            </a:fld>
            <a:endParaRPr lang="en-US" altLang="zh-CN" sz="1400" smtClean="0"/>
          </a:p>
        </p:txBody>
      </p:sp>
      <p:sp>
        <p:nvSpPr>
          <p:cNvPr id="280580" name="Rectangle 4"/>
          <p:cNvSpPr>
            <a:spLocks noGrp="1" noChangeArrowheads="1"/>
          </p:cNvSpPr>
          <p:nvPr>
            <p:ph type="title"/>
          </p:nvPr>
        </p:nvSpPr>
        <p:spPr>
          <a:xfrm>
            <a:off x="533400" y="236538"/>
            <a:ext cx="7772400" cy="941387"/>
          </a:xfrm>
        </p:spPr>
        <p:txBody>
          <a:bodyPr/>
          <a:lstStyle/>
          <a:p>
            <a:pPr>
              <a:defRPr/>
            </a:pPr>
            <a:r>
              <a:rPr lang="zh-CN" altLang="en-US"/>
              <a:t>点对点接入</a:t>
            </a:r>
          </a:p>
        </p:txBody>
      </p:sp>
      <p:grpSp>
        <p:nvGrpSpPr>
          <p:cNvPr id="98308" name="Group 5"/>
          <p:cNvGrpSpPr>
            <a:grpSpLocks/>
          </p:cNvGrpSpPr>
          <p:nvPr/>
        </p:nvGrpSpPr>
        <p:grpSpPr bwMode="auto">
          <a:xfrm>
            <a:off x="6381750" y="1739900"/>
            <a:ext cx="877888" cy="466725"/>
            <a:chOff x="3600" y="219"/>
            <a:chExt cx="360" cy="175"/>
          </a:xfrm>
        </p:grpSpPr>
        <p:sp>
          <p:nvSpPr>
            <p:cNvPr id="98322" name="Oval 6"/>
            <p:cNvSpPr>
              <a:spLocks noChangeArrowheads="1"/>
            </p:cNvSpPr>
            <p:nvPr/>
          </p:nvSpPr>
          <p:spPr bwMode="auto">
            <a:xfrm>
              <a:off x="3603" y="297"/>
              <a:ext cx="357" cy="97"/>
            </a:xfrm>
            <a:prstGeom prst="ellipse">
              <a:avLst/>
            </a:prstGeom>
            <a:solidFill>
              <a:srgbClr val="CC0066"/>
            </a:solidFill>
            <a:ln w="12700">
              <a:solidFill>
                <a:srgbClr val="000000"/>
              </a:solidFill>
              <a:round/>
              <a:headEnd/>
              <a:tailEnd/>
            </a:ln>
          </p:spPr>
          <p:txBody>
            <a:bodyPr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98323" name="Line 7"/>
            <p:cNvSpPr>
              <a:spLocks noChangeShapeType="1"/>
            </p:cNvSpPr>
            <p:nvPr/>
          </p:nvSpPr>
          <p:spPr bwMode="auto">
            <a:xfrm>
              <a:off x="3603"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324" name="Line 8"/>
            <p:cNvSpPr>
              <a:spLocks noChangeShapeType="1"/>
            </p:cNvSpPr>
            <p:nvPr/>
          </p:nvSpPr>
          <p:spPr bwMode="auto">
            <a:xfrm>
              <a:off x="3960"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325" name="Rectangle 9"/>
            <p:cNvSpPr>
              <a:spLocks noChangeArrowheads="1"/>
            </p:cNvSpPr>
            <p:nvPr/>
          </p:nvSpPr>
          <p:spPr bwMode="auto">
            <a:xfrm>
              <a:off x="3603" y="289"/>
              <a:ext cx="354" cy="59"/>
            </a:xfrm>
            <a:prstGeom prst="rect">
              <a:avLst/>
            </a:prstGeom>
            <a:solidFill>
              <a:srgbClr val="CC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eaLnBrk="1" hangingPunct="1">
                <a:spcBef>
                  <a:spcPct val="0"/>
                </a:spcBef>
                <a:buClrTx/>
                <a:buSzTx/>
                <a:buFontTx/>
                <a:buNone/>
              </a:pPr>
              <a:endParaRPr lang="zh-CN" altLang="en-US" sz="1800">
                <a:latin typeface="Arial" panose="020B0604020202020204" pitchFamily="34" charset="0"/>
                <a:ea typeface="宋体" panose="02010600030101010101" pitchFamily="2" charset="-122"/>
              </a:endParaRPr>
            </a:p>
          </p:txBody>
        </p:sp>
        <p:sp>
          <p:nvSpPr>
            <p:cNvPr id="98326" name="Oval 10"/>
            <p:cNvSpPr>
              <a:spLocks noChangeArrowheads="1"/>
            </p:cNvSpPr>
            <p:nvPr/>
          </p:nvSpPr>
          <p:spPr bwMode="auto">
            <a:xfrm>
              <a:off x="3600" y="219"/>
              <a:ext cx="357" cy="113"/>
            </a:xfrm>
            <a:prstGeom prst="ellipse">
              <a:avLst/>
            </a:prstGeom>
            <a:solidFill>
              <a:srgbClr val="CC0066"/>
            </a:solidFill>
            <a:ln w="12700">
              <a:solidFill>
                <a:srgbClr val="000000"/>
              </a:solidFill>
              <a:round/>
              <a:headEnd/>
              <a:tailEnd/>
            </a:ln>
          </p:spPr>
          <p:txBody>
            <a:bodyPr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grpSp>
          <p:nvGrpSpPr>
            <p:cNvPr id="98327" name="Group 11"/>
            <p:cNvGrpSpPr>
              <a:grpSpLocks/>
            </p:cNvGrpSpPr>
            <p:nvPr/>
          </p:nvGrpSpPr>
          <p:grpSpPr bwMode="auto">
            <a:xfrm>
              <a:off x="3686" y="244"/>
              <a:ext cx="177" cy="66"/>
              <a:chOff x="2848" y="848"/>
              <a:chExt cx="140" cy="98"/>
            </a:xfrm>
          </p:grpSpPr>
          <p:sp>
            <p:nvSpPr>
              <p:cNvPr id="98332" name="Line 12"/>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333" name="Line 13"/>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334" name="Line 14"/>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98328" name="Group 15"/>
            <p:cNvGrpSpPr>
              <a:grpSpLocks/>
            </p:cNvGrpSpPr>
            <p:nvPr/>
          </p:nvGrpSpPr>
          <p:grpSpPr bwMode="auto">
            <a:xfrm flipV="1">
              <a:off x="3686" y="243"/>
              <a:ext cx="177" cy="66"/>
              <a:chOff x="2848" y="848"/>
              <a:chExt cx="140" cy="98"/>
            </a:xfrm>
          </p:grpSpPr>
          <p:sp>
            <p:nvSpPr>
              <p:cNvPr id="98329" name="Line 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330" name="Line 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8331" name="Line 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pic>
        <p:nvPicPr>
          <p:cNvPr id="98309" name="Picture 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5075" y="1835150"/>
            <a:ext cx="668338" cy="301625"/>
          </a:xfrm>
          <a:prstGeom prst="rect">
            <a:avLst/>
          </a:prstGeom>
          <a:noFill/>
          <a:ln>
            <a:noFill/>
          </a:ln>
          <a:effectLst>
            <a:outerShdw dist="35921" dir="2700000" algn="ctr" rotWithShape="0">
              <a:srgbClr val="DDDDDD"/>
            </a:outer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98310" name="Object 21"/>
          <p:cNvGraphicFramePr>
            <a:graphicFrameLocks noChangeAspect="1"/>
          </p:cNvGraphicFramePr>
          <p:nvPr/>
        </p:nvGraphicFramePr>
        <p:xfrm>
          <a:off x="1727200" y="1719263"/>
          <a:ext cx="531813" cy="465137"/>
        </p:xfrm>
        <a:graphic>
          <a:graphicData uri="http://schemas.openxmlformats.org/presentationml/2006/ole">
            <mc:AlternateContent xmlns:mc="http://schemas.openxmlformats.org/markup-compatibility/2006">
              <mc:Choice xmlns:v="urn:schemas-microsoft-com:vml" Requires="v">
                <p:oleObj spid="_x0000_s98418" name="Clip" r:id="rId4" imgW="1307263" imgH="1084139" progId="MS_ClipArt_Gallery.2">
                  <p:embed/>
                </p:oleObj>
              </mc:Choice>
              <mc:Fallback>
                <p:oleObj name="Clip" r:id="rId4" imgW="1307263" imgH="1084139" progId="MS_ClipArt_Gallery.2">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1719263"/>
                        <a:ext cx="531813"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8311" name="Picture 4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7825" y="1857375"/>
            <a:ext cx="668338" cy="301625"/>
          </a:xfrm>
          <a:prstGeom prst="rect">
            <a:avLst/>
          </a:prstGeom>
          <a:noFill/>
          <a:ln>
            <a:noFill/>
          </a:ln>
          <a:effectLst>
            <a:outerShdw dist="35921" dir="2700000" algn="ctr" rotWithShape="0">
              <a:srgbClr val="DDDDDD"/>
            </a:outerShdw>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8312" name="Freeform 48"/>
          <p:cNvSpPr>
            <a:spLocks/>
          </p:cNvSpPr>
          <p:nvPr/>
        </p:nvSpPr>
        <p:spPr bwMode="auto">
          <a:xfrm flipV="1">
            <a:off x="3006725" y="2001838"/>
            <a:ext cx="2598738" cy="109537"/>
          </a:xfrm>
          <a:custGeom>
            <a:avLst/>
            <a:gdLst>
              <a:gd name="T0" fmla="*/ 0 w 2049"/>
              <a:gd name="T1" fmla="*/ 51256599 h 212"/>
              <a:gd name="T2" fmla="*/ 456835057 w 2049"/>
              <a:gd name="T3" fmla="*/ 32302565 h 212"/>
              <a:gd name="T4" fmla="*/ 669166791 w 2049"/>
              <a:gd name="T5" fmla="*/ 24293447 h 212"/>
              <a:gd name="T6" fmla="*/ 863804531 w 2049"/>
              <a:gd name="T7" fmla="*/ 16284845 h 212"/>
              <a:gd name="T8" fmla="*/ 1060050469 w 2049"/>
              <a:gd name="T9" fmla="*/ 10945433 h 212"/>
              <a:gd name="T10" fmla="*/ 1224124818 w 2049"/>
              <a:gd name="T11" fmla="*/ 5606021 h 212"/>
              <a:gd name="T12" fmla="*/ 1354419377 w 2049"/>
              <a:gd name="T13" fmla="*/ 0 h 212"/>
              <a:gd name="T14" fmla="*/ 1468628142 w 2049"/>
              <a:gd name="T15" fmla="*/ 0 h 212"/>
              <a:gd name="T16" fmla="*/ 1500799732 w 2049"/>
              <a:gd name="T17" fmla="*/ 0 h 212"/>
              <a:gd name="T18" fmla="*/ 1532971322 w 2049"/>
              <a:gd name="T19" fmla="*/ 2669706 h 212"/>
              <a:gd name="T20" fmla="*/ 1532971322 w 2049"/>
              <a:gd name="T21" fmla="*/ 8275727 h 212"/>
              <a:gd name="T22" fmla="*/ 1500799732 w 2049"/>
              <a:gd name="T23" fmla="*/ 13615139 h 212"/>
              <a:gd name="T24" fmla="*/ 1452542347 w 2049"/>
              <a:gd name="T25" fmla="*/ 21623741 h 212"/>
              <a:gd name="T26" fmla="*/ 1402676762 w 2049"/>
              <a:gd name="T27" fmla="*/ 32302565 h 212"/>
              <a:gd name="T28" fmla="*/ 1370505172 w 2049"/>
              <a:gd name="T29" fmla="*/ 40578292 h 212"/>
              <a:gd name="T30" fmla="*/ 1386590967 w 2049"/>
              <a:gd name="T31" fmla="*/ 45917704 h 212"/>
              <a:gd name="T32" fmla="*/ 1418762557 w 2049"/>
              <a:gd name="T33" fmla="*/ 48586893 h 212"/>
              <a:gd name="T34" fmla="*/ 1468628142 w 2049"/>
              <a:gd name="T35" fmla="*/ 51256599 h 212"/>
              <a:gd name="T36" fmla="*/ 1532971322 w 2049"/>
              <a:gd name="T37" fmla="*/ 53926305 h 212"/>
              <a:gd name="T38" fmla="*/ 1615008496 w 2049"/>
              <a:gd name="T39" fmla="*/ 53926305 h 212"/>
              <a:gd name="T40" fmla="*/ 1713131465 w 2049"/>
              <a:gd name="T41" fmla="*/ 56596011 h 212"/>
              <a:gd name="T42" fmla="*/ 1827340230 w 2049"/>
              <a:gd name="T43" fmla="*/ 56596011 h 212"/>
              <a:gd name="T44" fmla="*/ 2087929348 w 2049"/>
              <a:gd name="T45" fmla="*/ 56596011 h 212"/>
              <a:gd name="T46" fmla="*/ 2147483646 w 2049"/>
              <a:gd name="T47" fmla="*/ 56596011 h 212"/>
              <a:gd name="T48" fmla="*/ 2147483646 w 2049"/>
              <a:gd name="T49" fmla="*/ 53926305 h 212"/>
              <a:gd name="T50" fmla="*/ 2147483646 w 2049"/>
              <a:gd name="T51" fmla="*/ 53926305 h 212"/>
              <a:gd name="T52" fmla="*/ 2147483646 w 2049"/>
              <a:gd name="T53" fmla="*/ 51256599 h 212"/>
              <a:gd name="T54" fmla="*/ 2147483646 w 2049"/>
              <a:gd name="T55" fmla="*/ 51256599 h 212"/>
              <a:gd name="T56" fmla="*/ 2147483646 w 2049"/>
              <a:gd name="T57" fmla="*/ 51256599 h 2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49" h="212">
                <a:moveTo>
                  <a:pt x="0" y="192"/>
                </a:moveTo>
                <a:lnTo>
                  <a:pt x="284" y="121"/>
                </a:lnTo>
                <a:lnTo>
                  <a:pt x="416" y="91"/>
                </a:lnTo>
                <a:lnTo>
                  <a:pt x="537" y="61"/>
                </a:lnTo>
                <a:lnTo>
                  <a:pt x="659" y="41"/>
                </a:lnTo>
                <a:lnTo>
                  <a:pt x="761" y="21"/>
                </a:lnTo>
                <a:lnTo>
                  <a:pt x="842" y="0"/>
                </a:lnTo>
                <a:lnTo>
                  <a:pt x="913" y="0"/>
                </a:lnTo>
                <a:lnTo>
                  <a:pt x="933" y="0"/>
                </a:lnTo>
                <a:lnTo>
                  <a:pt x="953" y="10"/>
                </a:lnTo>
                <a:lnTo>
                  <a:pt x="953" y="31"/>
                </a:lnTo>
                <a:lnTo>
                  <a:pt x="933" y="51"/>
                </a:lnTo>
                <a:lnTo>
                  <a:pt x="903" y="81"/>
                </a:lnTo>
                <a:lnTo>
                  <a:pt x="872" y="121"/>
                </a:lnTo>
                <a:lnTo>
                  <a:pt x="852" y="152"/>
                </a:lnTo>
                <a:lnTo>
                  <a:pt x="862" y="172"/>
                </a:lnTo>
                <a:lnTo>
                  <a:pt x="882" y="182"/>
                </a:lnTo>
                <a:lnTo>
                  <a:pt x="913" y="192"/>
                </a:lnTo>
                <a:lnTo>
                  <a:pt x="953" y="202"/>
                </a:lnTo>
                <a:lnTo>
                  <a:pt x="1004" y="202"/>
                </a:lnTo>
                <a:lnTo>
                  <a:pt x="1065" y="212"/>
                </a:lnTo>
                <a:lnTo>
                  <a:pt x="1136" y="212"/>
                </a:lnTo>
                <a:lnTo>
                  <a:pt x="1298" y="212"/>
                </a:lnTo>
                <a:lnTo>
                  <a:pt x="1481" y="212"/>
                </a:lnTo>
                <a:lnTo>
                  <a:pt x="1654" y="202"/>
                </a:lnTo>
                <a:lnTo>
                  <a:pt x="1816" y="202"/>
                </a:lnTo>
                <a:lnTo>
                  <a:pt x="1958" y="192"/>
                </a:lnTo>
                <a:lnTo>
                  <a:pt x="2009" y="192"/>
                </a:lnTo>
                <a:lnTo>
                  <a:pt x="2049" y="192"/>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13" name="Line 49"/>
          <p:cNvSpPr>
            <a:spLocks noChangeShapeType="1"/>
          </p:cNvSpPr>
          <p:nvPr/>
        </p:nvSpPr>
        <p:spPr bwMode="auto">
          <a:xfrm flipV="1">
            <a:off x="2259013" y="1952625"/>
            <a:ext cx="246062" cy="49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4" name="Line 50"/>
          <p:cNvSpPr>
            <a:spLocks noChangeShapeType="1"/>
          </p:cNvSpPr>
          <p:nvPr/>
        </p:nvSpPr>
        <p:spPr bwMode="auto">
          <a:xfrm flipV="1">
            <a:off x="5972175" y="2008188"/>
            <a:ext cx="417513" cy="587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315" name="Rectangle 51"/>
          <p:cNvSpPr>
            <a:spLocks noChangeArrowheads="1"/>
          </p:cNvSpPr>
          <p:nvPr/>
        </p:nvSpPr>
        <p:spPr bwMode="auto">
          <a:xfrm>
            <a:off x="2259013" y="1323975"/>
            <a:ext cx="1855787" cy="39528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1800" b="1">
                <a:solidFill>
                  <a:srgbClr val="FF0000"/>
                </a:solidFill>
                <a:latin typeface="华文中宋" panose="02010600040101010101" pitchFamily="2" charset="-122"/>
                <a:ea typeface="华文中宋" panose="02010600040101010101" pitchFamily="2" charset="-122"/>
              </a:rPr>
              <a:t>数模</a:t>
            </a:r>
            <a:r>
              <a:rPr lang="en-US" altLang="zh-CN" sz="1800" b="1">
                <a:solidFill>
                  <a:srgbClr val="FF0000"/>
                </a:solidFill>
                <a:latin typeface="华文中宋" panose="02010600040101010101" pitchFamily="2" charset="-122"/>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模数转换</a:t>
            </a:r>
          </a:p>
        </p:txBody>
      </p:sp>
      <p:sp>
        <p:nvSpPr>
          <p:cNvPr id="98316" name="Rectangle 52"/>
          <p:cNvSpPr>
            <a:spLocks noChangeArrowheads="1"/>
          </p:cNvSpPr>
          <p:nvPr/>
        </p:nvSpPr>
        <p:spPr bwMode="auto">
          <a:xfrm>
            <a:off x="4673600" y="1414463"/>
            <a:ext cx="1716088" cy="39528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1800" b="1">
                <a:solidFill>
                  <a:srgbClr val="FF0000"/>
                </a:solidFill>
                <a:latin typeface="华文中宋" panose="02010600040101010101" pitchFamily="2" charset="-122"/>
                <a:ea typeface="华文中宋" panose="02010600040101010101" pitchFamily="2" charset="-122"/>
              </a:rPr>
              <a:t>模数</a:t>
            </a:r>
            <a:r>
              <a:rPr lang="en-US" altLang="zh-CN" sz="1800" b="1">
                <a:solidFill>
                  <a:srgbClr val="FF0000"/>
                </a:solidFill>
                <a:latin typeface="华文中宋" panose="02010600040101010101" pitchFamily="2" charset="-122"/>
                <a:ea typeface="华文中宋" panose="02010600040101010101" pitchFamily="2" charset="-122"/>
              </a:rPr>
              <a:t>/</a:t>
            </a:r>
            <a:r>
              <a:rPr lang="zh-CN" altLang="en-US" sz="1800" b="1">
                <a:solidFill>
                  <a:srgbClr val="FF0000"/>
                </a:solidFill>
                <a:latin typeface="华文中宋" panose="02010600040101010101" pitchFamily="2" charset="-122"/>
                <a:ea typeface="华文中宋" panose="02010600040101010101" pitchFamily="2" charset="-122"/>
              </a:rPr>
              <a:t>数模转换</a:t>
            </a:r>
          </a:p>
        </p:txBody>
      </p:sp>
      <p:sp>
        <p:nvSpPr>
          <p:cNvPr id="98317" name="Text Box 53"/>
          <p:cNvSpPr txBox="1">
            <a:spLocks noChangeArrowheads="1"/>
          </p:cNvSpPr>
          <p:nvPr/>
        </p:nvSpPr>
        <p:spPr bwMode="auto">
          <a:xfrm>
            <a:off x="6448425" y="2293938"/>
            <a:ext cx="877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en-US" altLang="zh-CN" sz="2000" b="1">
                <a:latin typeface="Times New Roman" panose="02020603050405020304" pitchFamily="18" charset="0"/>
                <a:ea typeface="宋体" panose="02010600030101010101" pitchFamily="2" charset="-122"/>
              </a:rPr>
              <a:t>ISP</a:t>
            </a:r>
          </a:p>
        </p:txBody>
      </p:sp>
      <p:sp>
        <p:nvSpPr>
          <p:cNvPr id="98318" name="Text Box 54"/>
          <p:cNvSpPr txBox="1">
            <a:spLocks noChangeArrowheads="1"/>
          </p:cNvSpPr>
          <p:nvPr/>
        </p:nvSpPr>
        <p:spPr bwMode="auto">
          <a:xfrm>
            <a:off x="1727200" y="2293938"/>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zh-CN" altLang="en-US" sz="2000" b="1">
                <a:latin typeface="Times New Roman" panose="02020603050405020304" pitchFamily="18" charset="0"/>
                <a:ea typeface="华文中宋" panose="02010600040101010101" pitchFamily="2" charset="-122"/>
              </a:rPr>
              <a:t>端系统</a:t>
            </a:r>
          </a:p>
        </p:txBody>
      </p:sp>
      <p:sp>
        <p:nvSpPr>
          <p:cNvPr id="280631" name="Text Box 55"/>
          <p:cNvSpPr txBox="1">
            <a:spLocks noChangeArrowheads="1"/>
          </p:cNvSpPr>
          <p:nvPr/>
        </p:nvSpPr>
        <p:spPr bwMode="auto">
          <a:xfrm>
            <a:off x="909638" y="3536950"/>
            <a:ext cx="7786687" cy="20034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nSpc>
                <a:spcPct val="125000"/>
              </a:lnSpc>
              <a:buClrTx/>
              <a:buSzTx/>
              <a:buFontTx/>
              <a:buChar char="•"/>
            </a:pPr>
            <a:r>
              <a:rPr lang="zh-CN" altLang="en-US" sz="2400" b="1" i="1">
                <a:solidFill>
                  <a:srgbClr val="FF0000"/>
                </a:solidFill>
                <a:latin typeface="Times New Roman" panose="02020603050405020304" pitchFamily="18" charset="0"/>
                <a:ea typeface="华文中宋" panose="02010600040101010101" pitchFamily="2" charset="-122"/>
              </a:rPr>
              <a:t> 端系统方发送</a:t>
            </a:r>
            <a:r>
              <a:rPr lang="zh-CN" altLang="en-US" sz="2400" b="1">
                <a:solidFill>
                  <a:srgbClr val="FF0000"/>
                </a:solidFill>
                <a:latin typeface="Times New Roman" panose="02020603050405020304" pitchFamily="18" charset="0"/>
                <a:ea typeface="华文中宋" panose="02010600040101010101" pitchFamily="2" charset="-122"/>
              </a:rPr>
              <a:t>：</a:t>
            </a:r>
            <a:r>
              <a:rPr lang="en-US" altLang="zh-CN" sz="2400" b="1">
                <a:latin typeface="Times New Roman" panose="02020603050405020304" pitchFamily="18" charset="0"/>
                <a:ea typeface="华文中宋" panose="02010600040101010101" pitchFamily="2" charset="-122"/>
              </a:rPr>
              <a:t>MODEM</a:t>
            </a:r>
            <a:r>
              <a:rPr lang="zh-CN" altLang="en-US" sz="2400" b="1">
                <a:latin typeface="Times New Roman" panose="02020603050405020304" pitchFamily="18" charset="0"/>
                <a:ea typeface="华文中宋" panose="02010600040101010101" pitchFamily="2" charset="-122"/>
              </a:rPr>
              <a:t>将</a:t>
            </a:r>
            <a:r>
              <a:rPr lang="en-US" altLang="zh-CN" sz="2400" b="1">
                <a:latin typeface="Times New Roman" panose="02020603050405020304" pitchFamily="18" charset="0"/>
                <a:ea typeface="华文中宋" panose="02010600040101010101" pitchFamily="2" charset="-122"/>
              </a:rPr>
              <a:t>PC</a:t>
            </a:r>
            <a:r>
              <a:rPr lang="zh-CN" altLang="en-US" sz="2400" b="1">
                <a:latin typeface="Times New Roman" panose="02020603050405020304" pitchFamily="18" charset="0"/>
                <a:ea typeface="华文中宋" panose="02010600040101010101" pitchFamily="2" charset="-122"/>
              </a:rPr>
              <a:t>输出的</a:t>
            </a:r>
            <a:r>
              <a:rPr lang="zh-CN" altLang="en-US" sz="2400" b="1">
                <a:solidFill>
                  <a:schemeClr val="hlink"/>
                </a:solidFill>
                <a:latin typeface="Times New Roman" panose="02020603050405020304" pitchFamily="18" charset="0"/>
                <a:ea typeface="华文中宋" panose="02010600040101010101" pitchFamily="2" charset="-122"/>
              </a:rPr>
              <a:t>数字信号转换为模拟</a:t>
            </a:r>
            <a:r>
              <a:rPr lang="zh-CN" altLang="en-US" sz="2400" b="1">
                <a:latin typeface="Times New Roman" panose="02020603050405020304" pitchFamily="18" charset="0"/>
                <a:ea typeface="华文中宋" panose="02010600040101010101" pitchFamily="2" charset="-122"/>
              </a:rPr>
              <a:t>形式，在模拟电话线（双绞线）上传输。</a:t>
            </a:r>
          </a:p>
          <a:p>
            <a:pPr>
              <a:lnSpc>
                <a:spcPct val="125000"/>
              </a:lnSpc>
              <a:buClrTx/>
              <a:buSzTx/>
              <a:buFontTx/>
              <a:buChar char="•"/>
            </a:pPr>
            <a:r>
              <a:rPr lang="en-US" altLang="zh-CN" sz="2400" b="1" i="1">
                <a:solidFill>
                  <a:srgbClr val="FF0000"/>
                </a:solidFill>
                <a:latin typeface="Times New Roman" panose="02020603050405020304" pitchFamily="18" charset="0"/>
                <a:ea typeface="华文中宋" panose="02010600040101010101" pitchFamily="2" charset="-122"/>
              </a:rPr>
              <a:t> ISP</a:t>
            </a:r>
            <a:r>
              <a:rPr lang="zh-CN" altLang="en-US" sz="2400" b="1" i="1">
                <a:solidFill>
                  <a:srgbClr val="FF0000"/>
                </a:solidFill>
                <a:latin typeface="Times New Roman" panose="02020603050405020304" pitchFamily="18" charset="0"/>
                <a:ea typeface="华文中宋" panose="02010600040101010101" pitchFamily="2" charset="-122"/>
              </a:rPr>
              <a:t>方接收</a:t>
            </a:r>
            <a:r>
              <a:rPr lang="zh-CN" altLang="en-US" sz="2400" b="1">
                <a:solidFill>
                  <a:srgbClr val="FF0000"/>
                </a:solidFill>
                <a:latin typeface="Times New Roman" panose="02020603050405020304" pitchFamily="18" charset="0"/>
                <a:ea typeface="华文中宋" panose="02010600040101010101" pitchFamily="2" charset="-122"/>
              </a:rPr>
              <a:t>：</a:t>
            </a:r>
            <a:r>
              <a:rPr lang="en-US" altLang="zh-CN" sz="2400" b="1">
                <a:latin typeface="Times New Roman" panose="02020603050405020304" pitchFamily="18" charset="0"/>
                <a:ea typeface="华文中宋" panose="02010600040101010101" pitchFamily="2" charset="-122"/>
              </a:rPr>
              <a:t>MODEM</a:t>
            </a:r>
            <a:r>
              <a:rPr lang="zh-CN" altLang="en-US" sz="2400" b="1">
                <a:latin typeface="Times New Roman" panose="02020603050405020304" pitchFamily="18" charset="0"/>
                <a:ea typeface="华文中宋" panose="02010600040101010101" pitchFamily="2" charset="-122"/>
              </a:rPr>
              <a:t>再将</a:t>
            </a:r>
            <a:r>
              <a:rPr lang="zh-CN" altLang="en-US" sz="2400" b="1">
                <a:solidFill>
                  <a:schemeClr val="hlink"/>
                </a:solidFill>
                <a:latin typeface="Times New Roman" panose="02020603050405020304" pitchFamily="18" charset="0"/>
                <a:ea typeface="华文中宋" panose="02010600040101010101" pitchFamily="2" charset="-122"/>
              </a:rPr>
              <a:t>模拟信号转换回数字</a:t>
            </a:r>
            <a:r>
              <a:rPr lang="zh-CN" altLang="en-US" sz="2400" b="1">
                <a:latin typeface="Times New Roman" panose="02020603050405020304" pitchFamily="18" charset="0"/>
                <a:ea typeface="华文中宋" panose="02010600040101010101" pitchFamily="2" charset="-122"/>
              </a:rPr>
              <a:t>形式，作为</a:t>
            </a:r>
            <a:r>
              <a:rPr lang="en-US" altLang="zh-CN" sz="2400" b="1">
                <a:latin typeface="Times New Roman" panose="02020603050405020304" pitchFamily="18" charset="0"/>
                <a:ea typeface="华文中宋" panose="02010600040101010101" pitchFamily="2" charset="-122"/>
              </a:rPr>
              <a:t>ISP</a:t>
            </a:r>
            <a:r>
              <a:rPr lang="zh-CN" altLang="en-US" sz="2400" b="1">
                <a:latin typeface="Times New Roman" panose="02020603050405020304" pitchFamily="18" charset="0"/>
                <a:ea typeface="华文中宋" panose="02010600040101010101" pitchFamily="2" charset="-122"/>
              </a:rPr>
              <a:t>路由器输入。</a:t>
            </a:r>
          </a:p>
        </p:txBody>
      </p:sp>
      <p:sp>
        <p:nvSpPr>
          <p:cNvPr id="280634" name="AutoShape 58"/>
          <p:cNvSpPr>
            <a:spLocks noChangeArrowheads="1"/>
          </p:cNvSpPr>
          <p:nvPr/>
        </p:nvSpPr>
        <p:spPr bwMode="auto">
          <a:xfrm>
            <a:off x="6126163" y="236538"/>
            <a:ext cx="1963737" cy="873125"/>
          </a:xfrm>
          <a:prstGeom prst="wedgeRoundRectCallout">
            <a:avLst>
              <a:gd name="adj1" fmla="val -63259"/>
              <a:gd name="adj2" fmla="val 143634"/>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zh-CN" altLang="en-US" sz="2400" b="1">
                <a:solidFill>
                  <a:srgbClr val="FF0000"/>
                </a:solidFill>
                <a:latin typeface="Times New Roman" panose="02020603050405020304" pitchFamily="18" charset="0"/>
                <a:ea typeface="华文中宋" panose="02010600040101010101" pitchFamily="2" charset="-122"/>
              </a:rPr>
              <a:t>速率可达</a:t>
            </a:r>
            <a:r>
              <a:rPr lang="en-US" altLang="zh-CN" sz="2400" b="1">
                <a:solidFill>
                  <a:srgbClr val="FF0000"/>
                </a:solidFill>
                <a:latin typeface="Times New Roman" panose="02020603050405020304" pitchFamily="18" charset="0"/>
                <a:ea typeface="华文中宋" panose="02010600040101010101" pitchFamily="2" charset="-122"/>
              </a:rPr>
              <a:t>56kbps</a:t>
            </a:r>
            <a:r>
              <a:rPr lang="en-US" altLang="zh-CN" sz="2400" b="1">
                <a:latin typeface="Times New Roman" panose="02020603050405020304" pitchFamily="18" charset="0"/>
                <a:ea typeface="宋体" panose="02010600030101010101" pitchFamily="2" charset="-122"/>
              </a:rPr>
              <a:t> </a:t>
            </a:r>
          </a:p>
        </p:txBody>
      </p:sp>
      <p:sp>
        <p:nvSpPr>
          <p:cNvPr id="98321" name="AutoShape 59">
            <a:hlinkClick r:id="" action="ppaction://hlinkshowjump?jump=endshow" highlightClick="1"/>
          </p:cNvPr>
          <p:cNvSpPr>
            <a:spLocks noChangeArrowheads="1"/>
          </p:cNvSpPr>
          <p:nvPr/>
        </p:nvSpPr>
        <p:spPr bwMode="auto">
          <a:xfrm>
            <a:off x="7967663" y="6456363"/>
            <a:ext cx="338137" cy="220662"/>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0634"/>
                                        </p:tgtEl>
                                        <p:attrNameLst>
                                          <p:attrName>style.visibility</p:attrName>
                                        </p:attrNameLst>
                                      </p:cBhvr>
                                      <p:to>
                                        <p:strVal val="visible"/>
                                      </p:to>
                                    </p:set>
                                    <p:animEffect transition="in" filter="wipe(down)">
                                      <p:cBhvr>
                                        <p:cTn id="7" dur="500"/>
                                        <p:tgtEl>
                                          <p:spTgt spid="280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80631"/>
                                        </p:tgtEl>
                                        <p:attrNameLst>
                                          <p:attrName>style.visibility</p:attrName>
                                        </p:attrNameLst>
                                      </p:cBhvr>
                                      <p:to>
                                        <p:strVal val="visible"/>
                                      </p:to>
                                    </p:set>
                                    <p:animEffect transition="in" filter="box(in)">
                                      <p:cBhvr>
                                        <p:cTn id="12" dur="1000"/>
                                        <p:tgtEl>
                                          <p:spTgt spid="280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31" grpId="0" animBg="1"/>
      <p:bldP spid="28063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5B89DC0-C7A9-43E1-B745-A82ED623D8E9}" type="slidenum">
              <a:rPr lang="en-US" altLang="zh-CN" sz="1400" smtClean="0"/>
              <a:pPr>
                <a:spcBef>
                  <a:spcPct val="0"/>
                </a:spcBef>
                <a:buClrTx/>
                <a:buSzTx/>
                <a:buFontTx/>
                <a:buNone/>
              </a:pPr>
              <a:t>92</a:t>
            </a:fld>
            <a:endParaRPr lang="en-US" altLang="zh-CN" sz="1400" smtClean="0"/>
          </a:p>
        </p:txBody>
      </p:sp>
      <p:sp>
        <p:nvSpPr>
          <p:cNvPr id="390146"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缺陷：</a:t>
            </a:r>
          </a:p>
        </p:txBody>
      </p:sp>
      <p:sp>
        <p:nvSpPr>
          <p:cNvPr id="390147" name="Rectangle 3"/>
          <p:cNvSpPr>
            <a:spLocks noGrp="1" noChangeArrowheads="1"/>
          </p:cNvSpPr>
          <p:nvPr>
            <p:ph type="body" idx="1"/>
          </p:nvPr>
        </p:nvSpPr>
        <p:spPr>
          <a:xfrm>
            <a:off x="533400" y="1489075"/>
            <a:ext cx="8397875" cy="4759325"/>
          </a:xfrm>
        </p:spPr>
        <p:txBody>
          <a:bodyPr/>
          <a:lstStyle/>
          <a:p>
            <a:pPr eaLnBrk="1">
              <a:lnSpc>
                <a:spcPct val="130000"/>
              </a:lnSpc>
              <a:spcBef>
                <a:spcPct val="30000"/>
              </a:spcBef>
            </a:pPr>
            <a:r>
              <a:rPr lang="zh-CN" altLang="en-US" b="1" smtClean="0">
                <a:solidFill>
                  <a:srgbClr val="FF0000"/>
                </a:solidFill>
                <a:latin typeface="方正大标宋简体" panose="02010601030101010101" pitchFamily="2" charset="-122"/>
                <a:ea typeface="华文中宋" panose="02010600040101010101" pitchFamily="2" charset="-122"/>
              </a:rPr>
              <a:t>用户有效速率低于</a:t>
            </a:r>
            <a:r>
              <a:rPr lang="en-US" altLang="zh-CN" b="1" smtClean="0">
                <a:solidFill>
                  <a:srgbClr val="FF0000"/>
                </a:solidFill>
                <a:latin typeface="方正大标宋简体" panose="02010601030101010101" pitchFamily="2" charset="-122"/>
                <a:ea typeface="华文中宋" panose="02010600040101010101" pitchFamily="2" charset="-122"/>
              </a:rPr>
              <a:t>56kbps</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双绞线质量低。</a:t>
            </a:r>
            <a:endParaRPr lang="zh-CN" altLang="en-US" b="1" smtClean="0">
              <a:solidFill>
                <a:srgbClr val="FF0000"/>
              </a:solidFill>
              <a:latin typeface="方正大标宋简体" panose="02010601030101010101" pitchFamily="2" charset="-122"/>
              <a:ea typeface="华文中宋" panose="02010600040101010101" pitchFamily="2" charset="-122"/>
            </a:endParaRPr>
          </a:p>
          <a:p>
            <a:pPr eaLnBrk="1">
              <a:lnSpc>
                <a:spcPct val="130000"/>
              </a:lnSpc>
              <a:spcBef>
                <a:spcPct val="30000"/>
              </a:spcBef>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下载时间长。     如，下载一首</a:t>
            </a:r>
            <a:r>
              <a:rPr lang="en-US" altLang="zh-CN" b="1" smtClean="0">
                <a:latin typeface="方正大标宋简体" panose="02010601030101010101" pitchFamily="2" charset="-122"/>
                <a:ea typeface="华文中宋" panose="02010600040101010101" pitchFamily="2" charset="-122"/>
              </a:rPr>
              <a:t>3</a:t>
            </a:r>
            <a:r>
              <a:rPr lang="zh-CN" altLang="en-US" b="1" smtClean="0">
                <a:latin typeface="方正大标宋简体" panose="02010601030101010101" pitchFamily="2" charset="-122"/>
                <a:ea typeface="华文中宋" panose="02010600040101010101" pitchFamily="2" charset="-122"/>
              </a:rPr>
              <a:t>分钟的</a:t>
            </a:r>
            <a:r>
              <a:rPr lang="en-US" altLang="zh-CN" b="1" smtClean="0">
                <a:latin typeface="方正大标宋简体" panose="02010601030101010101" pitchFamily="2" charset="-122"/>
                <a:ea typeface="华文中宋" panose="02010600040101010101" pitchFamily="2" charset="-122"/>
              </a:rPr>
              <a:t>MP3</a:t>
            </a:r>
            <a:r>
              <a:rPr lang="zh-CN" altLang="en-US" b="1" smtClean="0">
                <a:latin typeface="方正大标宋简体" panose="02010601030101010101" pitchFamily="2" charset="-122"/>
                <a:ea typeface="华文中宋" panose="02010600040101010101" pitchFamily="2" charset="-122"/>
              </a:rPr>
              <a:t>歌曲大约需要</a:t>
            </a:r>
            <a:r>
              <a:rPr lang="en-US" altLang="zh-CN" b="1" smtClean="0">
                <a:latin typeface="方正大标宋简体" panose="02010601030101010101" pitchFamily="2" charset="-122"/>
                <a:ea typeface="华文中宋" panose="02010600040101010101" pitchFamily="2" charset="-122"/>
              </a:rPr>
              <a:t>8</a:t>
            </a:r>
            <a:r>
              <a:rPr lang="zh-CN" altLang="en-US" b="1" smtClean="0">
                <a:latin typeface="方正大标宋简体" panose="02010601030101010101" pitchFamily="2" charset="-122"/>
                <a:ea typeface="华文中宋" panose="02010600040101010101" pitchFamily="2" charset="-122"/>
              </a:rPr>
              <a:t>分钟。</a:t>
            </a:r>
          </a:p>
          <a:p>
            <a:pPr eaLnBrk="1">
              <a:lnSpc>
                <a:spcPct val="130000"/>
              </a:lnSpc>
              <a:spcBef>
                <a:spcPct val="30000"/>
              </a:spcBef>
            </a:pPr>
            <a:r>
              <a:rPr lang="zh-CN" altLang="en-US" b="1" smtClean="0">
                <a:latin typeface="方正大标宋简体" panose="02010601030101010101" pitchFamily="2" charset="-122"/>
                <a:ea typeface="华文中宋" panose="02010600040101010101" pitchFamily="2" charset="-122"/>
              </a:rPr>
              <a:t> </a:t>
            </a:r>
            <a:r>
              <a:rPr lang="zh-CN" altLang="en-US" b="1" smtClean="0">
                <a:solidFill>
                  <a:srgbClr val="FF0000"/>
                </a:solidFill>
                <a:latin typeface="方正大标宋简体" panose="02010601030101010101" pitchFamily="2" charset="-122"/>
                <a:ea typeface="华文中宋" panose="02010600040101010101" pitchFamily="2" charset="-122"/>
              </a:rPr>
              <a:t>不能同时上网和拨打普通电话：</a:t>
            </a:r>
          </a:p>
          <a:p>
            <a:pPr eaLnBrk="1">
              <a:lnSpc>
                <a:spcPct val="130000"/>
              </a:lnSpc>
              <a:spcBef>
                <a:spcPct val="30000"/>
              </a:spcBef>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不能</a:t>
            </a:r>
            <a:r>
              <a:rPr lang="zh-CN" altLang="en-US" b="1" smtClean="0">
                <a:solidFill>
                  <a:schemeClr val="hlink"/>
                </a:solidFill>
                <a:latin typeface="方正大标宋简体" panose="02010601030101010101" pitchFamily="2" charset="-122"/>
                <a:ea typeface="华文中宋" panose="02010600040101010101" pitchFamily="2" charset="-122"/>
              </a:rPr>
              <a:t>“总是在线</a:t>
            </a:r>
            <a:r>
              <a:rPr lang="en-US" altLang="zh-CN" b="1" smtClean="0">
                <a:solidFill>
                  <a:schemeClr val="hlink"/>
                </a:solidFill>
                <a:latin typeface="方正大标宋简体" panose="02010601030101010101" pitchFamily="2" charset="-122"/>
                <a:ea typeface="华文中宋" panose="02010600040101010101" pitchFamily="2" charset="-122"/>
              </a:rPr>
              <a:t>”</a:t>
            </a:r>
            <a:r>
              <a:rPr lang="zh-CN" altLang="en-US" b="1" smtClean="0">
                <a:solidFill>
                  <a:schemeClr val="hlink"/>
                </a:solidFill>
                <a:latin typeface="方正大标宋简体" panose="02010601030101010101" pitchFamily="2" charset="-122"/>
                <a:ea typeface="华文中宋" panose="02010600040101010101" pitchFamily="2" charset="-122"/>
              </a:rPr>
              <a:t>。</a:t>
            </a:r>
          </a:p>
          <a:p>
            <a:pPr eaLnBrk="1"/>
            <a:endParaRPr lang="zh-CN" altLang="en-US"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0147">
                                            <p:txEl>
                                              <p:pRg st="0" end="0"/>
                                            </p:txEl>
                                          </p:spTgt>
                                        </p:tgtEl>
                                        <p:attrNameLst>
                                          <p:attrName>style.visibility</p:attrName>
                                        </p:attrNameLst>
                                      </p:cBhvr>
                                      <p:to>
                                        <p:strVal val="visible"/>
                                      </p:to>
                                    </p:set>
                                    <p:animEffect transition="in" filter="blinds(horizontal)">
                                      <p:cBhvr>
                                        <p:cTn id="7" dur="500"/>
                                        <p:tgtEl>
                                          <p:spTgt spid="390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0147">
                                            <p:txEl>
                                              <p:pRg st="1" end="1"/>
                                            </p:txEl>
                                          </p:spTgt>
                                        </p:tgtEl>
                                        <p:attrNameLst>
                                          <p:attrName>style.visibility</p:attrName>
                                        </p:attrNameLst>
                                      </p:cBhvr>
                                      <p:to>
                                        <p:strVal val="visible"/>
                                      </p:to>
                                    </p:set>
                                    <p:animEffect transition="in" filter="blinds(horizontal)">
                                      <p:cBhvr>
                                        <p:cTn id="12" dur="500"/>
                                        <p:tgtEl>
                                          <p:spTgt spid="390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0147">
                                            <p:txEl>
                                              <p:pRg st="2" end="2"/>
                                            </p:txEl>
                                          </p:spTgt>
                                        </p:tgtEl>
                                        <p:attrNameLst>
                                          <p:attrName>style.visibility</p:attrName>
                                        </p:attrNameLst>
                                      </p:cBhvr>
                                      <p:to>
                                        <p:strVal val="visible"/>
                                      </p:to>
                                    </p:set>
                                    <p:animEffect transition="in" filter="blinds(horizontal)">
                                      <p:cBhvr>
                                        <p:cTn id="17" dur="500"/>
                                        <p:tgtEl>
                                          <p:spTgt spid="390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0147">
                                            <p:txEl>
                                              <p:pRg st="3" end="3"/>
                                            </p:txEl>
                                          </p:spTgt>
                                        </p:tgtEl>
                                        <p:attrNameLst>
                                          <p:attrName>style.visibility</p:attrName>
                                        </p:attrNameLst>
                                      </p:cBhvr>
                                      <p:to>
                                        <p:strVal val="visible"/>
                                      </p:to>
                                    </p:set>
                                    <p:animEffect transition="in" filter="blinds(horizontal)">
                                      <p:cBhvr>
                                        <p:cTn id="22" dur="500"/>
                                        <p:tgtEl>
                                          <p:spTgt spid="390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B6C8F2F-50A7-4700-8476-F2B564E2DB91}" type="slidenum">
              <a:rPr lang="en-US" altLang="zh-CN" sz="1400" smtClean="0"/>
              <a:pPr>
                <a:spcBef>
                  <a:spcPct val="0"/>
                </a:spcBef>
                <a:buClrTx/>
                <a:buSzTx/>
                <a:buFontTx/>
                <a:buNone/>
              </a:pPr>
              <a:t>93</a:t>
            </a:fld>
            <a:endParaRPr lang="en-US" altLang="zh-CN" sz="1400" smtClean="0"/>
          </a:p>
        </p:txBody>
      </p:sp>
      <p:sp>
        <p:nvSpPr>
          <p:cNvPr id="282626"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rPr>
              <a:t>2</a:t>
            </a:r>
            <a:r>
              <a:rPr lang="zh-CN" altLang="en-US">
                <a:solidFill>
                  <a:srgbClr val="008000"/>
                </a:solidFill>
              </a:rPr>
              <a:t>、新型宽带接入技术</a:t>
            </a:r>
          </a:p>
        </p:txBody>
      </p:sp>
      <p:sp>
        <p:nvSpPr>
          <p:cNvPr id="282627" name="Rectangle 3"/>
          <p:cNvSpPr>
            <a:spLocks noGrp="1" noChangeArrowheads="1"/>
          </p:cNvSpPr>
          <p:nvPr>
            <p:ph type="body" idx="1"/>
          </p:nvPr>
        </p:nvSpPr>
        <p:spPr>
          <a:xfrm>
            <a:off x="533400" y="1489075"/>
            <a:ext cx="8397875" cy="4759325"/>
          </a:xfrm>
        </p:spPr>
        <p:txBody>
          <a:bodyPr/>
          <a:lstStyle/>
          <a:p>
            <a:pPr eaLnBrk="1">
              <a:lnSpc>
                <a:spcPct val="120000"/>
              </a:lnSpc>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rPr>
              <a:t>为住宅用户</a:t>
            </a:r>
            <a:r>
              <a:rPr lang="zh-CN" altLang="en-US" b="1" smtClean="0">
                <a:solidFill>
                  <a:srgbClr val="FF0000"/>
                </a:solidFill>
                <a:latin typeface="华文中宋" panose="02010600040101010101" pitchFamily="2" charset="-122"/>
                <a:ea typeface="华文中宋" panose="02010600040101010101" pitchFamily="2" charset="-122"/>
              </a:rPr>
              <a:t>提供更高的数据传输率；</a:t>
            </a:r>
          </a:p>
          <a:p>
            <a:pPr eaLnBrk="1">
              <a:lnSpc>
                <a:spcPct val="120000"/>
              </a:lnSpc>
              <a:buFont typeface="Wingdings" panose="05000000000000000000" pitchFamily="2" charset="2"/>
              <a:buChar char="ü"/>
            </a:pPr>
            <a:r>
              <a:rPr lang="zh-CN" altLang="en-US" b="1" smtClean="0">
                <a:latin typeface="华文中宋" panose="02010600040101010101" pitchFamily="2" charset="-122"/>
                <a:ea typeface="华文中宋" panose="02010600040101010101" pitchFamily="2" charset="-122"/>
              </a:rPr>
              <a:t>用户可以</a:t>
            </a:r>
            <a:r>
              <a:rPr lang="zh-CN" altLang="en-US" b="1" smtClean="0">
                <a:solidFill>
                  <a:srgbClr val="FF0000"/>
                </a:solidFill>
                <a:latin typeface="华文中宋" panose="02010600040101010101" pitchFamily="2" charset="-122"/>
                <a:ea typeface="华文中宋" panose="02010600040101010101" pitchFamily="2" charset="-122"/>
              </a:rPr>
              <a:t>同时上网和打电话。</a:t>
            </a:r>
          </a:p>
          <a:p>
            <a:pPr eaLnBrk="1">
              <a:lnSpc>
                <a:spcPct val="120000"/>
              </a:lnSpc>
              <a:buClr>
                <a:srgbClr val="4D4D4D"/>
              </a:buClr>
            </a:pPr>
            <a:r>
              <a:rPr lang="zh-CN" altLang="en-US" b="1" smtClean="0">
                <a:solidFill>
                  <a:schemeClr val="accent2"/>
                </a:solidFill>
                <a:latin typeface="楷体_GB2312" pitchFamily="49" charset="-122"/>
                <a:ea typeface="楷体_GB2312" pitchFamily="49" charset="-122"/>
              </a:rPr>
              <a:t>常用类型：</a:t>
            </a:r>
          </a:p>
          <a:p>
            <a:pPr eaLnBrk="1">
              <a:lnSpc>
                <a:spcPct val="120000"/>
              </a:lnSpc>
              <a:buFont typeface="Wingdings" panose="05000000000000000000" pitchFamily="2" charset="2"/>
              <a:buChar char="ü"/>
            </a:pPr>
            <a:r>
              <a:rPr lang="zh-CN" altLang="en-US" b="1" smtClean="0">
                <a:solidFill>
                  <a:schemeClr val="hlink"/>
                </a:solidFill>
                <a:latin typeface="方正大标宋简体" panose="02010601030101010101" pitchFamily="2" charset="-122"/>
                <a:ea typeface="华文中宋" panose="02010600040101010101" pitchFamily="2" charset="-122"/>
              </a:rPr>
              <a:t>数字用户线</a:t>
            </a:r>
            <a:r>
              <a:rPr lang="en-US" altLang="zh-CN" b="1" smtClean="0">
                <a:solidFill>
                  <a:schemeClr val="hlink"/>
                </a:solidFill>
                <a:latin typeface="方正大标宋简体" panose="02010601030101010101" pitchFamily="2" charset="-122"/>
                <a:ea typeface="华文中宋" panose="02010600040101010101" pitchFamily="2" charset="-122"/>
              </a:rPr>
              <a:t>DSL</a:t>
            </a:r>
            <a:r>
              <a:rPr lang="en-US" altLang="zh-CN"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digital subscriber line</a:t>
            </a:r>
            <a:r>
              <a:rPr lang="en-US" altLang="zh-CN" b="1" smtClean="0">
                <a:latin typeface="方正大标宋简体" panose="02010601030101010101" pitchFamily="2" charset="-122"/>
                <a:ea typeface="华文中宋" panose="02010600040101010101" pitchFamily="2" charset="-122"/>
              </a:rPr>
              <a:t> )</a:t>
            </a:r>
          </a:p>
          <a:p>
            <a:pPr eaLnBrk="1">
              <a:lnSpc>
                <a:spcPct val="120000"/>
              </a:lnSpc>
              <a:buFont typeface="Wingdings" panose="05000000000000000000" pitchFamily="2" charset="2"/>
              <a:buChar char="ü"/>
            </a:pPr>
            <a:r>
              <a:rPr lang="zh-CN" altLang="en-US" b="1" smtClean="0">
                <a:solidFill>
                  <a:schemeClr val="hlink"/>
                </a:solidFill>
                <a:latin typeface="方正大标宋简体" panose="02010601030101010101" pitchFamily="2" charset="-122"/>
                <a:ea typeface="华文中宋" panose="02010600040101010101" pitchFamily="2" charset="-122"/>
              </a:rPr>
              <a:t>混合光纤同轴电缆</a:t>
            </a:r>
            <a:r>
              <a:rPr lang="en-US" altLang="zh-CN" b="1" smtClean="0">
                <a:solidFill>
                  <a:schemeClr val="hlink"/>
                </a:solidFill>
                <a:latin typeface="方正大标宋简体" panose="02010601030101010101" pitchFamily="2" charset="-122"/>
                <a:ea typeface="华文中宋" panose="02010600040101010101" pitchFamily="2" charset="-122"/>
              </a:rPr>
              <a:t>HFC</a:t>
            </a:r>
            <a:r>
              <a:rPr lang="en-US" altLang="zh-CN" b="1" smtClean="0">
                <a:latin typeface="方正大标宋简体" panose="02010601030101010101" pitchFamily="2" charset="-122"/>
                <a:ea typeface="华文中宋" panose="02010600040101010101" pitchFamily="2" charset="-122"/>
              </a:rPr>
              <a:t> (</a:t>
            </a:r>
            <a:r>
              <a:rPr lang="en-US" altLang="zh-CN" b="1" i="1" smtClean="0">
                <a:latin typeface="方正大标宋简体" panose="02010601030101010101" pitchFamily="2" charset="-122"/>
                <a:ea typeface="华文中宋" panose="02010600040101010101" pitchFamily="2" charset="-122"/>
              </a:rPr>
              <a:t>hybrid fiber coaxial cable</a:t>
            </a:r>
            <a:r>
              <a:rPr lang="en-US" altLang="zh-CN" b="1" smtClean="0">
                <a:latin typeface="方正大标宋简体" panose="02010601030101010101" pitchFamily="2" charset="-122"/>
                <a:ea typeface="华文中宋" panose="02010600040101010101" pitchFamily="2" charset="-122"/>
              </a:rPr>
              <a:t>)</a:t>
            </a:r>
            <a:endParaRPr lang="zh-CN" altLang="en-US" b="1" smtClean="0">
              <a:latin typeface="方正大标宋简体" panose="02010601030101010101" pitchFamily="2" charset="-122"/>
              <a:ea typeface="华文中宋" panose="020106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2627">
                                            <p:txEl>
                                              <p:pRg st="2" end="2"/>
                                            </p:txEl>
                                          </p:spTgt>
                                        </p:tgtEl>
                                        <p:attrNameLst>
                                          <p:attrName>style.visibility</p:attrName>
                                        </p:attrNameLst>
                                      </p:cBhvr>
                                      <p:to>
                                        <p:strVal val="visible"/>
                                      </p:to>
                                    </p:set>
                                    <p:animEffect transition="in" filter="blinds(horizontal)">
                                      <p:cBhvr>
                                        <p:cTn id="7" dur="500"/>
                                        <p:tgtEl>
                                          <p:spTgt spid="282627">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2627">
                                            <p:txEl>
                                              <p:pRg st="3" end="3"/>
                                            </p:txEl>
                                          </p:spTgt>
                                        </p:tgtEl>
                                        <p:attrNameLst>
                                          <p:attrName>style.visibility</p:attrName>
                                        </p:attrNameLst>
                                      </p:cBhvr>
                                      <p:to>
                                        <p:strVal val="visible"/>
                                      </p:to>
                                    </p:set>
                                    <p:animEffect transition="in" filter="blinds(horizontal)">
                                      <p:cBhvr>
                                        <p:cTn id="10" dur="500"/>
                                        <p:tgtEl>
                                          <p:spTgt spid="282627">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82627">
                                            <p:txEl>
                                              <p:pRg st="4" end="4"/>
                                            </p:txEl>
                                          </p:spTgt>
                                        </p:tgtEl>
                                        <p:attrNameLst>
                                          <p:attrName>style.visibility</p:attrName>
                                        </p:attrNameLst>
                                      </p:cBhvr>
                                      <p:to>
                                        <p:strVal val="visible"/>
                                      </p:to>
                                    </p:set>
                                    <p:animEffect transition="in" filter="blinds(horizontal)">
                                      <p:cBhvr>
                                        <p:cTn id="13" dur="500"/>
                                        <p:tgtEl>
                                          <p:spTgt spid="2826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79CFF02-D2AF-4AB8-BBD0-6751BFF375CE}" type="slidenum">
              <a:rPr lang="en-US" altLang="zh-CN" sz="1400" smtClean="0"/>
              <a:pPr>
                <a:spcBef>
                  <a:spcPct val="0"/>
                </a:spcBef>
                <a:buClrTx/>
                <a:buSzTx/>
                <a:buFontTx/>
                <a:buNone/>
              </a:pPr>
              <a:t>94</a:t>
            </a:fld>
            <a:endParaRPr lang="en-US" altLang="zh-CN" sz="1400" smtClean="0"/>
          </a:p>
        </p:txBody>
      </p:sp>
      <p:sp>
        <p:nvSpPr>
          <p:cNvPr id="283650" name="Rectangle 2"/>
          <p:cNvSpPr>
            <a:spLocks noGrp="1" noChangeArrowheads="1"/>
          </p:cNvSpPr>
          <p:nvPr>
            <p:ph type="title"/>
          </p:nvPr>
        </p:nvSpPr>
        <p:spPr>
          <a:xfrm>
            <a:off x="533400" y="228600"/>
            <a:ext cx="7772400" cy="879475"/>
          </a:xfrm>
        </p:spPr>
        <p:txBody>
          <a:bodyPr/>
          <a:lstStyle/>
          <a:p>
            <a:pPr>
              <a:defRPr/>
            </a:pPr>
            <a:r>
              <a:rPr lang="zh-CN" altLang="en-US">
                <a:solidFill>
                  <a:srgbClr val="008000"/>
                </a:solidFill>
              </a:rPr>
              <a:t>（</a:t>
            </a:r>
            <a:r>
              <a:rPr lang="en-US" altLang="zh-CN">
                <a:solidFill>
                  <a:srgbClr val="008000"/>
                </a:solidFill>
              </a:rPr>
              <a:t>1</a:t>
            </a:r>
            <a:r>
              <a:rPr lang="zh-CN" altLang="en-US">
                <a:solidFill>
                  <a:srgbClr val="008000"/>
                </a:solidFill>
              </a:rPr>
              <a:t>）数字用户线</a:t>
            </a:r>
            <a:r>
              <a:rPr lang="en-US" altLang="zh-CN">
                <a:solidFill>
                  <a:srgbClr val="008000"/>
                </a:solidFill>
              </a:rPr>
              <a:t>DSL</a:t>
            </a:r>
            <a:endParaRPr lang="zh-CN" altLang="en-US">
              <a:solidFill>
                <a:srgbClr val="008000"/>
              </a:solidFill>
            </a:endParaRPr>
          </a:p>
        </p:txBody>
      </p:sp>
      <p:sp>
        <p:nvSpPr>
          <p:cNvPr id="283651" name="Rectangle 3"/>
          <p:cNvSpPr>
            <a:spLocks noGrp="1" noChangeArrowheads="1"/>
          </p:cNvSpPr>
          <p:nvPr>
            <p:ph type="body" idx="1"/>
          </p:nvPr>
        </p:nvSpPr>
        <p:spPr>
          <a:xfrm>
            <a:off x="533400" y="1562100"/>
            <a:ext cx="8015288" cy="5018088"/>
          </a:xfrm>
        </p:spPr>
        <p:txBody>
          <a:bodyPr/>
          <a:lstStyle/>
          <a:p>
            <a:pPr eaLnBrk="1">
              <a:lnSpc>
                <a:spcPct val="135000"/>
              </a:lnSpc>
            </a:pPr>
            <a:r>
              <a:rPr lang="zh-CN" altLang="en-US" b="1" smtClean="0">
                <a:solidFill>
                  <a:schemeClr val="accent2"/>
                </a:solidFill>
                <a:latin typeface="方正大标宋简体" panose="02010601030101010101" pitchFamily="2" charset="-122"/>
                <a:ea typeface="华文中宋" panose="02010600040101010101" pitchFamily="2" charset="-122"/>
              </a:rPr>
              <a:t>有多种形式：</a:t>
            </a:r>
          </a:p>
          <a:p>
            <a:pPr eaLnBrk="1">
              <a:lnSpc>
                <a:spcPct val="13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如</a:t>
            </a:r>
            <a:r>
              <a:rPr lang="en-US" altLang="zh-CN" b="1" smtClean="0">
                <a:latin typeface="方正大标宋简体" panose="02010601030101010101" pitchFamily="2" charset="-122"/>
                <a:ea typeface="华文中宋" panose="02010600040101010101" pitchFamily="2" charset="-122"/>
              </a:rPr>
              <a:t>ADSL</a:t>
            </a:r>
            <a:r>
              <a:rPr lang="zh-CN" altLang="en-US" b="1" smtClean="0">
                <a:latin typeface="方正大标宋简体" panose="02010601030101010101" pitchFamily="2" charset="-122"/>
                <a:ea typeface="华文中宋" panose="02010600040101010101" pitchFamily="2" charset="-122"/>
              </a:rPr>
              <a:t>（不对称）、</a:t>
            </a:r>
            <a:r>
              <a:rPr lang="en-US" altLang="zh-CN" b="1" smtClean="0">
                <a:latin typeface="方正大标宋简体" panose="02010601030101010101" pitchFamily="2" charset="-122"/>
                <a:ea typeface="华文中宋" panose="02010600040101010101" pitchFamily="2" charset="-122"/>
              </a:rPr>
              <a:t>SDSL </a:t>
            </a:r>
            <a:r>
              <a:rPr lang="zh-CN" altLang="en-US" b="1" smtClean="0">
                <a:latin typeface="方正大标宋简体" panose="02010601030101010101" pitchFamily="2" charset="-122"/>
                <a:ea typeface="华文中宋" panose="02010600040101010101" pitchFamily="2" charset="-122"/>
              </a:rPr>
              <a:t>（对称）、</a:t>
            </a:r>
            <a:r>
              <a:rPr lang="en-US" altLang="zh-CN" b="1" smtClean="0">
                <a:latin typeface="方正大标宋简体" panose="02010601030101010101" pitchFamily="2" charset="-122"/>
                <a:ea typeface="华文中宋" panose="02010600040101010101" pitchFamily="2" charset="-122"/>
              </a:rPr>
              <a:t>HDSL </a:t>
            </a:r>
            <a:r>
              <a:rPr lang="zh-CN" altLang="en-US" b="1" smtClean="0">
                <a:latin typeface="方正大标宋简体" panose="02010601030101010101" pitchFamily="2" charset="-122"/>
                <a:ea typeface="华文中宋" panose="02010600040101010101" pitchFamily="2" charset="-122"/>
              </a:rPr>
              <a:t>（高速）、</a:t>
            </a:r>
            <a:r>
              <a:rPr lang="en-US" altLang="zh-CN" b="1" smtClean="0">
                <a:latin typeface="方正大标宋简体" panose="02010601030101010101" pitchFamily="2" charset="-122"/>
                <a:ea typeface="华文中宋" panose="02010600040101010101" pitchFamily="2" charset="-122"/>
              </a:rPr>
              <a:t> VDSL </a:t>
            </a:r>
            <a:r>
              <a:rPr lang="zh-CN" altLang="en-US" b="1" smtClean="0">
                <a:latin typeface="方正大标宋简体" panose="02010601030101010101" pitchFamily="2" charset="-122"/>
                <a:ea typeface="华文中宋" panose="02010600040101010101" pitchFamily="2" charset="-122"/>
              </a:rPr>
              <a:t>（非常高速）等等。</a:t>
            </a:r>
            <a:endParaRPr lang="en-US" altLang="zh-CN" b="1" smtClean="0">
              <a:latin typeface="方正大标宋简体" panose="02010601030101010101" pitchFamily="2" charset="-122"/>
              <a:ea typeface="华文中宋" panose="02010600040101010101" pitchFamily="2" charset="-122"/>
            </a:endParaRPr>
          </a:p>
          <a:p>
            <a:pPr eaLnBrk="1">
              <a:lnSpc>
                <a:spcPct val="135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住宅常用的是</a:t>
            </a:r>
            <a:r>
              <a:rPr lang="en-US" altLang="zh-CN" b="1" smtClean="0">
                <a:solidFill>
                  <a:srgbClr val="FF0000"/>
                </a:solidFill>
                <a:latin typeface="方正大标宋简体" panose="02010601030101010101" pitchFamily="2" charset="-122"/>
                <a:ea typeface="华文中宋" panose="02010600040101010101" pitchFamily="2" charset="-122"/>
              </a:rPr>
              <a:t>ADSL</a:t>
            </a:r>
            <a:r>
              <a:rPr lang="zh-CN" altLang="en-US" b="1" smtClean="0">
                <a:solidFill>
                  <a:srgbClr val="FF0000"/>
                </a:solidFill>
                <a:latin typeface="方正大标宋简体" panose="02010601030101010101" pitchFamily="2" charset="-122"/>
                <a:ea typeface="华文中宋" panose="02010600040101010101" pitchFamily="2" charset="-122"/>
              </a:rPr>
              <a:t>不对称数字用户线</a:t>
            </a:r>
            <a:r>
              <a:rPr lang="en-US" altLang="zh-CN" b="1" smtClean="0">
                <a:latin typeface="方正大标宋简体" panose="02010601030101010101" pitchFamily="2" charset="-122"/>
                <a:ea typeface="方正大标宋简体" panose="02010601030101010101" pitchFamily="2" charset="-122"/>
              </a:rPr>
              <a:t>(Asymmetrical Digital Subscriber Line)</a:t>
            </a:r>
            <a:r>
              <a:rPr lang="zh-CN" altLang="en-US" b="1" smtClean="0">
                <a:solidFill>
                  <a:srgbClr val="FF0000"/>
                </a:solidFill>
                <a:latin typeface="方正大标宋简体" panose="02010601030101010101" pitchFamily="2" charset="-122"/>
                <a:ea typeface="华文中宋" panose="02010600040101010101" pitchFamily="2" charset="-122"/>
              </a:rPr>
              <a:t> 。</a:t>
            </a:r>
          </a:p>
          <a:p>
            <a:pPr eaLnBrk="1">
              <a:lnSpc>
                <a:spcPct val="120000"/>
              </a:lnSpc>
              <a:spcBef>
                <a:spcPct val="10000"/>
              </a:spcBef>
              <a:buFont typeface="Wingdings" panose="05000000000000000000" pitchFamily="2" charset="2"/>
              <a:buNone/>
            </a:pPr>
            <a:endParaRPr lang="zh-CN" altLang="en-US" b="1" smtClean="0">
              <a:latin typeface="方正大标宋简体" panose="02010601030101010101" pitchFamily="2" charset="-122"/>
              <a:ea typeface="华文中宋" panose="02010600040101010101" pitchFamily="2" charset="-122"/>
              <a:sym typeface="Wingdings" panose="05000000000000000000" pitchFamily="2" charset="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3651">
                                            <p:txEl>
                                              <p:pRg st="1" end="1"/>
                                            </p:txEl>
                                          </p:spTgt>
                                        </p:tgtEl>
                                        <p:attrNameLst>
                                          <p:attrName>style.visibility</p:attrName>
                                        </p:attrNameLst>
                                      </p:cBhvr>
                                      <p:to>
                                        <p:strVal val="visible"/>
                                      </p:to>
                                    </p:set>
                                    <p:animEffect transition="in" filter="blinds(horizontal)">
                                      <p:cBhvr>
                                        <p:cTn id="7" dur="500"/>
                                        <p:tgtEl>
                                          <p:spTgt spid="2836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3651">
                                            <p:txEl>
                                              <p:pRg st="2" end="2"/>
                                            </p:txEl>
                                          </p:spTgt>
                                        </p:tgtEl>
                                        <p:attrNameLst>
                                          <p:attrName>style.visibility</p:attrName>
                                        </p:attrNameLst>
                                      </p:cBhvr>
                                      <p:to>
                                        <p:strVal val="visible"/>
                                      </p:to>
                                    </p:set>
                                    <p:animEffect transition="in" filter="blinds(horizontal)">
                                      <p:cBhvr>
                                        <p:cTn id="12" dur="500"/>
                                        <p:tgtEl>
                                          <p:spTgt spid="2836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350FBC5D-2F0F-4CA4-A05F-5ACECB3E2A8C}" type="slidenum">
              <a:rPr lang="en-US" altLang="zh-CN" sz="1400" smtClean="0"/>
              <a:pPr>
                <a:spcBef>
                  <a:spcPct val="0"/>
                </a:spcBef>
                <a:buClrTx/>
                <a:buSzTx/>
                <a:buFontTx/>
                <a:buNone/>
              </a:pPr>
              <a:t>95</a:t>
            </a:fld>
            <a:endParaRPr lang="en-US" altLang="zh-CN" sz="1400" smtClean="0"/>
          </a:p>
        </p:txBody>
      </p:sp>
      <p:sp>
        <p:nvSpPr>
          <p:cNvPr id="392194" name="Rectangle 2"/>
          <p:cNvSpPr>
            <a:spLocks noGrp="1" noChangeArrowheads="1"/>
          </p:cNvSpPr>
          <p:nvPr>
            <p:ph type="title"/>
          </p:nvPr>
        </p:nvSpPr>
        <p:spPr>
          <a:xfrm>
            <a:off x="533400" y="411163"/>
            <a:ext cx="8397875" cy="831850"/>
          </a:xfrm>
        </p:spPr>
        <p:txBody>
          <a:bodyPr/>
          <a:lstStyle/>
          <a:p>
            <a:pPr>
              <a:defRPr/>
            </a:pPr>
            <a:r>
              <a:rPr lang="en-US" altLang="zh-CN">
                <a:solidFill>
                  <a:srgbClr val="008000"/>
                </a:solidFill>
                <a:ea typeface="华文中宋" panose="02010600040101010101" pitchFamily="2" charset="-122"/>
              </a:rPr>
              <a:t>ADSL</a:t>
            </a:r>
            <a:r>
              <a:rPr lang="zh-CN" altLang="en-US">
                <a:solidFill>
                  <a:srgbClr val="008000"/>
                </a:solidFill>
                <a:ea typeface="华文中宋" panose="02010600040101010101" pitchFamily="2" charset="-122"/>
              </a:rPr>
              <a:t>特点</a:t>
            </a:r>
            <a:r>
              <a:rPr lang="zh-CN" altLang="en-US">
                <a:solidFill>
                  <a:srgbClr val="FF0000"/>
                </a:solidFill>
                <a:ea typeface="华文中宋" panose="02010600040101010101" pitchFamily="2" charset="-122"/>
              </a:rPr>
              <a:t> </a:t>
            </a:r>
          </a:p>
        </p:txBody>
      </p:sp>
      <p:sp>
        <p:nvSpPr>
          <p:cNvPr id="392195" name="Rectangle 3"/>
          <p:cNvSpPr>
            <a:spLocks noGrp="1" noChangeArrowheads="1"/>
          </p:cNvSpPr>
          <p:nvPr>
            <p:ph type="body" idx="1"/>
          </p:nvPr>
        </p:nvSpPr>
        <p:spPr>
          <a:xfrm>
            <a:off x="533400" y="1371600"/>
            <a:ext cx="7950200" cy="4876800"/>
          </a:xfrm>
        </p:spPr>
        <p:txBody>
          <a:bodyPr/>
          <a:lstStyle/>
          <a:p>
            <a:pPr eaLnBrk="1">
              <a:lnSpc>
                <a:spcPct val="135000"/>
              </a:lnSpc>
              <a:buFont typeface="Wingdings" panose="05000000000000000000" pitchFamily="2" charset="2"/>
              <a:buChar char="m"/>
            </a:pPr>
            <a:r>
              <a:rPr lang="zh-CN" altLang="en-US" b="1" i="1" smtClean="0">
                <a:solidFill>
                  <a:srgbClr val="FF0000"/>
                </a:solidFill>
                <a:latin typeface="方正大标宋简体" panose="02010601030101010101" pitchFamily="2" charset="-122"/>
                <a:ea typeface="华文中宋" panose="02010600040101010101" pitchFamily="2" charset="-122"/>
              </a:rPr>
              <a:t>新型调制解调器技术</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与拨号类似，采用双绞线。</a:t>
            </a:r>
          </a:p>
          <a:p>
            <a:pPr eaLnBrk="1">
              <a:lnSpc>
                <a:spcPct val="135000"/>
              </a:lnSpc>
              <a:buFont typeface="Wingdings" panose="05000000000000000000" pitchFamily="2" charset="2"/>
              <a:buChar char="m"/>
            </a:pPr>
            <a:r>
              <a:rPr lang="zh-CN" altLang="en-US" b="1" i="1" smtClean="0">
                <a:solidFill>
                  <a:srgbClr val="FF0000"/>
                </a:solidFill>
                <a:latin typeface="方正大标宋简体" panose="02010601030101010101" pitchFamily="2" charset="-122"/>
                <a:ea typeface="华文中宋" panose="02010600040101010101" pitchFamily="2" charset="-122"/>
              </a:rPr>
              <a:t>高数据速率</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限制用户和</a:t>
            </a:r>
            <a:r>
              <a:rPr lang="en-US" altLang="zh-CN" b="1" smtClean="0">
                <a:latin typeface="方正大标宋简体" panose="02010601030101010101" pitchFamily="2" charset="-122"/>
                <a:ea typeface="华文中宋" panose="02010600040101010101" pitchFamily="2" charset="-122"/>
              </a:rPr>
              <a:t>ISP</a:t>
            </a:r>
            <a:r>
              <a:rPr lang="zh-CN" altLang="en-US" b="1" smtClean="0">
                <a:latin typeface="方正大标宋简体" panose="02010601030101010101" pitchFamily="2" charset="-122"/>
                <a:ea typeface="华文中宋" panose="02010600040101010101" pitchFamily="2" charset="-122"/>
              </a:rPr>
              <a:t>调制解调器间距离。</a:t>
            </a:r>
          </a:p>
          <a:p>
            <a:pPr eaLnBrk="1">
              <a:lnSpc>
                <a:spcPct val="135000"/>
              </a:lnSpc>
              <a:buFont typeface="Wingdings" panose="05000000000000000000" pitchFamily="2" charset="2"/>
              <a:buChar char="m"/>
            </a:pPr>
            <a:r>
              <a:rPr lang="zh-CN" altLang="en-US" b="1" i="1" smtClean="0">
                <a:solidFill>
                  <a:srgbClr val="FF0000"/>
                </a:solidFill>
                <a:latin typeface="方正大标宋简体" panose="02010601030101010101" pitchFamily="2" charset="-122"/>
                <a:ea typeface="华文中宋" panose="02010600040101010101" pitchFamily="2" charset="-122"/>
              </a:rPr>
              <a:t>下载速率高于上载速率</a:t>
            </a:r>
            <a:r>
              <a:rPr lang="zh-CN" altLang="en-US" b="1" smtClean="0">
                <a:solidFill>
                  <a:srgbClr val="FF0000"/>
                </a:solidFill>
                <a:latin typeface="方正大标宋简体" panose="02010601030101010101" pitchFamily="2" charset="-122"/>
                <a:ea typeface="华文中宋" panose="02010600040101010101" pitchFamily="2" charset="-122"/>
              </a:rPr>
              <a:t>：</a:t>
            </a:r>
          </a:p>
          <a:p>
            <a:pPr eaLnBrk="1">
              <a:lnSpc>
                <a:spcPct val="135000"/>
              </a:lnSpc>
              <a:buFont typeface="Wingdings" panose="05000000000000000000" pitchFamily="2" charset="2"/>
              <a:buChar char="ü"/>
            </a:pPr>
            <a:r>
              <a:rPr lang="zh-CN" altLang="en-US" b="1" smtClean="0">
                <a:solidFill>
                  <a:schemeClr val="hlink"/>
                </a:solidFill>
                <a:latin typeface="方正大标宋简体" panose="02010601030101010101" pitchFamily="2" charset="-122"/>
                <a:ea typeface="华文中宋" panose="02010600040101010101" pitchFamily="2" charset="-122"/>
              </a:rPr>
              <a:t>下载</a:t>
            </a:r>
            <a:r>
              <a:rPr lang="zh-CN" altLang="en-US" b="1" smtClean="0">
                <a:latin typeface="方正大标宋简体" panose="02010601030101010101" pitchFamily="2" charset="-122"/>
                <a:ea typeface="华文中宋" panose="02010600040101010101" pitchFamily="2" charset="-122"/>
              </a:rPr>
              <a:t>：从</a:t>
            </a:r>
            <a:r>
              <a:rPr lang="en-US" altLang="zh-CN" b="1" smtClean="0">
                <a:latin typeface="方正大标宋简体" panose="02010601030101010101" pitchFamily="2" charset="-122"/>
                <a:ea typeface="华文中宋" panose="02010600040101010101" pitchFamily="2" charset="-122"/>
              </a:rPr>
              <a:t>ISP</a:t>
            </a:r>
            <a:r>
              <a:rPr lang="zh-CN" altLang="en-US" b="1" smtClean="0">
                <a:latin typeface="方正大标宋简体" panose="02010601030101010101" pitchFamily="2" charset="-122"/>
                <a:ea typeface="华文中宋" panose="02010600040101010101" pitchFamily="2" charset="-122"/>
              </a:rPr>
              <a:t>到家庭，超过</a:t>
            </a:r>
            <a:r>
              <a:rPr lang="en-US" altLang="zh-CN" b="1" smtClean="0">
                <a:latin typeface="方正大标宋简体" panose="02010601030101010101" pitchFamily="2" charset="-122"/>
                <a:ea typeface="华文中宋" panose="02010600040101010101" pitchFamily="2" charset="-122"/>
              </a:rPr>
              <a:t>1</a:t>
            </a:r>
            <a:r>
              <a:rPr lang="en-US" altLang="en-US" b="1" smtClean="0">
                <a:latin typeface="方正大标宋简体" panose="02010601030101010101" pitchFamily="2" charset="-122"/>
                <a:ea typeface="方正大标宋简体" panose="02010601030101010101" pitchFamily="2" charset="-122"/>
              </a:rPr>
              <a:t>～</a:t>
            </a:r>
            <a:r>
              <a:rPr lang="en-US" altLang="zh-CN" b="1" smtClean="0">
                <a:latin typeface="方正大标宋简体" panose="02010601030101010101" pitchFamily="2" charset="-122"/>
                <a:ea typeface="方正大标宋简体" panose="02010601030101010101" pitchFamily="2" charset="-122"/>
              </a:rPr>
              <a:t>2</a:t>
            </a:r>
            <a:r>
              <a:rPr lang="en-US" altLang="zh-CN" b="1" smtClean="0">
                <a:latin typeface="方正大标宋简体" panose="02010601030101010101" pitchFamily="2" charset="-122"/>
                <a:ea typeface="华文中宋" panose="02010600040101010101" pitchFamily="2" charset="-122"/>
              </a:rPr>
              <a:t>Mbps</a:t>
            </a:r>
            <a:r>
              <a:rPr lang="zh-CN" altLang="en-US" b="1" smtClean="0">
                <a:latin typeface="方正大标宋简体" panose="02010601030101010101" pitchFamily="2" charset="-122"/>
                <a:ea typeface="华文中宋" panose="02010600040101010101" pitchFamily="2" charset="-122"/>
              </a:rPr>
              <a:t>。</a:t>
            </a:r>
          </a:p>
          <a:p>
            <a:pPr eaLnBrk="1">
              <a:lnSpc>
                <a:spcPct val="135000"/>
              </a:lnSpc>
              <a:buFont typeface="Wingdings" panose="05000000000000000000" pitchFamily="2" charset="2"/>
              <a:buChar char="ü"/>
            </a:pPr>
            <a:r>
              <a:rPr lang="zh-CN" altLang="en-US" b="1" smtClean="0">
                <a:solidFill>
                  <a:schemeClr val="hlink"/>
                </a:solidFill>
                <a:latin typeface="方正大标宋简体" panose="02010601030101010101" pitchFamily="2" charset="-122"/>
                <a:ea typeface="华文中宋" panose="02010600040101010101" pitchFamily="2" charset="-122"/>
              </a:rPr>
              <a:t>上载</a:t>
            </a:r>
            <a:r>
              <a:rPr lang="zh-CN" altLang="en-US" b="1" smtClean="0">
                <a:latin typeface="方正大标宋简体" panose="02010601030101010101" pitchFamily="2" charset="-122"/>
                <a:ea typeface="华文中宋" panose="02010600040101010101" pitchFamily="2" charset="-122"/>
              </a:rPr>
              <a:t>：从家庭到</a:t>
            </a:r>
            <a:r>
              <a:rPr lang="en-US" altLang="zh-CN" b="1" smtClean="0">
                <a:latin typeface="方正大标宋简体" panose="02010601030101010101" pitchFamily="2" charset="-122"/>
                <a:ea typeface="华文中宋" panose="02010600040101010101" pitchFamily="2" charset="-122"/>
              </a:rPr>
              <a:t>ISP </a:t>
            </a:r>
            <a:r>
              <a:rPr lang="zh-CN" altLang="en-US" b="1" smtClean="0">
                <a:latin typeface="方正大标宋简体" panose="02010601030101010101" pitchFamily="2" charset="-122"/>
                <a:ea typeface="华文中宋" panose="02010600040101010101" pitchFamily="2" charset="-122"/>
              </a:rPr>
              <a:t>，超过几百</a:t>
            </a:r>
            <a:r>
              <a:rPr lang="en-US" altLang="zh-CN" b="1" smtClean="0">
                <a:latin typeface="方正大标宋简体" panose="02010601030101010101" pitchFamily="2" charset="-122"/>
                <a:ea typeface="华文中宋" panose="02010600040101010101" pitchFamily="2" charset="-122"/>
              </a:rPr>
              <a:t>kbps </a:t>
            </a:r>
            <a:r>
              <a:rPr lang="zh-CN" altLang="en-US" b="1" smtClean="0">
                <a:latin typeface="方正大标宋简体" panose="02010601030101010101" pitchFamily="2" charset="-122"/>
                <a:ea typeface="华文中宋" panose="02010600040101010101" pitchFamily="2" charset="-122"/>
              </a:rPr>
              <a:t>。</a:t>
            </a:r>
          </a:p>
        </p:txBody>
      </p:sp>
      <p:sp>
        <p:nvSpPr>
          <p:cNvPr id="392196" name="Text Box 4"/>
          <p:cNvSpPr txBox="1">
            <a:spLocks noChangeArrowheads="1"/>
          </p:cNvSpPr>
          <p:nvPr/>
        </p:nvSpPr>
        <p:spPr bwMode="auto">
          <a:xfrm>
            <a:off x="6026150" y="2641600"/>
            <a:ext cx="31178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50000"/>
              </a:spcBef>
              <a:buClrTx/>
              <a:buSzTx/>
              <a:buFontTx/>
              <a:buNone/>
            </a:pPr>
            <a:r>
              <a:rPr lang="en-US" altLang="zh-CN" sz="2400" b="1">
                <a:solidFill>
                  <a:schemeClr val="hlink"/>
                </a:solidFill>
                <a:latin typeface="Times New Roman" panose="02020603050405020304" pitchFamily="18" charset="0"/>
                <a:ea typeface="宋体" panose="02010600030101010101" pitchFamily="2" charset="-122"/>
              </a:rPr>
              <a:t>VDSL</a:t>
            </a:r>
            <a:endParaRPr lang="zh-CN" altLang="en-US" sz="2400" b="1">
              <a:solidFill>
                <a:schemeClr val="hlink"/>
              </a:solidFill>
              <a:latin typeface="Times New Roman" panose="02020603050405020304" pitchFamily="18" charset="0"/>
              <a:ea typeface="宋体" panose="02010600030101010101" pitchFamily="2" charset="-122"/>
            </a:endParaRPr>
          </a:p>
          <a:p>
            <a:pPr>
              <a:spcBef>
                <a:spcPct val="50000"/>
              </a:spcBef>
              <a:buClrTx/>
              <a:buSzTx/>
              <a:buFontTx/>
              <a:buNone/>
            </a:pPr>
            <a:r>
              <a:rPr lang="en-US" altLang="zh-CN" sz="2400" b="1">
                <a:solidFill>
                  <a:schemeClr val="accent2"/>
                </a:solidFill>
                <a:latin typeface="Times New Roman" panose="02020603050405020304" pitchFamily="18" charset="0"/>
                <a:ea typeface="宋体" panose="02010600030101010101" pitchFamily="2" charset="-122"/>
              </a:rPr>
              <a:t>    12</a:t>
            </a:r>
            <a:r>
              <a:rPr lang="zh-CN" altLang="en-US" sz="2400" b="1">
                <a:solidFill>
                  <a:schemeClr val="accent2"/>
                </a:solidFill>
                <a:latin typeface="Times New Roman" panose="02020603050405020304" pitchFamily="18" charset="0"/>
                <a:ea typeface="宋体" panose="02010600030101010101" pitchFamily="2" charset="-122"/>
              </a:rPr>
              <a:t>～</a:t>
            </a:r>
            <a:r>
              <a:rPr lang="en-US" altLang="zh-CN" sz="2400" b="1">
                <a:solidFill>
                  <a:schemeClr val="accent2"/>
                </a:solidFill>
                <a:latin typeface="Times New Roman" panose="02020603050405020304" pitchFamily="18" charset="0"/>
                <a:ea typeface="宋体" panose="02010600030101010101" pitchFamily="2" charset="-122"/>
              </a:rPr>
              <a:t>55Mbps</a:t>
            </a:r>
          </a:p>
          <a:p>
            <a:pPr>
              <a:spcBef>
                <a:spcPct val="50000"/>
              </a:spcBef>
              <a:buClrTx/>
              <a:buSzTx/>
              <a:buFontTx/>
              <a:buNone/>
            </a:pPr>
            <a:r>
              <a:rPr lang="en-US" altLang="zh-CN" sz="2400" b="1">
                <a:solidFill>
                  <a:schemeClr val="accent2"/>
                </a:solidFill>
                <a:latin typeface="Times New Roman" panose="02020603050405020304" pitchFamily="18" charset="0"/>
                <a:ea typeface="宋体" panose="02010600030101010101" pitchFamily="2" charset="-122"/>
              </a:rPr>
              <a:t>    1.6</a:t>
            </a:r>
            <a:r>
              <a:rPr lang="zh-CN" altLang="en-US" sz="2400" b="1">
                <a:solidFill>
                  <a:schemeClr val="accent2"/>
                </a:solidFill>
                <a:latin typeface="Times New Roman" panose="02020603050405020304" pitchFamily="18" charset="0"/>
                <a:ea typeface="宋体" panose="02010600030101010101" pitchFamily="2" charset="-122"/>
              </a:rPr>
              <a:t>～</a:t>
            </a:r>
            <a:r>
              <a:rPr lang="en-US" altLang="zh-CN" sz="2400" b="1">
                <a:solidFill>
                  <a:schemeClr val="accent2"/>
                </a:solidFill>
                <a:latin typeface="Times New Roman" panose="02020603050405020304" pitchFamily="18" charset="0"/>
                <a:ea typeface="宋体" panose="02010600030101010101" pitchFamily="2" charset="-122"/>
              </a:rPr>
              <a:t>20Mbps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Effect transition="in" filter="blinds(horizontal)">
                                      <p:cBhvr>
                                        <p:cTn id="7" dur="500"/>
                                        <p:tgtEl>
                                          <p:spTgt spid="392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2195">
                                            <p:txEl>
                                              <p:pRg st="1" end="1"/>
                                            </p:txEl>
                                          </p:spTgt>
                                        </p:tgtEl>
                                        <p:attrNameLst>
                                          <p:attrName>style.visibility</p:attrName>
                                        </p:attrNameLst>
                                      </p:cBhvr>
                                      <p:to>
                                        <p:strVal val="visible"/>
                                      </p:to>
                                    </p:set>
                                    <p:animEffect transition="in" filter="blinds(horizontal)">
                                      <p:cBhvr>
                                        <p:cTn id="12" dur="500"/>
                                        <p:tgtEl>
                                          <p:spTgt spid="3921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2195">
                                            <p:txEl>
                                              <p:pRg st="2" end="2"/>
                                            </p:txEl>
                                          </p:spTgt>
                                        </p:tgtEl>
                                        <p:attrNameLst>
                                          <p:attrName>style.visibility</p:attrName>
                                        </p:attrNameLst>
                                      </p:cBhvr>
                                      <p:to>
                                        <p:strVal val="visible"/>
                                      </p:to>
                                    </p:set>
                                    <p:animEffect transition="in" filter="blinds(horizontal)">
                                      <p:cBhvr>
                                        <p:cTn id="17" dur="500"/>
                                        <p:tgtEl>
                                          <p:spTgt spid="3921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2195">
                                            <p:txEl>
                                              <p:pRg st="3" end="3"/>
                                            </p:txEl>
                                          </p:spTgt>
                                        </p:tgtEl>
                                        <p:attrNameLst>
                                          <p:attrName>style.visibility</p:attrName>
                                        </p:attrNameLst>
                                      </p:cBhvr>
                                      <p:to>
                                        <p:strVal val="visible"/>
                                      </p:to>
                                    </p:set>
                                    <p:animEffect transition="in" filter="blinds(horizontal)">
                                      <p:cBhvr>
                                        <p:cTn id="22" dur="500"/>
                                        <p:tgtEl>
                                          <p:spTgt spid="3921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92195">
                                            <p:txEl>
                                              <p:pRg st="4" end="4"/>
                                            </p:txEl>
                                          </p:spTgt>
                                        </p:tgtEl>
                                        <p:attrNameLst>
                                          <p:attrName>style.visibility</p:attrName>
                                        </p:attrNameLst>
                                      </p:cBhvr>
                                      <p:to>
                                        <p:strVal val="visible"/>
                                      </p:to>
                                    </p:set>
                                    <p:animEffect transition="in" filter="blinds(horizontal)">
                                      <p:cBhvr>
                                        <p:cTn id="27" dur="500"/>
                                        <p:tgtEl>
                                          <p:spTgt spid="3921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392196"/>
                                        </p:tgtEl>
                                        <p:attrNameLst>
                                          <p:attrName>style.visibility</p:attrName>
                                        </p:attrNameLst>
                                      </p:cBhvr>
                                      <p:to>
                                        <p:strVal val="visible"/>
                                      </p:to>
                                    </p:set>
                                    <p:anim calcmode="lin" valueType="num">
                                      <p:cBhvr additive="base">
                                        <p:cTn id="32" dur="500" fill="hold"/>
                                        <p:tgtEl>
                                          <p:spTgt spid="392196"/>
                                        </p:tgtEl>
                                        <p:attrNameLst>
                                          <p:attrName>ppt_x</p:attrName>
                                        </p:attrNameLst>
                                      </p:cBhvr>
                                      <p:tavLst>
                                        <p:tav tm="0">
                                          <p:val>
                                            <p:strVal val="1+#ppt_w/2"/>
                                          </p:val>
                                        </p:tav>
                                        <p:tav tm="100000">
                                          <p:val>
                                            <p:strVal val="#ppt_x"/>
                                          </p:val>
                                        </p:tav>
                                      </p:tavLst>
                                    </p:anim>
                                    <p:anim calcmode="lin" valueType="num">
                                      <p:cBhvr additive="base">
                                        <p:cTn id="33" dur="500" fill="hold"/>
                                        <p:tgtEl>
                                          <p:spTgt spid="392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build="p"/>
      <p:bldP spid="39219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AF7957C-D92F-440C-A35F-66B4B5505070}" type="slidenum">
              <a:rPr lang="en-US" altLang="zh-CN" sz="1400" smtClean="0"/>
              <a:pPr>
                <a:spcBef>
                  <a:spcPct val="0"/>
                </a:spcBef>
                <a:buClrTx/>
                <a:buSzTx/>
                <a:buFontTx/>
                <a:buNone/>
              </a:pPr>
              <a:t>96</a:t>
            </a:fld>
            <a:endParaRPr lang="en-US" altLang="zh-CN" sz="1400" smtClean="0"/>
          </a:p>
        </p:txBody>
      </p:sp>
      <p:sp>
        <p:nvSpPr>
          <p:cNvPr id="393218" name="Rectangle 2"/>
          <p:cNvSpPr>
            <a:spLocks noGrp="1" noChangeArrowheads="1"/>
          </p:cNvSpPr>
          <p:nvPr>
            <p:ph type="title"/>
          </p:nvPr>
        </p:nvSpPr>
        <p:spPr>
          <a:xfrm>
            <a:off x="533400" y="411163"/>
            <a:ext cx="8397875" cy="831850"/>
          </a:xfrm>
        </p:spPr>
        <p:txBody>
          <a:bodyPr/>
          <a:lstStyle/>
          <a:p>
            <a:pPr>
              <a:defRPr/>
            </a:pPr>
            <a:endParaRPr lang="zh-CN" altLang="en-US"/>
          </a:p>
        </p:txBody>
      </p:sp>
      <p:sp>
        <p:nvSpPr>
          <p:cNvPr id="393219" name="Rectangle 3"/>
          <p:cNvSpPr>
            <a:spLocks noGrp="1" noChangeArrowheads="1"/>
          </p:cNvSpPr>
          <p:nvPr>
            <p:ph type="body" idx="1"/>
          </p:nvPr>
        </p:nvSpPr>
        <p:spPr>
          <a:xfrm>
            <a:off x="317500" y="1600200"/>
            <a:ext cx="8610600" cy="2667000"/>
          </a:xfrm>
        </p:spPr>
        <p:txBody>
          <a:bodyPr/>
          <a:lstStyle/>
          <a:p>
            <a:pPr eaLnBrk="1">
              <a:lnSpc>
                <a:spcPct val="120000"/>
              </a:lnSpc>
              <a:spcBef>
                <a:spcPct val="10000"/>
              </a:spcBef>
              <a:buFont typeface="Wingdings" panose="05000000000000000000" pitchFamily="2" charset="2"/>
              <a:buChar char="m"/>
            </a:pPr>
            <a:r>
              <a:rPr lang="zh-CN" altLang="en-US" b="1" i="1" smtClean="0">
                <a:solidFill>
                  <a:srgbClr val="FF0000"/>
                </a:solidFill>
                <a:latin typeface="方正大标宋简体" panose="02010601030101010101" pitchFamily="2" charset="-122"/>
                <a:ea typeface="华文中宋" panose="02010600040101010101" pitchFamily="2" charset="-122"/>
              </a:rPr>
              <a:t>使用频分复用</a:t>
            </a:r>
            <a:r>
              <a:rPr lang="en-US" altLang="zh-CN" b="1" i="1" smtClean="0">
                <a:solidFill>
                  <a:srgbClr val="FF0000"/>
                </a:solidFill>
                <a:latin typeface="方正大标宋简体" panose="02010601030101010101" pitchFamily="2" charset="-122"/>
                <a:ea typeface="华文中宋" panose="02010600040101010101" pitchFamily="2" charset="-122"/>
              </a:rPr>
              <a:t>FDM</a:t>
            </a:r>
            <a:r>
              <a:rPr lang="zh-CN" altLang="en-US" b="1" i="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通信链路划分为</a:t>
            </a:r>
            <a:r>
              <a:rPr lang="en-US" altLang="zh-CN" b="1" smtClean="0">
                <a:latin typeface="方正大标宋简体" panose="02010601030101010101" pitchFamily="2" charset="-122"/>
                <a:ea typeface="华文中宋" panose="02010600040101010101" pitchFamily="2" charset="-122"/>
              </a:rPr>
              <a:t>3</a:t>
            </a:r>
            <a:r>
              <a:rPr lang="zh-CN" altLang="en-US" b="1" smtClean="0">
                <a:latin typeface="方正大标宋简体" panose="02010601030101010101" pitchFamily="2" charset="-122"/>
                <a:ea typeface="华文中宋" panose="02010600040101010101" pitchFamily="2" charset="-122"/>
              </a:rPr>
              <a:t>个不重叠频段：</a:t>
            </a:r>
          </a:p>
          <a:p>
            <a:pPr eaLnBrk="1">
              <a:lnSpc>
                <a:spcPct val="120000"/>
              </a:lnSpc>
              <a:spcBef>
                <a:spcPct val="10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 高速下载信道 </a:t>
            </a:r>
            <a:r>
              <a:rPr lang="en-US" altLang="zh-CN" b="1" smtClean="0">
                <a:latin typeface="方正大标宋简体" panose="02010601030101010101" pitchFamily="2" charset="-122"/>
                <a:ea typeface="华文中宋" panose="02010600040101010101" pitchFamily="2" charset="-122"/>
              </a:rPr>
              <a:t>50 kHz </a:t>
            </a:r>
            <a:r>
              <a:rPr lang="zh-CN" altLang="en-US" b="1" smtClean="0">
                <a:latin typeface="方正大标宋简体" panose="02010601030101010101" pitchFamily="2" charset="-122"/>
                <a:ea typeface="方正大标宋简体" panose="02010601030101010101" pitchFamily="2" charset="-122"/>
              </a:rPr>
              <a:t>～</a:t>
            </a:r>
            <a:r>
              <a:rPr lang="en-US" altLang="zh-CN" b="1" smtClean="0">
                <a:latin typeface="方正大标宋简体" panose="02010601030101010101" pitchFamily="2" charset="-122"/>
                <a:ea typeface="华文中宋" panose="02010600040101010101" pitchFamily="2" charset="-122"/>
              </a:rPr>
              <a:t> 1 MHz </a:t>
            </a:r>
          </a:p>
          <a:p>
            <a:pPr eaLnBrk="1">
              <a:lnSpc>
                <a:spcPct val="120000"/>
              </a:lnSpc>
              <a:spcBef>
                <a:spcPct val="10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 中速上载信道 </a:t>
            </a:r>
            <a:r>
              <a:rPr lang="en-US" altLang="zh-CN" b="1" smtClean="0">
                <a:latin typeface="方正大标宋简体" panose="02010601030101010101" pitchFamily="2" charset="-122"/>
                <a:ea typeface="华文中宋" panose="02010600040101010101" pitchFamily="2" charset="-122"/>
              </a:rPr>
              <a:t>4 kHz </a:t>
            </a:r>
            <a:r>
              <a:rPr lang="zh-CN" altLang="en-US" b="1" smtClean="0">
                <a:latin typeface="方正大标宋简体" panose="02010601030101010101" pitchFamily="2" charset="-122"/>
                <a:ea typeface="方正大标宋简体" panose="02010601030101010101" pitchFamily="2" charset="-122"/>
              </a:rPr>
              <a:t>～</a:t>
            </a:r>
            <a:r>
              <a:rPr lang="en-US" altLang="zh-CN" b="1" smtClean="0">
                <a:latin typeface="方正大标宋简体" panose="02010601030101010101" pitchFamily="2" charset="-122"/>
                <a:ea typeface="华文中宋" panose="02010600040101010101" pitchFamily="2" charset="-122"/>
              </a:rPr>
              <a:t> 50 kHz </a:t>
            </a:r>
          </a:p>
          <a:p>
            <a:pPr eaLnBrk="1">
              <a:lnSpc>
                <a:spcPct val="120000"/>
              </a:lnSpc>
              <a:spcBef>
                <a:spcPct val="10000"/>
              </a:spcBef>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 普通的双向电话信道</a:t>
            </a:r>
            <a:r>
              <a:rPr lang="en-US" altLang="zh-CN" b="1" smtClean="0">
                <a:latin typeface="方正大标宋简体" panose="02010601030101010101" pitchFamily="2" charset="-122"/>
                <a:ea typeface="华文中宋" panose="02010600040101010101" pitchFamily="2" charset="-122"/>
              </a:rPr>
              <a:t>   0 kHz </a:t>
            </a:r>
            <a:r>
              <a:rPr lang="en-US" altLang="en-US" b="1" smtClean="0">
                <a:latin typeface="方正大标宋简体" panose="02010601030101010101" pitchFamily="2" charset="-122"/>
                <a:ea typeface="方正大标宋简体" panose="02010601030101010101" pitchFamily="2" charset="-122"/>
              </a:rPr>
              <a:t>～</a:t>
            </a:r>
            <a:r>
              <a:rPr lang="en-US" altLang="zh-CN" b="1" smtClean="0">
                <a:latin typeface="方正大标宋简体" panose="02010601030101010101" pitchFamily="2" charset="-122"/>
                <a:ea typeface="华文中宋" panose="02010600040101010101" pitchFamily="2" charset="-122"/>
              </a:rPr>
              <a:t> 4 kHz </a:t>
            </a:r>
            <a:r>
              <a:rPr lang="zh-CN" altLang="en-US" b="1" smtClean="0">
                <a:latin typeface="方正大标宋简体" panose="02010601030101010101" pitchFamily="2" charset="-122"/>
                <a:ea typeface="华文中宋" panose="02010600040101010101" pitchFamily="2" charset="-122"/>
              </a:rPr>
              <a:t>用于普通电话</a:t>
            </a:r>
          </a:p>
          <a:p>
            <a:pPr eaLnBrk="1">
              <a:lnSpc>
                <a:spcPct val="120000"/>
              </a:lnSpc>
              <a:spcBef>
                <a:spcPct val="10000"/>
              </a:spcBef>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安装时可采用</a:t>
            </a:r>
            <a:r>
              <a:rPr lang="zh-CN" altLang="en-US" b="1" smtClean="0">
                <a:solidFill>
                  <a:srgbClr val="FF0000"/>
                </a:solidFill>
                <a:latin typeface="方正大标宋简体" panose="02010601030101010101" pitchFamily="2" charset="-122"/>
                <a:ea typeface="华文中宋" panose="02010600040101010101" pitchFamily="2" charset="-122"/>
              </a:rPr>
              <a:t>分离器</a:t>
            </a:r>
            <a:r>
              <a:rPr lang="zh-CN" altLang="en-US" b="1" smtClean="0">
                <a:latin typeface="方正大标宋简体" panose="02010601030101010101" pitchFamily="2" charset="-122"/>
                <a:ea typeface="华文中宋" panose="02010600040101010101" pitchFamily="2" charset="-122"/>
              </a:rPr>
              <a:t>将入户线划分为</a:t>
            </a:r>
            <a:r>
              <a:rPr lang="zh-CN" altLang="en-US" b="1" smtClean="0">
                <a:solidFill>
                  <a:srgbClr val="FF0000"/>
                </a:solidFill>
                <a:latin typeface="方正大标宋简体" panose="02010601030101010101" pitchFamily="2" charset="-122"/>
                <a:ea typeface="华文中宋" panose="02010600040101010101" pitchFamily="2" charset="-122"/>
              </a:rPr>
              <a:t>高频和低频</a:t>
            </a:r>
            <a:r>
              <a:rPr lang="zh-CN" altLang="en-US" b="1" smtClean="0">
                <a:latin typeface="方正大标宋简体" panose="02010601030101010101" pitchFamily="2" charset="-122"/>
                <a:ea typeface="华文中宋" panose="02010600040101010101" pitchFamily="2" charset="-122"/>
              </a:rPr>
              <a:t>两条线路。</a:t>
            </a:r>
          </a:p>
        </p:txBody>
      </p:sp>
      <p:grpSp>
        <p:nvGrpSpPr>
          <p:cNvPr id="393233" name="Group 17"/>
          <p:cNvGrpSpPr>
            <a:grpSpLocks/>
          </p:cNvGrpSpPr>
          <p:nvPr/>
        </p:nvGrpSpPr>
        <p:grpSpPr bwMode="auto">
          <a:xfrm>
            <a:off x="1701800" y="4887913"/>
            <a:ext cx="5918200" cy="1000125"/>
            <a:chOff x="1072" y="3079"/>
            <a:chExt cx="3728" cy="630"/>
          </a:xfrm>
        </p:grpSpPr>
        <p:sp>
          <p:nvSpPr>
            <p:cNvPr id="103430" name="AutoShape 5"/>
            <p:cNvSpPr>
              <a:spLocks noChangeArrowheads="1"/>
            </p:cNvSpPr>
            <p:nvPr/>
          </p:nvSpPr>
          <p:spPr bwMode="auto">
            <a:xfrm rot="-5400000">
              <a:off x="1850" y="2405"/>
              <a:ext cx="630" cy="1977"/>
            </a:xfrm>
            <a:prstGeom prst="can">
              <a:avLst>
                <a:gd name="adj" fmla="val 48030"/>
              </a:avLst>
            </a:prstGeom>
            <a:solidFill>
              <a:srgbClr val="DDDDDD"/>
            </a:solidFill>
            <a:ln w="9525">
              <a:solidFill>
                <a:srgbClr val="000000"/>
              </a:solidFill>
              <a:round/>
              <a:headEnd/>
              <a:tailEnd/>
            </a:ln>
            <a:effectLst>
              <a:outerShdw dist="35921" dir="2700000" algn="ctr" rotWithShape="0">
                <a:srgbClr val="808080">
                  <a:alpha val="50000"/>
                </a:srgbClr>
              </a:outerShdw>
            </a:effec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3431" name="Oval 6"/>
            <p:cNvSpPr>
              <a:spLocks noChangeAspect="1" noChangeArrowheads="1"/>
            </p:cNvSpPr>
            <p:nvPr/>
          </p:nvSpPr>
          <p:spPr bwMode="auto">
            <a:xfrm>
              <a:off x="1228" y="3182"/>
              <a:ext cx="211" cy="422"/>
            </a:xfrm>
            <a:prstGeom prst="ellipse">
              <a:avLst/>
            </a:prstGeom>
            <a:solidFill>
              <a:srgbClr val="FFFFFF"/>
            </a:solidFill>
            <a:ln w="9525">
              <a:solidFill>
                <a:srgbClr val="000000"/>
              </a:solidFill>
              <a:round/>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
          <p:nvSpPr>
            <p:cNvPr id="103432" name="Line 7"/>
            <p:cNvSpPr>
              <a:spLocks noChangeShapeType="1"/>
            </p:cNvSpPr>
            <p:nvPr/>
          </p:nvSpPr>
          <p:spPr bwMode="auto">
            <a:xfrm>
              <a:off x="1072" y="3289"/>
              <a:ext cx="2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3" name="Line 8"/>
            <p:cNvSpPr>
              <a:spLocks noChangeShapeType="1"/>
            </p:cNvSpPr>
            <p:nvPr/>
          </p:nvSpPr>
          <p:spPr bwMode="auto">
            <a:xfrm>
              <a:off x="1072" y="3499"/>
              <a:ext cx="2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434" name="Line 9"/>
            <p:cNvSpPr>
              <a:spLocks noChangeShapeType="1"/>
            </p:cNvSpPr>
            <p:nvPr/>
          </p:nvSpPr>
          <p:spPr bwMode="auto">
            <a:xfrm>
              <a:off x="1072" y="3394"/>
              <a:ext cx="2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435" name="Line 10"/>
            <p:cNvSpPr>
              <a:spLocks noChangeShapeType="1"/>
            </p:cNvSpPr>
            <p:nvPr/>
          </p:nvSpPr>
          <p:spPr bwMode="auto">
            <a:xfrm>
              <a:off x="1540" y="3289"/>
              <a:ext cx="1509" cy="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436" name="Line 11"/>
            <p:cNvSpPr>
              <a:spLocks noChangeShapeType="1"/>
            </p:cNvSpPr>
            <p:nvPr/>
          </p:nvSpPr>
          <p:spPr bwMode="auto">
            <a:xfrm>
              <a:off x="1540" y="3394"/>
              <a:ext cx="1509" cy="0"/>
            </a:xfrm>
            <a:prstGeom prst="line">
              <a:avLst/>
            </a:prstGeom>
            <a:noFill/>
            <a:ln w="1905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437" name="Line 12"/>
            <p:cNvSpPr>
              <a:spLocks noChangeShapeType="1"/>
            </p:cNvSpPr>
            <p:nvPr/>
          </p:nvSpPr>
          <p:spPr bwMode="auto">
            <a:xfrm>
              <a:off x="1540" y="3499"/>
              <a:ext cx="1457"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8" name="Line 13"/>
            <p:cNvSpPr>
              <a:spLocks noChangeShapeType="1"/>
            </p:cNvSpPr>
            <p:nvPr/>
          </p:nvSpPr>
          <p:spPr bwMode="auto">
            <a:xfrm>
              <a:off x="3205" y="3289"/>
              <a:ext cx="2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39" name="Line 14"/>
            <p:cNvSpPr>
              <a:spLocks noChangeShapeType="1"/>
            </p:cNvSpPr>
            <p:nvPr/>
          </p:nvSpPr>
          <p:spPr bwMode="auto">
            <a:xfrm>
              <a:off x="3205" y="3499"/>
              <a:ext cx="2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440" name="Line 15"/>
            <p:cNvSpPr>
              <a:spLocks noChangeShapeType="1"/>
            </p:cNvSpPr>
            <p:nvPr/>
          </p:nvSpPr>
          <p:spPr bwMode="auto">
            <a:xfrm>
              <a:off x="3205" y="3394"/>
              <a:ext cx="26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441" name="Text Box 16"/>
            <p:cNvSpPr txBox="1">
              <a:spLocks noChangeArrowheads="1"/>
            </p:cNvSpPr>
            <p:nvPr/>
          </p:nvSpPr>
          <p:spPr bwMode="auto">
            <a:xfrm>
              <a:off x="3517" y="3079"/>
              <a:ext cx="1283" cy="6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just">
                <a:spcBef>
                  <a:spcPct val="0"/>
                </a:spcBef>
                <a:buClrTx/>
                <a:buSzTx/>
                <a:buFontTx/>
                <a:buNone/>
              </a:pPr>
              <a:r>
                <a:rPr lang="zh-CN" altLang="en-US" sz="2000" b="1">
                  <a:latin typeface="华文中宋" panose="02010600040101010101" pitchFamily="2" charset="-122"/>
                  <a:ea typeface="华文中宋" panose="02010600040101010101" pitchFamily="2" charset="-122"/>
                </a:rPr>
                <a:t>语音</a:t>
              </a:r>
            </a:p>
            <a:p>
              <a:pPr algn="just">
                <a:spcBef>
                  <a:spcPct val="0"/>
                </a:spcBef>
                <a:buClrTx/>
                <a:buSzTx/>
                <a:buFontTx/>
                <a:buNone/>
              </a:pPr>
              <a:r>
                <a:rPr lang="zh-CN" altLang="en-US" sz="2000" b="1">
                  <a:latin typeface="华文中宋" panose="02010600040101010101" pitchFamily="2" charset="-122"/>
                  <a:ea typeface="华文中宋" panose="02010600040101010101" pitchFamily="2" charset="-122"/>
                </a:rPr>
                <a:t>上行通道</a:t>
              </a:r>
            </a:p>
            <a:p>
              <a:pPr algn="just">
                <a:spcBef>
                  <a:spcPct val="0"/>
                </a:spcBef>
                <a:buClrTx/>
                <a:buSzTx/>
                <a:buFontTx/>
                <a:buNone/>
              </a:pPr>
              <a:r>
                <a:rPr lang="zh-CN" altLang="en-US" sz="2000" b="1">
                  <a:latin typeface="华文中宋" panose="02010600040101010101" pitchFamily="2" charset="-122"/>
                  <a:ea typeface="华文中宋" panose="02010600040101010101" pitchFamily="2" charset="-122"/>
                </a:rPr>
                <a:t>下行通道</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93233"/>
                                        </p:tgtEl>
                                        <p:attrNameLst>
                                          <p:attrName>style.visibility</p:attrName>
                                        </p:attrNameLst>
                                      </p:cBhvr>
                                      <p:to>
                                        <p:strVal val="visible"/>
                                      </p:to>
                                    </p:set>
                                    <p:animEffect transition="in" filter="dissolve">
                                      <p:cBhvr>
                                        <p:cTn id="7" dur="500"/>
                                        <p:tgtEl>
                                          <p:spTgt spid="3932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3219">
                                            <p:txEl>
                                              <p:pRg st="4" end="4"/>
                                            </p:txEl>
                                          </p:spTgt>
                                        </p:tgtEl>
                                        <p:attrNameLst>
                                          <p:attrName>style.visibility</p:attrName>
                                        </p:attrNameLst>
                                      </p:cBhvr>
                                      <p:to>
                                        <p:strVal val="visible"/>
                                      </p:to>
                                    </p:set>
                                    <p:animEffect transition="in" filter="blinds(horizontal)">
                                      <p:cBhvr>
                                        <p:cTn id="12" dur="500"/>
                                        <p:tgtEl>
                                          <p:spTgt spid="393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D3A5E986-D364-4375-91C6-2F58C1A3B02F}" type="slidenum">
              <a:rPr lang="en-US" altLang="zh-CN" sz="1400" smtClean="0"/>
              <a:pPr>
                <a:spcBef>
                  <a:spcPct val="0"/>
                </a:spcBef>
                <a:buClrTx/>
                <a:buSzTx/>
                <a:buFontTx/>
                <a:buNone/>
              </a:pPr>
              <a:t>97</a:t>
            </a:fld>
            <a:endParaRPr lang="en-US" altLang="zh-CN" sz="1400" smtClean="0"/>
          </a:p>
        </p:txBody>
      </p:sp>
      <p:sp>
        <p:nvSpPr>
          <p:cNvPr id="284674" name="Rectangle 2"/>
          <p:cNvSpPr>
            <a:spLocks noGrp="1" noChangeArrowheads="1"/>
          </p:cNvSpPr>
          <p:nvPr>
            <p:ph type="title"/>
          </p:nvPr>
        </p:nvSpPr>
        <p:spPr>
          <a:xfrm>
            <a:off x="533400" y="228600"/>
            <a:ext cx="7772400" cy="920750"/>
          </a:xfrm>
        </p:spPr>
        <p:txBody>
          <a:bodyPr/>
          <a:lstStyle/>
          <a:p>
            <a:pPr>
              <a:defRPr/>
            </a:pPr>
            <a:r>
              <a:rPr lang="zh-CN" altLang="en-US">
                <a:solidFill>
                  <a:srgbClr val="008000"/>
                </a:solidFill>
                <a:ea typeface="华文中宋" panose="02010600040101010101" pitchFamily="2" charset="-122"/>
              </a:rPr>
              <a:t>（</a:t>
            </a:r>
            <a:r>
              <a:rPr lang="en-US" altLang="zh-CN">
                <a:solidFill>
                  <a:srgbClr val="008000"/>
                </a:solidFill>
                <a:ea typeface="华文中宋" panose="02010600040101010101" pitchFamily="2" charset="-122"/>
              </a:rPr>
              <a:t>2</a:t>
            </a:r>
            <a:r>
              <a:rPr lang="zh-CN" altLang="en-US">
                <a:solidFill>
                  <a:srgbClr val="008000"/>
                </a:solidFill>
                <a:ea typeface="华文中宋" panose="02010600040101010101" pitchFamily="2" charset="-122"/>
              </a:rPr>
              <a:t>）混合光纤同轴电缆</a:t>
            </a:r>
            <a:r>
              <a:rPr lang="en-US" altLang="zh-CN">
                <a:solidFill>
                  <a:srgbClr val="008000"/>
                </a:solidFill>
                <a:ea typeface="华文中宋" panose="02010600040101010101" pitchFamily="2" charset="-122"/>
              </a:rPr>
              <a:t>HFC</a:t>
            </a:r>
            <a:endParaRPr lang="zh-CN" altLang="en-US">
              <a:solidFill>
                <a:srgbClr val="008000"/>
              </a:solidFill>
              <a:ea typeface="华文中宋" panose="02010600040101010101" pitchFamily="2" charset="-122"/>
            </a:endParaRPr>
          </a:p>
        </p:txBody>
      </p:sp>
      <p:sp>
        <p:nvSpPr>
          <p:cNvPr id="284675" name="Rectangle 3"/>
          <p:cNvSpPr>
            <a:spLocks noGrp="1" noChangeArrowheads="1"/>
          </p:cNvSpPr>
          <p:nvPr>
            <p:ph type="body" idx="1"/>
          </p:nvPr>
        </p:nvSpPr>
        <p:spPr>
          <a:xfrm>
            <a:off x="533400" y="1149350"/>
            <a:ext cx="7772400" cy="1247775"/>
          </a:xfrm>
        </p:spPr>
        <p:txBody>
          <a:bodyPr/>
          <a:lstStyle/>
          <a:p>
            <a:pPr eaLnBrk="1">
              <a:lnSpc>
                <a:spcPct val="12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传统广播电视电缆系统的改进。</a:t>
            </a:r>
          </a:p>
          <a:p>
            <a:pPr eaLnBrk="1">
              <a:lnSpc>
                <a:spcPct val="120000"/>
              </a:lnSpc>
              <a:buFont typeface="Wingdings" panose="05000000000000000000" pitchFamily="2" charset="2"/>
              <a:buChar char="m"/>
            </a:pPr>
            <a:r>
              <a:rPr lang="en-US" altLang="zh-CN" b="1" i="1" smtClean="0">
                <a:solidFill>
                  <a:srgbClr val="FF0000"/>
                </a:solidFill>
                <a:latin typeface="方正大标宋简体" panose="02010601030101010101" pitchFamily="2" charset="-122"/>
                <a:ea typeface="华文中宋" panose="02010600040101010101" pitchFamily="2" charset="-122"/>
              </a:rPr>
              <a:t>HFC</a:t>
            </a:r>
            <a:r>
              <a:rPr lang="zh-CN" altLang="en-US" b="1" i="1" smtClean="0">
                <a:solidFill>
                  <a:srgbClr val="FF0000"/>
                </a:solidFill>
                <a:latin typeface="方正大标宋简体" panose="02010601030101010101" pitchFamily="2" charset="-122"/>
                <a:ea typeface="华文中宋" panose="02010600040101010101" pitchFamily="2" charset="-122"/>
              </a:rPr>
              <a:t>结构：</a:t>
            </a:r>
            <a:r>
              <a:rPr lang="zh-CN" altLang="en-US" b="1" smtClean="0">
                <a:latin typeface="方正大标宋简体" panose="02010601030101010101" pitchFamily="2" charset="-122"/>
                <a:ea typeface="华文中宋" panose="02010600040101010101" pitchFamily="2" charset="-122"/>
              </a:rPr>
              <a:t>采用同轴电缆和光纤混合接入方式。</a:t>
            </a:r>
          </a:p>
        </p:txBody>
      </p:sp>
      <p:pic>
        <p:nvPicPr>
          <p:cNvPr id="284676" name="Picture 4" descr="1-10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8" y="2397125"/>
            <a:ext cx="67484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7" name="AutoShape 5"/>
          <p:cNvSpPr>
            <a:spLocks noChangeArrowheads="1"/>
          </p:cNvSpPr>
          <p:nvPr/>
        </p:nvSpPr>
        <p:spPr bwMode="auto">
          <a:xfrm>
            <a:off x="7354888" y="1525588"/>
            <a:ext cx="1517650" cy="871537"/>
          </a:xfrm>
          <a:prstGeom prst="wedgeRoundRectCallout">
            <a:avLst>
              <a:gd name="adj1" fmla="val -61718"/>
              <a:gd name="adj2" fmla="val 101185"/>
              <a:gd name="adj3" fmla="val 1666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r>
              <a:rPr lang="en-US" altLang="zh-CN" sz="2400" b="1">
                <a:solidFill>
                  <a:srgbClr val="FF0000"/>
                </a:solidFill>
                <a:latin typeface="Times New Roman" panose="02020603050405020304" pitchFamily="18" charset="0"/>
                <a:ea typeface="宋体" panose="02010600030101010101" pitchFamily="2" charset="-122"/>
              </a:rPr>
              <a:t>500</a:t>
            </a:r>
            <a:r>
              <a:rPr lang="zh-CN" altLang="en-US" sz="2400" b="1">
                <a:solidFill>
                  <a:srgbClr val="FF0000"/>
                </a:solidFill>
                <a:latin typeface="Times New Roman" panose="02020603050405020304" pitchFamily="18" charset="0"/>
                <a:ea typeface="宋体" panose="02010600030101010101" pitchFamily="2" charset="-122"/>
              </a:rPr>
              <a:t>到</a:t>
            </a:r>
            <a:r>
              <a:rPr lang="en-US" altLang="zh-CN" sz="2400" b="1">
                <a:solidFill>
                  <a:srgbClr val="FF0000"/>
                </a:solidFill>
                <a:latin typeface="Times New Roman" panose="02020603050405020304" pitchFamily="18" charset="0"/>
                <a:ea typeface="宋体" panose="02010600030101010101" pitchFamily="2" charset="-122"/>
              </a:rPr>
              <a:t>5000</a:t>
            </a:r>
            <a:r>
              <a:rPr lang="zh-CN" altLang="en-US" sz="2400" b="1">
                <a:solidFill>
                  <a:srgbClr val="FF0000"/>
                </a:solidFill>
                <a:latin typeface="Times New Roman" panose="02020603050405020304" pitchFamily="18" charset="0"/>
                <a:ea typeface="宋体" panose="02010600030101010101" pitchFamily="2" charset="-122"/>
              </a:rPr>
              <a:t>个</a:t>
            </a:r>
            <a:r>
              <a:rPr lang="zh-CN" altLang="en-US" sz="2400" b="1">
                <a:latin typeface="Times New Roman" panose="02020603050405020304" pitchFamily="18" charset="0"/>
                <a:ea typeface="宋体" panose="02010600030101010101" pitchFamily="2" charset="-122"/>
              </a:rPr>
              <a:t> </a:t>
            </a:r>
          </a:p>
        </p:txBody>
      </p:sp>
      <p:sp>
        <p:nvSpPr>
          <p:cNvPr id="284678" name="Arc 6"/>
          <p:cNvSpPr>
            <a:spLocks/>
          </p:cNvSpPr>
          <p:nvPr/>
        </p:nvSpPr>
        <p:spPr bwMode="auto">
          <a:xfrm>
            <a:off x="2520950" y="2397125"/>
            <a:ext cx="1095375" cy="2395538"/>
          </a:xfrm>
          <a:custGeom>
            <a:avLst/>
            <a:gdLst>
              <a:gd name="T0" fmla="*/ 13592006 w 43200"/>
              <a:gd name="T1" fmla="*/ 132853393 h 43195"/>
              <a:gd name="T2" fmla="*/ 15519486 w 43200"/>
              <a:gd name="T3" fmla="*/ 132407394 h 43195"/>
              <a:gd name="T4" fmla="*/ 13887124 w 43200"/>
              <a:gd name="T5" fmla="*/ 66434405 h 43195"/>
              <a:gd name="T6" fmla="*/ 0 60000 65536"/>
              <a:gd name="T7" fmla="*/ 0 60000 65536"/>
              <a:gd name="T8" fmla="*/ 0 60000 65536"/>
            </a:gdLst>
            <a:ahLst/>
            <a:cxnLst>
              <a:cxn ang="T6">
                <a:pos x="T0" y="T1"/>
              </a:cxn>
              <a:cxn ang="T7">
                <a:pos x="T2" y="T3"/>
              </a:cxn>
              <a:cxn ang="T8">
                <a:pos x="T4" y="T5"/>
              </a:cxn>
            </a:cxnLst>
            <a:rect l="0" t="0" r="r" b="b"/>
            <a:pathLst>
              <a:path w="43200" h="43195" fill="none" extrusionOk="0">
                <a:moveTo>
                  <a:pt x="21140" y="43195"/>
                </a:moveTo>
                <a:cubicBezTo>
                  <a:pt x="9393" y="42945"/>
                  <a:pt x="0" y="33350"/>
                  <a:pt x="0" y="21600"/>
                </a:cubicBezTo>
                <a:cubicBezTo>
                  <a:pt x="0" y="9670"/>
                  <a:pt x="9670" y="0"/>
                  <a:pt x="21600" y="0"/>
                </a:cubicBezTo>
                <a:cubicBezTo>
                  <a:pt x="33529" y="0"/>
                  <a:pt x="43200" y="9670"/>
                  <a:pt x="43200" y="21600"/>
                </a:cubicBezTo>
                <a:cubicBezTo>
                  <a:pt x="43200" y="32547"/>
                  <a:pt x="35010" y="41763"/>
                  <a:pt x="24139" y="43050"/>
                </a:cubicBezTo>
              </a:path>
              <a:path w="43200" h="43195" stroke="0" extrusionOk="0">
                <a:moveTo>
                  <a:pt x="21140" y="43195"/>
                </a:moveTo>
                <a:cubicBezTo>
                  <a:pt x="9393" y="42945"/>
                  <a:pt x="0" y="33350"/>
                  <a:pt x="0" y="21600"/>
                </a:cubicBezTo>
                <a:cubicBezTo>
                  <a:pt x="0" y="9670"/>
                  <a:pt x="9670" y="0"/>
                  <a:pt x="21600" y="0"/>
                </a:cubicBezTo>
                <a:cubicBezTo>
                  <a:pt x="33529" y="0"/>
                  <a:pt x="43200" y="9670"/>
                  <a:pt x="43200" y="21600"/>
                </a:cubicBezTo>
                <a:cubicBezTo>
                  <a:pt x="43200" y="32547"/>
                  <a:pt x="35010" y="41763"/>
                  <a:pt x="24139" y="43050"/>
                </a:cubicBezTo>
                <a:lnTo>
                  <a:pt x="21600" y="21600"/>
                </a:lnTo>
                <a:lnTo>
                  <a:pt x="21140" y="43195"/>
                </a:lnTo>
                <a:close/>
              </a:path>
            </a:pathLst>
          </a:custGeom>
          <a:noFill/>
          <a:ln w="28575">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0" name="Text Box 8"/>
          <p:cNvSpPr txBox="1">
            <a:spLocks noChangeArrowheads="1"/>
          </p:cNvSpPr>
          <p:nvPr/>
        </p:nvSpPr>
        <p:spPr bwMode="auto">
          <a:xfrm>
            <a:off x="533400" y="5478463"/>
            <a:ext cx="77724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eaLnBrk="1">
              <a:lnSpc>
                <a:spcPct val="120000"/>
              </a:lnSpc>
              <a:buFont typeface="Wingdings" panose="05000000000000000000" pitchFamily="2" charset="2"/>
              <a:buChar char="m"/>
            </a:pPr>
            <a:r>
              <a:rPr lang="zh-CN" altLang="en-US" sz="2400" b="1" i="1">
                <a:solidFill>
                  <a:srgbClr val="FF0000"/>
                </a:solidFill>
                <a:latin typeface="Times New Roman" panose="02020603050405020304" pitchFamily="18" charset="0"/>
                <a:ea typeface="华文中宋" panose="02010600040101010101" pitchFamily="2" charset="-122"/>
              </a:rPr>
              <a:t> 传统方式：</a:t>
            </a:r>
            <a:r>
              <a:rPr lang="zh-CN" altLang="en-US" sz="2400" b="1">
                <a:latin typeface="Times New Roman" panose="02020603050405020304" pitchFamily="18" charset="0"/>
                <a:ea typeface="华文中宋" panose="02010600040101010101" pitchFamily="2" charset="-122"/>
              </a:rPr>
              <a:t>电缆头端 </a:t>
            </a:r>
            <a:r>
              <a:rPr lang="en-US" altLang="zh-CN" sz="2400" b="1">
                <a:latin typeface="Times New Roman" panose="02020603050405020304" pitchFamily="18" charset="0"/>
                <a:ea typeface="华文中宋" panose="02010600040101010101" pitchFamily="2" charset="-122"/>
              </a:rPr>
              <a:t>(</a:t>
            </a:r>
            <a:r>
              <a:rPr lang="en-US" altLang="zh-CN" sz="2400" b="1" i="1">
                <a:latin typeface="Times New Roman" panose="02020603050405020304" pitchFamily="18" charset="0"/>
                <a:ea typeface="华文中宋" panose="02010600040101010101" pitchFamily="2" charset="-122"/>
              </a:rPr>
              <a:t>head end</a:t>
            </a:r>
            <a:r>
              <a:rPr lang="en-US" altLang="zh-CN" sz="2400" b="1">
                <a:latin typeface="Times New Roman" panose="02020603050405020304" pitchFamily="18" charset="0"/>
                <a:ea typeface="华文中宋" panose="02010600040101010101" pitchFamily="2" charset="-122"/>
              </a:rPr>
              <a:t>)</a:t>
            </a:r>
            <a:r>
              <a:rPr lang="zh-CN" altLang="en-US" sz="2400" b="1">
                <a:latin typeface="Times New Roman" panose="02020603050405020304" pitchFamily="18" charset="0"/>
                <a:ea typeface="华文中宋" panose="02010600040101010101" pitchFamily="2" charset="-122"/>
              </a:rPr>
              <a:t>广播通过同轴电缆和放大器的分配网络传向住宅。</a:t>
            </a:r>
          </a:p>
        </p:txBody>
      </p:sp>
      <p:sp>
        <p:nvSpPr>
          <p:cNvPr id="104457" name="AutoShape 9">
            <a:hlinkClick r:id="" action="ppaction://hlinkshowjump?jump=nextslide" highlightClick="1"/>
          </p:cNvPr>
          <p:cNvSpPr>
            <a:spLocks noChangeArrowheads="1"/>
          </p:cNvSpPr>
          <p:nvPr/>
        </p:nvSpPr>
        <p:spPr bwMode="auto">
          <a:xfrm>
            <a:off x="8058150" y="6446838"/>
            <a:ext cx="433388" cy="230187"/>
          </a:xfrm>
          <a:prstGeom prst="actionButtonForwardNex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lgn="ctr">
              <a:spcBef>
                <a:spcPct val="0"/>
              </a:spcBef>
              <a:buClrTx/>
              <a:buSzTx/>
              <a:buFontTx/>
              <a:buNone/>
            </a:pPr>
            <a:endParaRPr lang="zh-CN" altLang="en-US" sz="2400">
              <a:latin typeface="Times New Roman" panose="02020603050405020304" pitchFamily="18"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84675">
                                            <p:txEl>
                                              <p:pRg st="1" end="1"/>
                                            </p:txEl>
                                          </p:spTgt>
                                        </p:tgtEl>
                                        <p:attrNameLst>
                                          <p:attrName>style.visibility</p:attrName>
                                        </p:attrNameLst>
                                      </p:cBhvr>
                                      <p:to>
                                        <p:strVal val="visible"/>
                                      </p:to>
                                    </p:set>
                                    <p:animEffect transition="in" filter="blinds(horizontal)">
                                      <p:cBhvr>
                                        <p:cTn id="7" dur="500"/>
                                        <p:tgtEl>
                                          <p:spTgt spid="2846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84676"/>
                                        </p:tgtEl>
                                        <p:attrNameLst>
                                          <p:attrName>style.visibility</p:attrName>
                                        </p:attrNameLst>
                                      </p:cBhvr>
                                      <p:to>
                                        <p:strVal val="visible"/>
                                      </p:to>
                                    </p:set>
                                    <p:animEffect transition="in" filter="box(in)">
                                      <p:cBhvr>
                                        <p:cTn id="12" dur="500"/>
                                        <p:tgtEl>
                                          <p:spTgt spid="2846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84677"/>
                                        </p:tgtEl>
                                        <p:attrNameLst>
                                          <p:attrName>style.visibility</p:attrName>
                                        </p:attrNameLst>
                                      </p:cBhvr>
                                      <p:to>
                                        <p:strVal val="visible"/>
                                      </p:to>
                                    </p:set>
                                    <p:animEffect transition="in" filter="wipe(down)">
                                      <p:cBhvr>
                                        <p:cTn id="17" dur="500"/>
                                        <p:tgtEl>
                                          <p:spTgt spid="2846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84680"/>
                                        </p:tgtEl>
                                        <p:attrNameLst>
                                          <p:attrName>style.visibility</p:attrName>
                                        </p:attrNameLst>
                                      </p:cBhvr>
                                      <p:to>
                                        <p:strVal val="visible"/>
                                      </p:to>
                                    </p:set>
                                    <p:animEffect transition="in" filter="box(in)">
                                      <p:cBhvr>
                                        <p:cTn id="22" dur="500"/>
                                        <p:tgtEl>
                                          <p:spTgt spid="284680"/>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284678"/>
                                        </p:tgtEl>
                                        <p:attrNameLst>
                                          <p:attrName>style.visibility</p:attrName>
                                        </p:attrNameLst>
                                      </p:cBhvr>
                                      <p:to>
                                        <p:strVal val="visible"/>
                                      </p:to>
                                    </p:set>
                                    <p:animEffect transition="in" filter="box(in)">
                                      <p:cBhvr>
                                        <p:cTn id="25" dur="500"/>
                                        <p:tgtEl>
                                          <p:spTgt spid="28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7" grpId="0" animBg="1"/>
      <p:bldP spid="284678" grpId="0" animBg="1"/>
      <p:bldP spid="28468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E2058991-0F95-4F59-B304-34FFE4BA01E4}" type="slidenum">
              <a:rPr lang="en-US" altLang="zh-CN" sz="1400" smtClean="0"/>
              <a:pPr>
                <a:spcBef>
                  <a:spcPct val="0"/>
                </a:spcBef>
                <a:buClrTx/>
                <a:buSzTx/>
                <a:buFontTx/>
                <a:buNone/>
              </a:pPr>
              <a:t>98</a:t>
            </a:fld>
            <a:endParaRPr lang="en-US" altLang="zh-CN" sz="1400" smtClean="0"/>
          </a:p>
        </p:txBody>
      </p:sp>
      <p:sp>
        <p:nvSpPr>
          <p:cNvPr id="289794"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ea typeface="楷体_GB2312" pitchFamily="49" charset="-122"/>
              </a:rPr>
              <a:t>特点：</a:t>
            </a:r>
          </a:p>
        </p:txBody>
      </p:sp>
      <p:sp>
        <p:nvSpPr>
          <p:cNvPr id="289795" name="Rectangle 3"/>
          <p:cNvSpPr>
            <a:spLocks noGrp="1" noChangeArrowheads="1"/>
          </p:cNvSpPr>
          <p:nvPr>
            <p:ph type="body" idx="1"/>
          </p:nvPr>
        </p:nvSpPr>
        <p:spPr>
          <a:xfrm>
            <a:off x="533400" y="1092200"/>
            <a:ext cx="7772400" cy="5397500"/>
          </a:xfrm>
        </p:spPr>
        <p:txBody>
          <a:bodyPr/>
          <a:lstStyle/>
          <a:p>
            <a:pPr eaLnBrk="1">
              <a:lnSpc>
                <a:spcPct val="130000"/>
              </a:lnSpc>
              <a:buFont typeface="Wingdings" panose="05000000000000000000" pitchFamily="2" charset="2"/>
              <a:buChar char="m"/>
            </a:pPr>
            <a:r>
              <a:rPr lang="zh-CN" altLang="en-US" b="1" i="1" smtClean="0">
                <a:solidFill>
                  <a:srgbClr val="FF0000"/>
                </a:solidFill>
                <a:latin typeface="方正大标宋简体" panose="02010601030101010101" pitchFamily="2" charset="-122"/>
                <a:ea typeface="华文中宋" panose="02010600040101010101" pitchFamily="2" charset="-122"/>
              </a:rPr>
              <a:t>采用特殊的电缆调制解调器：</a:t>
            </a:r>
            <a:r>
              <a:rPr lang="zh-CN" altLang="en-US" b="1" smtClean="0">
                <a:latin typeface="方正大标宋简体" panose="02010601030101010101" pitchFamily="2" charset="-122"/>
                <a:ea typeface="华文中宋" panose="02010600040101010101" pitchFamily="2" charset="-122"/>
              </a:rPr>
              <a:t>通过一个</a:t>
            </a:r>
            <a:r>
              <a:rPr lang="en-US" altLang="zh-CN" b="1" smtClean="0">
                <a:latin typeface="方正大标宋简体" panose="02010601030101010101" pitchFamily="2" charset="-122"/>
                <a:ea typeface="华文中宋" panose="02010600040101010101" pitchFamily="2" charset="-122"/>
              </a:rPr>
              <a:t>10Base-T</a:t>
            </a:r>
            <a:r>
              <a:rPr lang="zh-CN" altLang="en-US" b="1" smtClean="0">
                <a:latin typeface="方正大标宋简体" panose="02010601030101010101" pitchFamily="2" charset="-122"/>
                <a:ea typeface="华文中宋" panose="02010600040101010101" pitchFamily="2" charset="-122"/>
              </a:rPr>
              <a:t>以太网端口与家庭</a:t>
            </a:r>
            <a:r>
              <a:rPr lang="en-US" altLang="zh-CN" b="1" smtClean="0">
                <a:latin typeface="方正大标宋简体" panose="02010601030101010101" pitchFamily="2" charset="-122"/>
                <a:ea typeface="华文中宋" panose="02010600040101010101" pitchFamily="2" charset="-122"/>
              </a:rPr>
              <a:t>PC</a:t>
            </a:r>
            <a:r>
              <a:rPr lang="zh-CN" altLang="en-US" b="1" smtClean="0">
                <a:latin typeface="方正大标宋简体" panose="02010601030101010101" pitchFamily="2" charset="-122"/>
                <a:ea typeface="华文中宋" panose="02010600040101010101" pitchFamily="2" charset="-122"/>
              </a:rPr>
              <a:t>连接。</a:t>
            </a:r>
          </a:p>
          <a:p>
            <a:pPr eaLnBrk="1">
              <a:lnSpc>
                <a:spcPct val="130000"/>
              </a:lnSpc>
              <a:buFont typeface="Wingdings" panose="05000000000000000000" pitchFamily="2" charset="2"/>
              <a:buChar char="m"/>
            </a:pPr>
            <a:r>
              <a:rPr lang="zh-CN" altLang="en-US" b="1" i="1" smtClean="0">
                <a:solidFill>
                  <a:srgbClr val="FF0000"/>
                </a:solidFill>
                <a:latin typeface="方正大标宋简体" panose="02010601030101010101" pitchFamily="2" charset="-122"/>
                <a:ea typeface="华文中宋" panose="02010600040101010101" pitchFamily="2" charset="-122"/>
              </a:rPr>
              <a:t>划分为两个信道</a:t>
            </a:r>
            <a:r>
              <a:rPr lang="zh-CN" altLang="en-US" b="1" smtClean="0">
                <a:solidFill>
                  <a:srgbClr val="FF0000"/>
                </a:solidFill>
                <a:latin typeface="方正大标宋简体" panose="02010601030101010101" pitchFamily="2" charset="-122"/>
                <a:ea typeface="华文中宋" panose="02010600040101010101" pitchFamily="2" charset="-122"/>
              </a:rPr>
              <a:t>：</a:t>
            </a:r>
            <a:r>
              <a:rPr lang="zh-CN" altLang="en-US" b="1" smtClean="0">
                <a:latin typeface="方正大标宋简体" panose="02010601030101010101" pitchFamily="2" charset="-122"/>
                <a:ea typeface="华文中宋" panose="02010600040101010101" pitchFamily="2" charset="-122"/>
              </a:rPr>
              <a:t>最高达</a:t>
            </a:r>
            <a:r>
              <a:rPr lang="en-US" altLang="zh-CN" b="1" smtClean="0">
                <a:latin typeface="方正大标宋简体" panose="02010601030101010101" pitchFamily="2" charset="-122"/>
                <a:ea typeface="华文中宋" panose="02010600040101010101" pitchFamily="2" charset="-122"/>
              </a:rPr>
              <a:t>30Mbps</a:t>
            </a:r>
            <a:r>
              <a:rPr lang="zh-CN" altLang="en-US" b="1" smtClean="0">
                <a:latin typeface="方正大标宋简体" panose="02010601030101010101" pitchFamily="2" charset="-122"/>
                <a:ea typeface="华文中宋" panose="02010600040101010101" pitchFamily="2" charset="-122"/>
              </a:rPr>
              <a:t>下行和</a:t>
            </a:r>
            <a:r>
              <a:rPr lang="en-US" altLang="zh-CN" b="1" smtClean="0">
                <a:latin typeface="方正大标宋简体" panose="02010601030101010101" pitchFamily="2" charset="-122"/>
                <a:ea typeface="华文中宋" panose="02010600040101010101" pitchFamily="2" charset="-122"/>
              </a:rPr>
              <a:t>2 Mbps</a:t>
            </a:r>
            <a:r>
              <a:rPr lang="zh-CN" altLang="en-US" b="1" smtClean="0">
                <a:latin typeface="方正大标宋简体" panose="02010601030101010101" pitchFamily="2" charset="-122"/>
                <a:ea typeface="华文中宋" panose="02010600040101010101" pitchFamily="2" charset="-122"/>
              </a:rPr>
              <a:t>上行</a:t>
            </a:r>
          </a:p>
          <a:p>
            <a:pPr eaLnBrk="1">
              <a:lnSpc>
                <a:spcPct val="130000"/>
              </a:lnSpc>
              <a:buFont typeface="Wingdings" panose="05000000000000000000" pitchFamily="2" charset="2"/>
              <a:buChar char="m"/>
            </a:pPr>
            <a:r>
              <a:rPr lang="zh-CN" altLang="en-US" b="1" i="1" smtClean="0">
                <a:solidFill>
                  <a:srgbClr val="FF0000"/>
                </a:solidFill>
                <a:latin typeface="方正大标宋简体" panose="02010601030101010101" pitchFamily="2" charset="-122"/>
                <a:ea typeface="华文中宋" panose="02010600040101010101" pitchFamily="2" charset="-122"/>
              </a:rPr>
              <a:t>共享广播媒体</a:t>
            </a:r>
            <a:r>
              <a:rPr lang="zh-CN" altLang="en-US" b="1" smtClean="0">
                <a:solidFill>
                  <a:srgbClr val="FF0000"/>
                </a:solidFill>
                <a:latin typeface="方正大标宋简体" panose="02010601030101010101" pitchFamily="2" charset="-122"/>
                <a:ea typeface="华文中宋" panose="02010600040101010101" pitchFamily="2" charset="-122"/>
              </a:rPr>
              <a:t>：</a:t>
            </a:r>
          </a:p>
          <a:p>
            <a:pPr eaLnBrk="1">
              <a:lnSpc>
                <a:spcPct val="13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头端发送的分组经下行到每个家庭</a:t>
            </a:r>
          </a:p>
          <a:p>
            <a:pPr eaLnBrk="1">
              <a:lnSpc>
                <a:spcPct val="13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若</a:t>
            </a:r>
            <a:r>
              <a:rPr lang="zh-CN" altLang="en-US" b="1" smtClean="0">
                <a:solidFill>
                  <a:srgbClr val="FF0000"/>
                </a:solidFill>
                <a:latin typeface="方正大标宋简体" panose="02010601030101010101" pitchFamily="2" charset="-122"/>
                <a:ea typeface="华文中宋" panose="02010600040101010101" pitchFamily="2" charset="-122"/>
              </a:rPr>
              <a:t>几个用户同时下载，实际接收速率下降</a:t>
            </a:r>
            <a:r>
              <a:rPr lang="zh-CN" altLang="en-US" b="1" smtClean="0">
                <a:latin typeface="方正大标宋简体" panose="02010601030101010101" pitchFamily="2" charset="-122"/>
                <a:ea typeface="华文中宋" panose="02010600040101010101" pitchFamily="2" charset="-122"/>
              </a:rPr>
              <a:t>。</a:t>
            </a:r>
          </a:p>
          <a:p>
            <a:pPr eaLnBrk="1">
              <a:lnSpc>
                <a:spcPct val="130000"/>
              </a:lnSpc>
              <a:buFont typeface="Wingdings" panose="05000000000000000000" pitchFamily="2" charset="2"/>
              <a:buChar char="ü"/>
            </a:pPr>
            <a:r>
              <a:rPr lang="zh-CN" altLang="en-US" b="1" smtClean="0">
                <a:latin typeface="方正大标宋简体" panose="02010601030101010101" pitchFamily="2" charset="-122"/>
                <a:ea typeface="华文中宋" panose="02010600040101010101" pitchFamily="2" charset="-122"/>
              </a:rPr>
              <a:t>每个家庭发送的分组经上行信道向头端传输</a:t>
            </a:r>
          </a:p>
          <a:p>
            <a:pPr eaLnBrk="1">
              <a:lnSpc>
                <a:spcPct val="130000"/>
              </a:lnSpc>
              <a:buFont typeface="Wingdings" panose="05000000000000000000" pitchFamily="2" charset="2"/>
              <a:buNone/>
            </a:pPr>
            <a:r>
              <a:rPr lang="zh-CN" altLang="en-US" b="1" smtClean="0">
                <a:latin typeface="方正大标宋简体" panose="02010601030101010101" pitchFamily="2" charset="-122"/>
                <a:ea typeface="华文中宋" panose="02010600040101010101" pitchFamily="2" charset="-122"/>
              </a:rPr>
              <a:t>            </a:t>
            </a:r>
            <a:r>
              <a:rPr lang="zh-CN" altLang="en-US" b="1" smtClean="0">
                <a:solidFill>
                  <a:srgbClr val="FF0000"/>
                </a:solidFill>
                <a:latin typeface="方正大标宋简体" panose="02010601030101010101" pitchFamily="2" charset="-122"/>
                <a:ea typeface="华文中宋" panose="02010600040101010101" pitchFamily="2" charset="-122"/>
              </a:rPr>
              <a:t>几个用户同时发送分组将会冲突</a:t>
            </a:r>
            <a:r>
              <a:rPr lang="zh-CN" altLang="en-US" b="1" smtClean="0">
                <a:latin typeface="方正大标宋简体" panose="02010601030101010101" pitchFamily="2" charset="-122"/>
                <a:ea typeface="华文中宋" panose="02010600040101010101" pitchFamily="2" charset="-122"/>
              </a:rPr>
              <a:t>，需要相应多路访问协议协调。</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9795">
                                            <p:txEl>
                                              <p:pRg st="0" end="0"/>
                                            </p:txEl>
                                          </p:spTgt>
                                        </p:tgtEl>
                                        <p:attrNameLst>
                                          <p:attrName>style.visibility</p:attrName>
                                        </p:attrNameLst>
                                      </p:cBhvr>
                                      <p:to>
                                        <p:strVal val="visible"/>
                                      </p:to>
                                    </p:set>
                                    <p:animEffect transition="in" filter="blinds(horizontal)">
                                      <p:cBhvr>
                                        <p:cTn id="7" dur="500"/>
                                        <p:tgtEl>
                                          <p:spTgt spid="289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9795">
                                            <p:txEl>
                                              <p:pRg st="1" end="1"/>
                                            </p:txEl>
                                          </p:spTgt>
                                        </p:tgtEl>
                                        <p:attrNameLst>
                                          <p:attrName>style.visibility</p:attrName>
                                        </p:attrNameLst>
                                      </p:cBhvr>
                                      <p:to>
                                        <p:strVal val="visible"/>
                                      </p:to>
                                    </p:set>
                                    <p:animEffect transition="in" filter="blinds(horizontal)">
                                      <p:cBhvr>
                                        <p:cTn id="12" dur="500"/>
                                        <p:tgtEl>
                                          <p:spTgt spid="2897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9795">
                                            <p:txEl>
                                              <p:pRg st="2" end="2"/>
                                            </p:txEl>
                                          </p:spTgt>
                                        </p:tgtEl>
                                        <p:attrNameLst>
                                          <p:attrName>style.visibility</p:attrName>
                                        </p:attrNameLst>
                                      </p:cBhvr>
                                      <p:to>
                                        <p:strVal val="visible"/>
                                      </p:to>
                                    </p:set>
                                    <p:animEffect transition="in" filter="blinds(horizontal)">
                                      <p:cBhvr>
                                        <p:cTn id="17" dur="500"/>
                                        <p:tgtEl>
                                          <p:spTgt spid="2897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9795">
                                            <p:txEl>
                                              <p:pRg st="3" end="3"/>
                                            </p:txEl>
                                          </p:spTgt>
                                        </p:tgtEl>
                                        <p:attrNameLst>
                                          <p:attrName>style.visibility</p:attrName>
                                        </p:attrNameLst>
                                      </p:cBhvr>
                                      <p:to>
                                        <p:strVal val="visible"/>
                                      </p:to>
                                    </p:set>
                                    <p:animEffect transition="in" filter="blinds(horizontal)">
                                      <p:cBhvr>
                                        <p:cTn id="22" dur="500"/>
                                        <p:tgtEl>
                                          <p:spTgt spid="2897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9795">
                                            <p:txEl>
                                              <p:pRg st="4" end="4"/>
                                            </p:txEl>
                                          </p:spTgt>
                                        </p:tgtEl>
                                        <p:attrNameLst>
                                          <p:attrName>style.visibility</p:attrName>
                                        </p:attrNameLst>
                                      </p:cBhvr>
                                      <p:to>
                                        <p:strVal val="visible"/>
                                      </p:to>
                                    </p:set>
                                    <p:animEffect transition="in" filter="blinds(horizontal)">
                                      <p:cBhvr>
                                        <p:cTn id="27" dur="500"/>
                                        <p:tgtEl>
                                          <p:spTgt spid="2897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9795">
                                            <p:txEl>
                                              <p:pRg st="5" end="5"/>
                                            </p:txEl>
                                          </p:spTgt>
                                        </p:tgtEl>
                                        <p:attrNameLst>
                                          <p:attrName>style.visibility</p:attrName>
                                        </p:attrNameLst>
                                      </p:cBhvr>
                                      <p:to>
                                        <p:strVal val="visible"/>
                                      </p:to>
                                    </p:set>
                                    <p:animEffect transition="in" filter="blinds(horizontal)">
                                      <p:cBhvr>
                                        <p:cTn id="32" dur="500"/>
                                        <p:tgtEl>
                                          <p:spTgt spid="28979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9795">
                                            <p:txEl>
                                              <p:pRg st="6" end="6"/>
                                            </p:txEl>
                                          </p:spTgt>
                                        </p:tgtEl>
                                        <p:attrNameLst>
                                          <p:attrName>style.visibility</p:attrName>
                                        </p:attrNameLst>
                                      </p:cBhvr>
                                      <p:to>
                                        <p:strVal val="visible"/>
                                      </p:to>
                                    </p:set>
                                    <p:animEffect transition="in" filter="blinds(horizontal)">
                                      <p:cBhvr>
                                        <p:cTn id="37" dur="500"/>
                                        <p:tgtEl>
                                          <p:spTgt spid="289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5"/>
          <p:cNvSpPr>
            <a:spLocks noGrp="1"/>
          </p:cNvSpPr>
          <p:nvPr>
            <p:ph type="sldNum" sz="quarter" idx="12"/>
          </p:nvPr>
        </p:nvSpPr>
        <p:spPr>
          <a:noFill/>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方正大标宋简体" panose="02010601030101010101" pitchFamily="2" charset="-122"/>
                <a:ea typeface="方正大标宋简体" panose="0201060103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方正大标宋简体" panose="02010601030101010101" pitchFamily="2" charset="-122"/>
                <a:ea typeface="方正大标宋简体" panose="02010601030101010101" pitchFamily="2" charset="-122"/>
              </a:defRPr>
            </a:lvl2pPr>
            <a:lvl3pPr marL="11430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3pPr>
            <a:lvl4pPr marL="16002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4pPr>
            <a:lvl5pPr marL="2057400" indent="-228600">
              <a:spcBef>
                <a:spcPct val="20000"/>
              </a:spcBef>
              <a:buChar char="»"/>
              <a:defRPr sz="2000">
                <a:solidFill>
                  <a:schemeClr val="tx1"/>
                </a:solidFill>
                <a:latin typeface="方正大标宋简体" panose="02010601030101010101" pitchFamily="2" charset="-122"/>
                <a:ea typeface="方正大标宋简体" panose="02010601030101010101" pitchFamily="2" charset="-122"/>
              </a:defRPr>
            </a:lvl5pPr>
            <a:lvl6pPr marL="25146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6pPr>
            <a:lvl7pPr marL="29718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7pPr>
            <a:lvl8pPr marL="34290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8pPr>
            <a:lvl9pPr marL="3886200" indent="-228600" eaLnBrk="0" fontAlgn="base" hangingPunct="0">
              <a:spcBef>
                <a:spcPct val="20000"/>
              </a:spcBef>
              <a:spcAft>
                <a:spcPct val="0"/>
              </a:spcAft>
              <a:buChar char="»"/>
              <a:defRPr sz="2000">
                <a:solidFill>
                  <a:schemeClr val="tx1"/>
                </a:solidFill>
                <a:latin typeface="方正大标宋简体" panose="02010601030101010101" pitchFamily="2" charset="-122"/>
                <a:ea typeface="方正大标宋简体" panose="02010601030101010101" pitchFamily="2" charset="-122"/>
              </a:defRPr>
            </a:lvl9pPr>
          </a:lstStyle>
          <a:p>
            <a:pPr>
              <a:spcBef>
                <a:spcPct val="0"/>
              </a:spcBef>
              <a:buClrTx/>
              <a:buSzTx/>
              <a:buFontTx/>
              <a:buNone/>
            </a:pPr>
            <a:fld id="{F8ADD2FE-38F6-48BD-BB70-BE6364674736}" type="slidenum">
              <a:rPr lang="en-US" altLang="zh-CN" sz="1400" smtClean="0"/>
              <a:pPr>
                <a:spcBef>
                  <a:spcPct val="0"/>
                </a:spcBef>
                <a:buClrTx/>
                <a:buSzTx/>
                <a:buFontTx/>
                <a:buNone/>
              </a:pPr>
              <a:t>99</a:t>
            </a:fld>
            <a:endParaRPr lang="en-US" altLang="zh-CN" sz="1400" smtClean="0"/>
          </a:p>
        </p:txBody>
      </p:sp>
      <p:sp>
        <p:nvSpPr>
          <p:cNvPr id="291842" name="Rectangle 2"/>
          <p:cNvSpPr>
            <a:spLocks noGrp="1" noChangeArrowheads="1"/>
          </p:cNvSpPr>
          <p:nvPr>
            <p:ph type="title"/>
          </p:nvPr>
        </p:nvSpPr>
        <p:spPr>
          <a:xfrm>
            <a:off x="533400" y="411163"/>
            <a:ext cx="8397875" cy="831850"/>
          </a:xfrm>
        </p:spPr>
        <p:txBody>
          <a:bodyPr/>
          <a:lstStyle/>
          <a:p>
            <a:pPr>
              <a:defRPr/>
            </a:pPr>
            <a:r>
              <a:rPr lang="zh-CN" altLang="en-US">
                <a:solidFill>
                  <a:srgbClr val="008000"/>
                </a:solidFill>
              </a:rPr>
              <a:t>（</a:t>
            </a:r>
            <a:r>
              <a:rPr lang="en-US" altLang="zh-CN">
                <a:solidFill>
                  <a:srgbClr val="008000"/>
                </a:solidFill>
              </a:rPr>
              <a:t>3</a:t>
            </a:r>
            <a:r>
              <a:rPr lang="zh-CN" altLang="en-US">
                <a:solidFill>
                  <a:srgbClr val="008000"/>
                </a:solidFill>
              </a:rPr>
              <a:t>）比较</a:t>
            </a:r>
          </a:p>
        </p:txBody>
      </p:sp>
      <p:sp>
        <p:nvSpPr>
          <p:cNvPr id="291843" name="Rectangle 3"/>
          <p:cNvSpPr>
            <a:spLocks noGrp="1" noChangeArrowheads="1"/>
          </p:cNvSpPr>
          <p:nvPr>
            <p:ph type="body" idx="1"/>
          </p:nvPr>
        </p:nvSpPr>
        <p:spPr>
          <a:xfrm>
            <a:off x="533400" y="1489075"/>
            <a:ext cx="8397875" cy="4759325"/>
          </a:xfrm>
        </p:spPr>
        <p:txBody>
          <a:bodyPr/>
          <a:lstStyle/>
          <a:p>
            <a:pPr eaLnBrk="1">
              <a:lnSpc>
                <a:spcPct val="120000"/>
              </a:lnSpc>
              <a:buFont typeface="Wingdings" panose="05000000000000000000" pitchFamily="2" charset="2"/>
              <a:buChar char="ü"/>
            </a:pPr>
            <a:r>
              <a:rPr lang="en-US" altLang="zh-CN" b="1" smtClean="0">
                <a:latin typeface="方正大标宋简体" panose="02010601030101010101" pitchFamily="2" charset="-122"/>
                <a:ea typeface="华文中宋" panose="02010600040101010101" pitchFamily="2" charset="-122"/>
              </a:rPr>
              <a:t>DSL</a:t>
            </a:r>
            <a:r>
              <a:rPr lang="zh-CN" altLang="en-US" b="1" smtClean="0">
                <a:latin typeface="方正大标宋简体" panose="02010601030101010101" pitchFamily="2" charset="-122"/>
                <a:ea typeface="华文中宋" panose="02010600040101010101" pitchFamily="2" charset="-122"/>
              </a:rPr>
              <a:t>建立点对点连接，所有带宽专用非共享；</a:t>
            </a:r>
          </a:p>
          <a:p>
            <a:pPr eaLnBrk="1">
              <a:lnSpc>
                <a:spcPct val="120000"/>
              </a:lnSpc>
              <a:buFont typeface="Wingdings" panose="05000000000000000000" pitchFamily="2" charset="2"/>
              <a:buChar char="ü"/>
            </a:pPr>
            <a:r>
              <a:rPr lang="en-US" altLang="zh-CN" b="1" smtClean="0">
                <a:latin typeface="方正大标宋简体" panose="02010601030101010101" pitchFamily="2" charset="-122"/>
                <a:ea typeface="华文中宋" panose="02010600040101010101" pitchFamily="2" charset="-122"/>
              </a:rPr>
              <a:t>HFC</a:t>
            </a:r>
            <a:r>
              <a:rPr lang="zh-CN" altLang="en-US" b="1" smtClean="0">
                <a:latin typeface="方正大标宋简体" panose="02010601030101010101" pitchFamily="2" charset="-122"/>
                <a:ea typeface="华文中宋" panose="02010600040101010101" pitchFamily="2" charset="-122"/>
              </a:rPr>
              <a:t>比</a:t>
            </a:r>
            <a:r>
              <a:rPr lang="en-US" altLang="zh-CN" b="1" smtClean="0">
                <a:latin typeface="方正大标宋简体" panose="02010601030101010101" pitchFamily="2" charset="-122"/>
                <a:ea typeface="华文中宋" panose="02010600040101010101" pitchFamily="2" charset="-122"/>
              </a:rPr>
              <a:t>DSL</a:t>
            </a:r>
            <a:r>
              <a:rPr lang="zh-CN" altLang="en-US" b="1" smtClean="0">
                <a:latin typeface="方正大标宋简体" panose="02010601030101010101" pitchFamily="2" charset="-122"/>
                <a:ea typeface="华文中宋" panose="02010600040101010101" pitchFamily="2" charset="-122"/>
              </a:rPr>
              <a:t>带宽更高；</a:t>
            </a:r>
          </a:p>
          <a:p>
            <a:pPr eaLnBrk="1">
              <a:lnSpc>
                <a:spcPct val="120000"/>
              </a:lnSpc>
              <a:buFont typeface="Wingdings" panose="05000000000000000000" pitchFamily="2" charset="2"/>
              <a:buChar char="ü"/>
            </a:pPr>
            <a:r>
              <a:rPr lang="en-US" altLang="zh-CN" b="1" smtClean="0">
                <a:latin typeface="方正大标宋简体" panose="02010601030101010101" pitchFamily="2" charset="-122"/>
                <a:ea typeface="华文中宋" panose="02010600040101010101" pitchFamily="2" charset="-122"/>
              </a:rPr>
              <a:t>DSL</a:t>
            </a:r>
            <a:r>
              <a:rPr lang="zh-CN" altLang="en-US" b="1" smtClean="0">
                <a:latin typeface="方正大标宋简体" panose="02010601030101010101" pitchFamily="2" charset="-122"/>
                <a:ea typeface="华文中宋" panose="02010600040101010101" pitchFamily="2" charset="-122"/>
              </a:rPr>
              <a:t>和</a:t>
            </a:r>
            <a:r>
              <a:rPr lang="en-US" altLang="zh-CN" b="1" smtClean="0">
                <a:latin typeface="方正大标宋简体" panose="02010601030101010101" pitchFamily="2" charset="-122"/>
                <a:ea typeface="华文中宋" panose="02010600040101010101" pitchFamily="2" charset="-122"/>
              </a:rPr>
              <a:t>HFC</a:t>
            </a:r>
            <a:r>
              <a:rPr lang="zh-CN" altLang="en-US" b="1" smtClean="0">
                <a:latin typeface="方正大标宋简体" panose="02010601030101010101" pitchFamily="2" charset="-122"/>
                <a:ea typeface="华文中宋" panose="02010600040101010101" pitchFamily="2" charset="-122"/>
              </a:rPr>
              <a:t>可随时提供服务（</a:t>
            </a:r>
            <a:r>
              <a:rPr lang="zh-CN" altLang="en-US" b="1" i="1" smtClean="0">
                <a:solidFill>
                  <a:srgbClr val="FF0000"/>
                </a:solidFill>
                <a:latin typeface="方正大标宋简体" panose="02010601030101010101" pitchFamily="2" charset="-122"/>
                <a:ea typeface="华文中宋" panose="02010600040101010101" pitchFamily="2" charset="-122"/>
              </a:rPr>
              <a:t>总是在线</a:t>
            </a:r>
            <a:r>
              <a:rPr lang="en-US" altLang="zh-CN" b="1" i="1" smtClean="0">
                <a:latin typeface="方正大标宋简体" panose="02010601030101010101" pitchFamily="2" charset="-122"/>
                <a:ea typeface="华文中宋" panose="02010600040101010101" pitchFamily="2" charset="-122"/>
              </a:rPr>
              <a:t>always on</a:t>
            </a:r>
            <a:r>
              <a:rPr lang="zh-CN" altLang="en-US" b="1" smtClean="0">
                <a:latin typeface="方正大标宋简体" panose="02010601030101010101" pitchFamily="2" charset="-122"/>
                <a:ea typeface="华文中宋" panose="02010600040101010101" pitchFamily="2" charset="-122"/>
              </a:rPr>
              <a:t>）：开机后一直连网，并能</a:t>
            </a:r>
            <a:r>
              <a:rPr lang="zh-CN" altLang="en-US" b="1" smtClean="0">
                <a:solidFill>
                  <a:srgbClr val="FF0000"/>
                </a:solidFill>
                <a:latin typeface="方正大标宋简体" panose="02010601030101010101" pitchFamily="2" charset="-122"/>
                <a:ea typeface="华文中宋" panose="02010600040101010101" pitchFamily="2" charset="-122"/>
              </a:rPr>
              <a:t>同时拨打和接听普通电话</a:t>
            </a:r>
            <a:r>
              <a:rPr lang="zh-CN" altLang="en-US" b="1" smtClean="0">
                <a:latin typeface="方正大标宋简体" panose="02010601030101010101" pitchFamily="2" charset="-122"/>
                <a:ea typeface="华文中宋" panose="02010600040101010101" pitchFamily="2" charset="-122"/>
              </a:rPr>
              <a:t>。</a:t>
            </a:r>
          </a:p>
          <a:p>
            <a:pPr eaLnBrk="1">
              <a:lnSpc>
                <a:spcPct val="120000"/>
              </a:lnSpc>
              <a:buFont typeface="Wingdings" panose="05000000000000000000" pitchFamily="2" charset="2"/>
              <a:buChar char="ü"/>
            </a:pPr>
            <a:r>
              <a:rPr lang="en-US" altLang="zh-CN" b="1" smtClean="0">
                <a:latin typeface="方正大标宋简体" panose="02010601030101010101" pitchFamily="2" charset="-122"/>
                <a:ea typeface="华文中宋" panose="02010600040101010101" pitchFamily="2" charset="-122"/>
              </a:rPr>
              <a:t>HFC</a:t>
            </a:r>
            <a:r>
              <a:rPr lang="zh-CN" altLang="en-US" b="1" smtClean="0">
                <a:latin typeface="方正大标宋简体" panose="02010601030101010101" pitchFamily="2" charset="-122"/>
                <a:ea typeface="华文中宋" panose="02010600040101010101" pitchFamily="2" charset="-122"/>
              </a:rPr>
              <a:t>美国流行，</a:t>
            </a:r>
            <a:r>
              <a:rPr lang="en-US" altLang="zh-CN" b="1" smtClean="0">
                <a:latin typeface="方正大标宋简体" panose="02010601030101010101" pitchFamily="2" charset="-122"/>
                <a:ea typeface="华文中宋" panose="02010600040101010101" pitchFamily="2" charset="-122"/>
              </a:rPr>
              <a:t>DSL</a:t>
            </a:r>
            <a:r>
              <a:rPr lang="zh-CN" altLang="en-US" b="1" smtClean="0">
                <a:latin typeface="方正大标宋简体" panose="02010601030101010101" pitchFamily="2" charset="-122"/>
                <a:ea typeface="华文中宋" panose="02010600040101010101" pitchFamily="2" charset="-122"/>
              </a:rPr>
              <a:t>欧洲和亚洲流行。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1843">
                                            <p:txEl>
                                              <p:pRg st="0" end="0"/>
                                            </p:txEl>
                                          </p:spTgt>
                                        </p:tgtEl>
                                        <p:attrNameLst>
                                          <p:attrName>style.visibility</p:attrName>
                                        </p:attrNameLst>
                                      </p:cBhvr>
                                      <p:to>
                                        <p:strVal val="visible"/>
                                      </p:to>
                                    </p:set>
                                    <p:animEffect transition="in" filter="blinds(horizontal)">
                                      <p:cBhvr>
                                        <p:cTn id="7" dur="500"/>
                                        <p:tgtEl>
                                          <p:spTgt spid="291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1843">
                                            <p:txEl>
                                              <p:pRg st="1" end="1"/>
                                            </p:txEl>
                                          </p:spTgt>
                                        </p:tgtEl>
                                        <p:attrNameLst>
                                          <p:attrName>style.visibility</p:attrName>
                                        </p:attrNameLst>
                                      </p:cBhvr>
                                      <p:to>
                                        <p:strVal val="visible"/>
                                      </p:to>
                                    </p:set>
                                    <p:animEffect transition="in" filter="blinds(horizontal)">
                                      <p:cBhvr>
                                        <p:cTn id="12" dur="500"/>
                                        <p:tgtEl>
                                          <p:spTgt spid="2918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1843">
                                            <p:txEl>
                                              <p:pRg st="2" end="2"/>
                                            </p:txEl>
                                          </p:spTgt>
                                        </p:tgtEl>
                                        <p:attrNameLst>
                                          <p:attrName>style.visibility</p:attrName>
                                        </p:attrNameLst>
                                      </p:cBhvr>
                                      <p:to>
                                        <p:strVal val="visible"/>
                                      </p:to>
                                    </p:set>
                                    <p:animEffect transition="in" filter="blinds(horizontal)">
                                      <p:cBhvr>
                                        <p:cTn id="17" dur="500"/>
                                        <p:tgtEl>
                                          <p:spTgt spid="2918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1843">
                                            <p:txEl>
                                              <p:pRg st="3" end="3"/>
                                            </p:txEl>
                                          </p:spTgt>
                                        </p:tgtEl>
                                        <p:attrNameLst>
                                          <p:attrName>style.visibility</p:attrName>
                                        </p:attrNameLst>
                                      </p:cBhvr>
                                      <p:to>
                                        <p:strVal val="visible"/>
                                      </p:to>
                                    </p:set>
                                    <p:animEffect transition="in" filter="blinds(horizontal)">
                                      <p:cBhvr>
                                        <p:cTn id="22" dur="500"/>
                                        <p:tgtEl>
                                          <p:spTgt spid="2918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3" grpId="0" build="p"/>
    </p:bldLst>
  </p:timing>
</p:sld>
</file>

<file path=ppt/theme/theme1.xml><?xml version="1.0" encoding="utf-8"?>
<a:theme xmlns:a="http://schemas.openxmlformats.org/drawingml/2006/main" name="Default Design">
  <a:themeElements>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66"/>
      </a:hlink>
      <a:folHlink>
        <a:srgbClr val="FF9900"/>
      </a:folHlink>
    </a:clrScheme>
    <a:fontScheme name="Default Design">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66"/>
        </a:hlink>
        <a:folHlink>
          <a:srgbClr val="B2B2B2"/>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0066"/>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126566</TotalTime>
  <Words>12002</Words>
  <Application>Microsoft Office PowerPoint</Application>
  <PresentationFormat>全屏显示(4:3)</PresentationFormat>
  <Paragraphs>1815</Paragraphs>
  <Slides>188</Slides>
  <Notes>29</Notes>
  <HiddenSlides>0</HiddenSlides>
  <MMClips>0</MMClips>
  <ScaleCrop>false</ScaleCrop>
  <HeadingPairs>
    <vt:vector size="10"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188</vt:i4>
      </vt:variant>
      <vt:variant>
        <vt:lpstr>自定义放映</vt:lpstr>
      </vt:variant>
      <vt:variant>
        <vt:i4>59</vt:i4>
      </vt:variant>
    </vt:vector>
  </HeadingPairs>
  <TitlesOfParts>
    <vt:vector size="267" baseType="lpstr">
      <vt:lpstr>ZapfDingbats</vt:lpstr>
      <vt:lpstr>方正大标宋简体</vt:lpstr>
      <vt:lpstr>方正小标宋简体</vt:lpstr>
      <vt:lpstr>黑体</vt:lpstr>
      <vt:lpstr>华文中宋</vt:lpstr>
      <vt:lpstr>楷体_GB2312</vt:lpstr>
      <vt:lpstr>宋体</vt:lpstr>
      <vt:lpstr>微软雅黑</vt:lpstr>
      <vt:lpstr>Arial</vt:lpstr>
      <vt:lpstr>Comic Sans MS</vt:lpstr>
      <vt:lpstr>Courier New</vt:lpstr>
      <vt:lpstr>Symbol</vt:lpstr>
      <vt:lpstr>Times New Roman</vt:lpstr>
      <vt:lpstr>Wingdings</vt:lpstr>
      <vt:lpstr>Wingdings 3</vt:lpstr>
      <vt:lpstr>Default Design</vt:lpstr>
      <vt:lpstr>Clip</vt:lpstr>
      <vt:lpstr>演示文稿</vt:lpstr>
      <vt:lpstr>位图图像</vt:lpstr>
      <vt:lpstr>Equation</vt:lpstr>
      <vt:lpstr>PowerPoint 演示文稿</vt:lpstr>
      <vt:lpstr>课程介绍</vt:lpstr>
      <vt:lpstr>教学目标和方式</vt:lpstr>
      <vt:lpstr>课堂要求 </vt:lpstr>
      <vt:lpstr>本书特色</vt:lpstr>
      <vt:lpstr>OSI(Open System Interconnection)  7 Layers</vt:lpstr>
      <vt:lpstr>互联网的高速发展(2014)</vt:lpstr>
      <vt:lpstr>PowerPoint 演示文稿</vt:lpstr>
      <vt:lpstr>互联网的高速发展</vt:lpstr>
      <vt:lpstr>主要章节</vt:lpstr>
      <vt:lpstr>第一章 计算机网络和因特网</vt:lpstr>
      <vt:lpstr>本章内容</vt:lpstr>
      <vt:lpstr>计算机网络向用户提供的功能</vt:lpstr>
      <vt:lpstr>计算机网络和因特网(1)</vt:lpstr>
      <vt:lpstr>计算机网络和因特网(2)</vt:lpstr>
      <vt:lpstr>1.1 什么是因特网</vt:lpstr>
      <vt:lpstr>1.1   什么是因特网</vt:lpstr>
      <vt:lpstr>1.1.1    因特网具体构成描述</vt:lpstr>
      <vt:lpstr>因特网具体构成描述</vt:lpstr>
      <vt:lpstr>（1）计算设备</vt:lpstr>
      <vt:lpstr>（2）连网设备</vt:lpstr>
      <vt:lpstr>（2.1）连网设备-通信链路</vt:lpstr>
      <vt:lpstr>通信链路物理类型</vt:lpstr>
      <vt:lpstr>（2.2）连网设备-分组交换机</vt:lpstr>
      <vt:lpstr>（2.2）连网设备-分组交换技术 </vt:lpstr>
      <vt:lpstr>（3）因特网服务提供商 ISP</vt:lpstr>
      <vt:lpstr>PowerPoint 演示文稿</vt:lpstr>
      <vt:lpstr>（4）协议（protocol）</vt:lpstr>
      <vt:lpstr>（4）协议（protocol）</vt:lpstr>
      <vt:lpstr>（5）内联网（Intranet）</vt:lpstr>
      <vt:lpstr>1.1.2   因特网提供的服务描述</vt:lpstr>
      <vt:lpstr>1.1.3    什么是协议</vt:lpstr>
      <vt:lpstr>人类和网络工作对比</vt:lpstr>
      <vt:lpstr>（1）人类活动类比</vt:lpstr>
      <vt:lpstr>（2）网络协议（internet protocol）</vt:lpstr>
      <vt:lpstr>1.2 网络边缘</vt:lpstr>
      <vt:lpstr>1.2  网络边缘</vt:lpstr>
      <vt:lpstr>1.2.1    端系统、客户机和服务器</vt:lpstr>
      <vt:lpstr>A. 客户机/服务器模式(Client/Server Model)</vt:lpstr>
      <vt:lpstr>B. 对等模式(point to point model，P2P)</vt:lpstr>
      <vt:lpstr>1.2.2  无连接和面向连接的服务 </vt:lpstr>
      <vt:lpstr>A、面向连接服务 </vt:lpstr>
      <vt:lpstr>面向连接服务特性：</vt:lpstr>
      <vt:lpstr>（1）可靠的数据传送</vt:lpstr>
      <vt:lpstr>（2）流控制</vt:lpstr>
      <vt:lpstr>（3）拥塞控制</vt:lpstr>
      <vt:lpstr>例，传输控制协议 - TCP</vt:lpstr>
      <vt:lpstr>B、无连接服务</vt:lpstr>
      <vt:lpstr>1.3 网络核心</vt:lpstr>
      <vt:lpstr>1.3  网络核心</vt:lpstr>
      <vt:lpstr>1.3.1   电路交换和分组交换</vt:lpstr>
      <vt:lpstr>A. 电路交换 –工作原理</vt:lpstr>
      <vt:lpstr>PowerPoint 演示文稿</vt:lpstr>
      <vt:lpstr>例，电路交换网络</vt:lpstr>
      <vt:lpstr>电路交换 -电路交换网络中的多路复用</vt:lpstr>
      <vt:lpstr>PowerPoint 演示文稿</vt:lpstr>
      <vt:lpstr>例： 4个用户复用</vt:lpstr>
      <vt:lpstr>电路交换 - 电路交换缺陷</vt:lpstr>
      <vt:lpstr>例：发送一个文件的时间</vt:lpstr>
      <vt:lpstr>B. 分组交换 - 工作原理</vt:lpstr>
      <vt:lpstr>分组交换 - 存储转发传输机制</vt:lpstr>
      <vt:lpstr>相关参数 </vt:lpstr>
      <vt:lpstr>例，一个简单的分组交换网络</vt:lpstr>
      <vt:lpstr>例：发送一个文件的时间</vt:lpstr>
      <vt:lpstr>C. 报文交换</vt:lpstr>
      <vt:lpstr>总结：交换技术对比</vt:lpstr>
      <vt:lpstr>报文交换技术对比</vt:lpstr>
      <vt:lpstr>电路交换和分组交换的比较</vt:lpstr>
      <vt:lpstr>电路交换和分组交换的比较</vt:lpstr>
      <vt:lpstr>1.3.2 分组交换网络</vt:lpstr>
      <vt:lpstr>虚电路网络与数据报网络的比较</vt:lpstr>
      <vt:lpstr>网络分类</vt:lpstr>
      <vt:lpstr>A. 根据工作方式分类 </vt:lpstr>
      <vt:lpstr>B.  根据作用范围分类</vt:lpstr>
      <vt:lpstr>C. 根据网络拓扑结构分类</vt:lpstr>
      <vt:lpstr>C. 根据网络拓扑结构分类</vt:lpstr>
      <vt:lpstr>（1）星型</vt:lpstr>
      <vt:lpstr>（2）总线型</vt:lpstr>
      <vt:lpstr>（2）树形</vt:lpstr>
      <vt:lpstr>（3）环形 </vt:lpstr>
      <vt:lpstr>（4）分布式/网状</vt:lpstr>
      <vt:lpstr>D. 根据使用范围分类</vt:lpstr>
      <vt:lpstr>计算机网络的性能</vt:lpstr>
      <vt:lpstr>计算机网络的性能</vt:lpstr>
      <vt:lpstr>1.4 接入网和物理媒体</vt:lpstr>
      <vt:lpstr>1.4  接入网和物理媒体</vt:lpstr>
      <vt:lpstr>1.4.1  网络接入 </vt:lpstr>
      <vt:lpstr>一、住宅接入</vt:lpstr>
      <vt:lpstr>1、通过拨号调制解调器</vt:lpstr>
      <vt:lpstr>模拟信号和数字信号</vt:lpstr>
      <vt:lpstr>点对点接入</vt:lpstr>
      <vt:lpstr>缺陷：</vt:lpstr>
      <vt:lpstr>2、新型宽带接入技术</vt:lpstr>
      <vt:lpstr>（1）数字用户线DSL</vt:lpstr>
      <vt:lpstr>ADSL特点 </vt:lpstr>
      <vt:lpstr>PowerPoint 演示文稿</vt:lpstr>
      <vt:lpstr>（2）混合光纤同轴电缆HFC</vt:lpstr>
      <vt:lpstr>特点：</vt:lpstr>
      <vt:lpstr>（3）比较</vt:lpstr>
      <vt:lpstr>二、公司接入</vt:lpstr>
      <vt:lpstr>三、无线接入</vt:lpstr>
      <vt:lpstr>无线局域网(wireless LAN)</vt:lpstr>
      <vt:lpstr>例：家庭混合网络</vt:lpstr>
      <vt:lpstr>广域无线接入网</vt:lpstr>
      <vt:lpstr>1.4.2    物理媒体(physical medium)</vt:lpstr>
      <vt:lpstr>1、双绞线</vt:lpstr>
      <vt:lpstr>双绞线电缆</vt:lpstr>
      <vt:lpstr>PowerPoint 演示文稿</vt:lpstr>
      <vt:lpstr>2、 同轴电缆</vt:lpstr>
      <vt:lpstr>基带同轴电缆（50欧姆电缆）</vt:lpstr>
      <vt:lpstr>PowerPoint 演示文稿</vt:lpstr>
      <vt:lpstr>宽带同轴电缆（75欧姆电缆）</vt:lpstr>
      <vt:lpstr>3、光纤</vt:lpstr>
      <vt:lpstr>传光原理</vt:lpstr>
      <vt:lpstr>PowerPoint 演示文稿</vt:lpstr>
      <vt:lpstr>传输系统构成</vt:lpstr>
      <vt:lpstr>类型</vt:lpstr>
      <vt:lpstr>光缆</vt:lpstr>
      <vt:lpstr>4、 陆地无线电信道</vt:lpstr>
      <vt:lpstr>5、卫星无线电信道</vt:lpstr>
      <vt:lpstr>两类卫星</vt:lpstr>
      <vt:lpstr>1.5      ISP和因特网主干</vt:lpstr>
      <vt:lpstr>第一层ISP(tier-1 ISP)</vt:lpstr>
      <vt:lpstr> 如 Sprint美国主干网络</vt:lpstr>
      <vt:lpstr>第二层ISP</vt:lpstr>
      <vt:lpstr>第三层ISP和本地ISP</vt:lpstr>
      <vt:lpstr>例：分组在因特网传输</vt:lpstr>
      <vt:lpstr>时延和丢包是怎样出现的？</vt:lpstr>
      <vt:lpstr>PowerPoint 演示文稿</vt:lpstr>
      <vt:lpstr>1.6.1  时延的类型</vt:lpstr>
      <vt:lpstr>1、处理时延(processing delay)</vt:lpstr>
      <vt:lpstr>2、排队时延(queuing delay)</vt:lpstr>
      <vt:lpstr>3、传输时延（transmission delay）</vt:lpstr>
      <vt:lpstr>4、传播时延(propagation delay)</vt:lpstr>
      <vt:lpstr>车队的类比一</vt:lpstr>
      <vt:lpstr>车队的类比二（传输时延大于传播时延）</vt:lpstr>
      <vt:lpstr>节点总时延</vt:lpstr>
      <vt:lpstr>1、排队时延</vt:lpstr>
      <vt:lpstr>平均排队时延与流量强度关系： </vt:lpstr>
      <vt:lpstr>La/R1</vt:lpstr>
      <vt:lpstr>2、分组丢失</vt:lpstr>
      <vt:lpstr>3、端到端时延</vt:lpstr>
      <vt:lpstr>1.6.3 因特网中的时延和路由</vt:lpstr>
      <vt:lpstr>“实际的”因特网时延和路由</vt:lpstr>
      <vt:lpstr>1.7 协议层次及其服务模型</vt:lpstr>
      <vt:lpstr>一、体系结构</vt:lpstr>
      <vt:lpstr>空中旅行的一系列动作</vt:lpstr>
      <vt:lpstr>分层 结构</vt:lpstr>
      <vt:lpstr>航线功能的分层</vt:lpstr>
      <vt:lpstr>分层结构主要优点</vt:lpstr>
      <vt:lpstr>二、协议分层</vt:lpstr>
      <vt:lpstr>协议分层说明</vt:lpstr>
      <vt:lpstr>协议分层服务模型</vt:lpstr>
      <vt:lpstr>分层缺点</vt:lpstr>
      <vt:lpstr>三、分层后数据传递的过程</vt:lpstr>
      <vt:lpstr>PowerPoint 演示文稿</vt:lpstr>
      <vt:lpstr>四、因特网协议栈</vt:lpstr>
      <vt:lpstr>各层功能</vt:lpstr>
      <vt:lpstr>五、开放系统互连基本参考模型</vt:lpstr>
      <vt:lpstr>节点设备分层</vt:lpstr>
      <vt:lpstr>节点分层</vt:lpstr>
      <vt:lpstr>报文传递过程</vt:lpstr>
      <vt:lpstr>报文传递过程</vt:lpstr>
      <vt:lpstr>封装及解封</vt:lpstr>
      <vt:lpstr>1.8  计算机网络和因特网的历史</vt:lpstr>
      <vt:lpstr>1.8.1 分组交换的发展：1961～1972</vt:lpstr>
      <vt:lpstr>第一个分组交换计算机网络</vt:lpstr>
      <vt:lpstr>产生两个概念</vt:lpstr>
      <vt:lpstr>其他分组交换网络</vt:lpstr>
      <vt:lpstr>LAN——网络的重要分支</vt:lpstr>
      <vt:lpstr>网络互联(internetting)</vt:lpstr>
      <vt:lpstr>1.8.3  网络的激增:1980～1990</vt:lpstr>
      <vt:lpstr>1.8.4 因特网爆炸:20世纪90年代 </vt:lpstr>
      <vt:lpstr>典型应用</vt:lpstr>
      <vt:lpstr>1.8.5    最新发展</vt:lpstr>
      <vt:lpstr>1.8.6 计算机网络在我国的发展</vt:lpstr>
      <vt:lpstr>主要网络</vt:lpstr>
      <vt:lpstr>典型网络</vt:lpstr>
      <vt:lpstr>典型网络</vt:lpstr>
      <vt:lpstr>典型网络</vt:lpstr>
      <vt:lpstr>1.9 小结</vt:lpstr>
      <vt:lpstr>PowerPoint 演示文稿</vt:lpstr>
      <vt:lpstr>PowerPoint 演示文稿</vt:lpstr>
      <vt:lpstr>PowerPoint 演示文稿</vt:lpstr>
      <vt:lpstr>PowerPoint 演示文稿</vt:lpstr>
      <vt:lpstr>端系统双重作用</vt:lpstr>
      <vt:lpstr>分组构成</vt:lpstr>
      <vt:lpstr>补充题</vt:lpstr>
      <vt:lpstr>1-1</vt:lpstr>
      <vt:lpstr>自定义放映11</vt:lpstr>
      <vt:lpstr>自定义放映12</vt:lpstr>
      <vt:lpstr>自定义放映1</vt:lpstr>
      <vt:lpstr>1-2</vt:lpstr>
      <vt:lpstr>自定义放映13</vt:lpstr>
      <vt:lpstr>1-3</vt:lpstr>
      <vt:lpstr>自定义放映2211</vt:lpstr>
      <vt:lpstr>自定义放映2212</vt:lpstr>
      <vt:lpstr>自定义放映2213</vt:lpstr>
      <vt:lpstr>自定义放映221</vt:lpstr>
      <vt:lpstr>自定义放映222</vt:lpstr>
      <vt:lpstr>自定义放映311</vt:lpstr>
      <vt:lpstr>自定义放映312</vt:lpstr>
      <vt:lpstr>自定义放映31</vt:lpstr>
      <vt:lpstr>自定义放映4111</vt:lpstr>
      <vt:lpstr>1-10</vt:lpstr>
      <vt:lpstr>自定义放映2</vt:lpstr>
      <vt:lpstr>自定义放映3</vt:lpstr>
      <vt:lpstr>自定义放映32</vt:lpstr>
      <vt:lpstr>自定义放映4112</vt:lpstr>
      <vt:lpstr>自定义放映411</vt:lpstr>
      <vt:lpstr>自定义放映4</vt:lpstr>
      <vt:lpstr>自定义放映412</vt:lpstr>
      <vt:lpstr>自定义放映413</vt:lpstr>
      <vt:lpstr>自定义放映4231</vt:lpstr>
      <vt:lpstr>自定义放映4232</vt:lpstr>
      <vt:lpstr>自定义放映4233</vt:lpstr>
      <vt:lpstr>自定义放映4234</vt:lpstr>
      <vt:lpstr>自定义放映4251</vt:lpstr>
      <vt:lpstr>自定义放映421</vt:lpstr>
      <vt:lpstr>自定义放映422</vt:lpstr>
      <vt:lpstr>自定义放映423</vt:lpstr>
      <vt:lpstr>自定义放映424</vt:lpstr>
      <vt:lpstr>自定义放映5</vt:lpstr>
      <vt:lpstr>自定义放映41</vt:lpstr>
      <vt:lpstr>自定义放映42</vt:lpstr>
      <vt:lpstr>自定义放映61</vt:lpstr>
      <vt:lpstr>自定义放映6</vt:lpstr>
      <vt:lpstr>自定义放映62</vt:lpstr>
      <vt:lpstr>自定义放映63</vt:lpstr>
      <vt:lpstr>自定义放映71</vt:lpstr>
      <vt:lpstr>自定义放映72</vt:lpstr>
      <vt:lpstr>自定义放映81</vt:lpstr>
      <vt:lpstr>自定义放映7</vt:lpstr>
      <vt:lpstr>自定义放映82</vt:lpstr>
      <vt:lpstr>自定义放映8</vt:lpstr>
      <vt:lpstr>自定义放映83</vt:lpstr>
      <vt:lpstr>自定义放映84</vt:lpstr>
      <vt:lpstr>自定义放映85</vt:lpstr>
      <vt:lpstr>自定义放映86</vt:lpstr>
      <vt:lpstr>自定义放映9</vt:lpstr>
      <vt:lpstr>ex69</vt:lpstr>
      <vt:lpstr>1－3－1</vt:lpstr>
      <vt:lpstr>1－3－2</vt:lpstr>
      <vt:lpstr>1－7－1</vt:lpstr>
      <vt:lpstr>321</vt:lpstr>
      <vt:lpstr>自定义放映3121</vt:lpstr>
      <vt:lpstr>自定义放映3122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1</dc:title>
  <dc:creator>hbpark</dc:creator>
  <cp:lastModifiedBy>XUEFENG PIAO</cp:lastModifiedBy>
  <cp:revision>600</cp:revision>
  <dcterms:created xsi:type="dcterms:W3CDTF">1999-10-08T19:08:27Z</dcterms:created>
  <dcterms:modified xsi:type="dcterms:W3CDTF">2016-10-13T09:30:46Z</dcterms:modified>
</cp:coreProperties>
</file>